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594CFC-B294-4315-899A-7BDD2968B16A}">
  <a:tblStyle styleId="{5B594CFC-B294-4315-899A-7BDD2968B1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5474e54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5474e54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99eb5d1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99eb5d1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5474e540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5474e540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5474e540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5474e540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5474e540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5474e540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5474e540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5474e540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f7e450b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f7e450b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5474e540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5474e540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9899b350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9899b350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5474e540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5474e540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40367d2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40367d2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docs.google.com/document/d/1geYxcjP62ErmeSMfg97j5a_0EFHudwVhwd53q13BE24/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drive.google.com/file/d/1bzd2s8OD0_AN4ZDrDe66P2D18kmWVxxs/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drive.google.com/file/d/1DMXIGxyfFSUl4MmXqITN9nU5phag5UZX/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480100" y="1672066"/>
            <a:ext cx="1799350" cy="1799350"/>
          </a:xfrm>
          <a:prstGeom prst="rect">
            <a:avLst/>
          </a:prstGeom>
          <a:noFill/>
          <a:ln>
            <a:noFill/>
          </a:ln>
        </p:spPr>
      </p:pic>
      <p:sp>
        <p:nvSpPr>
          <p:cNvPr id="56" name="Google Shape;56;p13"/>
          <p:cNvSpPr txBox="1"/>
          <p:nvPr/>
        </p:nvSpPr>
        <p:spPr>
          <a:xfrm>
            <a:off x="2536400" y="1646247"/>
            <a:ext cx="5719500" cy="226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rgbClr val="FFFFFF"/>
                </a:solidFill>
              </a:rPr>
              <a:t>Progress Report: 4</a:t>
            </a:r>
            <a:endParaRPr sz="4300">
              <a:solidFill>
                <a:srgbClr val="FFFFFF"/>
              </a:solidFill>
            </a:endParaRPr>
          </a:p>
          <a:p>
            <a:pPr indent="0" lvl="0" marL="0" rtl="0" algn="ctr">
              <a:spcBef>
                <a:spcPts val="0"/>
              </a:spcBef>
              <a:spcAft>
                <a:spcPts val="0"/>
              </a:spcAft>
              <a:buNone/>
            </a:pPr>
            <a:r>
              <a:rPr lang="en" sz="3300">
                <a:solidFill>
                  <a:srgbClr val="FFFFFF"/>
                </a:solidFill>
              </a:rPr>
              <a:t>Team Charlie </a:t>
            </a:r>
            <a:endParaRPr sz="3300">
              <a:solidFill>
                <a:srgbClr val="FFFFFF"/>
              </a:solidFill>
            </a:endParaRPr>
          </a:p>
          <a:p>
            <a:pPr indent="0" lvl="0" marL="0" rtl="0" algn="ctr">
              <a:lnSpc>
                <a:spcPct val="115000"/>
              </a:lnSpc>
              <a:spcBef>
                <a:spcPts val="0"/>
              </a:spcBef>
              <a:spcAft>
                <a:spcPts val="0"/>
              </a:spcAft>
              <a:buNone/>
            </a:pPr>
            <a:r>
              <a:rPr lang="en" sz="1800">
                <a:solidFill>
                  <a:srgbClr val="FFFFFF"/>
                </a:solidFill>
              </a:rPr>
              <a:t>Aakansha Bhatt, Anshu Paudyal, Ingmar Diaz, Michael Foster, Raunaq Chopra, Yang Ye</a:t>
            </a:r>
            <a:endParaRPr sz="1800">
              <a:solidFill>
                <a:srgbClr val="FFFFFF"/>
              </a:solidFill>
            </a:endParaRPr>
          </a:p>
          <a:p>
            <a:pPr indent="0" lvl="0" marL="0" rtl="0" algn="ctr">
              <a:lnSpc>
                <a:spcPct val="115000"/>
              </a:lnSpc>
              <a:spcBef>
                <a:spcPts val="0"/>
              </a:spcBef>
              <a:spcAft>
                <a:spcPts val="0"/>
              </a:spcAft>
              <a:buClr>
                <a:schemeClr val="dk1"/>
              </a:buClr>
              <a:buSzPts val="1100"/>
              <a:buFont typeface="Arial"/>
              <a:buNone/>
            </a:pPr>
            <a:r>
              <a:rPr lang="en" sz="1800">
                <a:solidFill>
                  <a:srgbClr val="FFFFFF"/>
                </a:solidFill>
              </a:rPr>
              <a:t>29th January 2021</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0" y="0"/>
            <a:ext cx="9144000" cy="621425"/>
          </a:xfrm>
          <a:prstGeom prst="rect">
            <a:avLst/>
          </a:prstGeom>
          <a:noFill/>
          <a:ln>
            <a:noFill/>
          </a:ln>
        </p:spPr>
      </p:pic>
      <p:sp>
        <p:nvSpPr>
          <p:cNvPr id="125" name="Google Shape;125;p22"/>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Raunaq Chopra</a:t>
            </a:r>
            <a:endParaRPr/>
          </a:p>
        </p:txBody>
      </p:sp>
      <p:sp>
        <p:nvSpPr>
          <p:cNvPr id="126" name="Google Shape;126;p22"/>
          <p:cNvSpPr txBox="1"/>
          <p:nvPr/>
        </p:nvSpPr>
        <p:spPr>
          <a:xfrm>
            <a:off x="150700" y="783575"/>
            <a:ext cx="88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7" name="Google Shape;127;p22"/>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sp>
        <p:nvSpPr>
          <p:cNvPr id="128" name="Google Shape;128;p22"/>
          <p:cNvSpPr txBox="1"/>
          <p:nvPr/>
        </p:nvSpPr>
        <p:spPr>
          <a:xfrm>
            <a:off x="333825" y="976775"/>
            <a:ext cx="8481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Week 3:</a:t>
            </a:r>
            <a:endParaRPr/>
          </a:p>
          <a:p>
            <a:pPr indent="0" lvl="0" marL="0" rtl="0" algn="l">
              <a:spcBef>
                <a:spcPts val="0"/>
              </a:spcBef>
              <a:spcAft>
                <a:spcPts val="0"/>
              </a:spcAft>
              <a:buNone/>
            </a:pPr>
            <a:r>
              <a:rPr lang="en"/>
              <a:t>Hardware: Worked on Altium design (image in next slide) with Ingmar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Mechanical: Designed switch circuit mechanism for charging circuit. Ensures capacitor is either charging or running the motor at any specified time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Week 4:</a:t>
            </a:r>
            <a:endParaRPr/>
          </a:p>
          <a:p>
            <a:pPr indent="0" lvl="0" marL="0" rtl="0" algn="l">
              <a:spcBef>
                <a:spcPts val="0"/>
              </a:spcBef>
              <a:spcAft>
                <a:spcPts val="0"/>
              </a:spcAft>
              <a:buNone/>
            </a:pPr>
            <a:r>
              <a:rPr lang="en"/>
              <a:t>Hardware: Waiting for a few finalized parts to implement the final Altium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0" y="0"/>
            <a:ext cx="9144000" cy="621425"/>
          </a:xfrm>
          <a:prstGeom prst="rect">
            <a:avLst/>
          </a:prstGeom>
          <a:noFill/>
          <a:ln>
            <a:noFill/>
          </a:ln>
        </p:spPr>
      </p:pic>
      <p:sp>
        <p:nvSpPr>
          <p:cNvPr id="134" name="Google Shape;134;p23"/>
          <p:cNvSpPr txBox="1"/>
          <p:nvPr/>
        </p:nvSpPr>
        <p:spPr>
          <a:xfrm>
            <a:off x="-49500" y="1504713"/>
            <a:ext cx="9045000" cy="2616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Hardware: The video captured by the camera on the rover can be transmitted remotely to a receiver. The data stream will be then processed by the PC terminal. using OpenCV libraries)</a:t>
            </a:r>
            <a:endParaRPr>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Firmware: Researching the plan for USB signal converter.</a:t>
            </a:r>
            <a:endParaRPr>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Software: Researching and installing OpenCV library.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rgbClr val="FFFFFF"/>
              </a:solidFill>
            </a:endParaRPr>
          </a:p>
        </p:txBody>
      </p:sp>
      <p:sp>
        <p:nvSpPr>
          <p:cNvPr id="135" name="Google Shape;135;p23"/>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Yang Ye</a:t>
            </a:r>
            <a:r>
              <a:rPr b="1" lang="en" sz="2300">
                <a:solidFill>
                  <a:srgbClr val="F1C232"/>
                </a:solidFill>
              </a:rPr>
              <a:t> </a:t>
            </a:r>
            <a:endParaRPr/>
          </a:p>
        </p:txBody>
      </p:sp>
      <p:pic>
        <p:nvPicPr>
          <p:cNvPr id="136" name="Google Shape;136;p23"/>
          <p:cNvPicPr preferRelativeResize="0"/>
          <p:nvPr/>
        </p:nvPicPr>
        <p:blipFill>
          <a:blip r:embed="rId4">
            <a:alphaModFix/>
          </a:blip>
          <a:stretch>
            <a:fillRect/>
          </a:stretch>
        </p:blipFill>
        <p:spPr>
          <a:xfrm>
            <a:off x="4267200" y="2638413"/>
            <a:ext cx="4876800" cy="250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4"/>
          <p:cNvPicPr preferRelativeResize="0"/>
          <p:nvPr/>
        </p:nvPicPr>
        <p:blipFill>
          <a:blip r:embed="rId3">
            <a:alphaModFix/>
          </a:blip>
          <a:stretch>
            <a:fillRect/>
          </a:stretch>
        </p:blipFill>
        <p:spPr>
          <a:xfrm>
            <a:off x="0" y="0"/>
            <a:ext cx="9144000" cy="621425"/>
          </a:xfrm>
          <a:prstGeom prst="rect">
            <a:avLst/>
          </a:prstGeom>
          <a:noFill/>
          <a:ln>
            <a:noFill/>
          </a:ln>
        </p:spPr>
      </p:pic>
      <p:sp>
        <p:nvSpPr>
          <p:cNvPr id="142" name="Google Shape;142;p24"/>
          <p:cNvSpPr txBox="1"/>
          <p:nvPr/>
        </p:nvSpPr>
        <p:spPr>
          <a:xfrm>
            <a:off x="86750" y="700550"/>
            <a:ext cx="89715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rPr>
              <a:t>Bill of Materials and Project Budget: Rover Truck and Solar Panels~~$87.42</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Project Schedule and Risk Assessment: </a:t>
            </a:r>
            <a:r>
              <a:rPr lang="en" sz="1100" u="sng">
                <a:solidFill>
                  <a:schemeClr val="hlink"/>
                </a:solidFill>
                <a:hlinkClick r:id="rId4"/>
              </a:rPr>
              <a:t>MILESTONES - Google Docs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Report and Presentation: No date yet.</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Marketing and Video: No date yet.</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Tips:</a:t>
            </a:r>
            <a:endParaRPr>
              <a:solidFill>
                <a:schemeClr val="dk1"/>
              </a:solidFill>
            </a:endParaRPr>
          </a:p>
          <a:p>
            <a:pPr indent="0" lvl="0" marL="0" rtl="0" algn="l">
              <a:spcBef>
                <a:spcPts val="0"/>
              </a:spcBef>
              <a:spcAft>
                <a:spcPts val="0"/>
              </a:spcAft>
              <a:buClr>
                <a:schemeClr val="dk1"/>
              </a:buClr>
              <a:buSzPts val="1100"/>
              <a:buFont typeface="Arial"/>
              <a:buNone/>
            </a:pPr>
            <a:br>
              <a:rPr lang="en">
                <a:solidFill>
                  <a:schemeClr val="dk1"/>
                </a:solidFill>
              </a:rPr>
            </a:br>
            <a:r>
              <a:rPr lang="en">
                <a:solidFill>
                  <a:schemeClr val="dk1"/>
                </a:solidFill>
              </a:rPr>
              <a:t>1. Be sure to identify tasks and contributions of each team member.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 Use pictures as much as possible for effective communication.</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621425"/>
          </a:xfrm>
          <a:prstGeom prst="rect">
            <a:avLst/>
          </a:prstGeom>
          <a:noFill/>
          <a:ln>
            <a:noFill/>
          </a:ln>
        </p:spPr>
      </p:pic>
      <p:sp>
        <p:nvSpPr>
          <p:cNvPr id="62" name="Google Shape;62;p14"/>
          <p:cNvSpPr txBox="1"/>
          <p:nvPr/>
        </p:nvSpPr>
        <p:spPr>
          <a:xfrm>
            <a:off x="0" y="918150"/>
            <a:ext cx="9045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explain the work done </a:t>
            </a:r>
            <a:r>
              <a:rPr lang="en" sz="1800">
                <a:solidFill>
                  <a:schemeClr val="dk1"/>
                </a:solidFill>
              </a:rPr>
              <a:t>together as a team:</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Completed the most of the altium design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Improved motor run time by increasing capacitance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Purchased New OLED displays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a:t>
            </a:r>
            <a:endParaRPr sz="1600">
              <a:solidFill>
                <a:schemeClr val="dk1"/>
              </a:solidFill>
            </a:endParaRPr>
          </a:p>
        </p:txBody>
      </p:sp>
      <p:sp>
        <p:nvSpPr>
          <p:cNvPr id="63" name="Google Shape;63;p14"/>
          <p:cNvSpPr txBox="1"/>
          <p:nvPr/>
        </p:nvSpPr>
        <p:spPr>
          <a:xfrm>
            <a:off x="1723350" y="113513"/>
            <a:ext cx="5697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100">
                <a:solidFill>
                  <a:srgbClr val="F1C232"/>
                </a:solidFill>
              </a:rPr>
              <a:t>Teamwork via zoom </a:t>
            </a:r>
            <a:endParaRPr b="1" sz="1700">
              <a:solidFill>
                <a:srgbClr val="F1C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621425"/>
          </a:xfrm>
          <a:prstGeom prst="rect">
            <a:avLst/>
          </a:prstGeom>
          <a:noFill/>
          <a:ln>
            <a:noFill/>
          </a:ln>
        </p:spPr>
      </p:pic>
      <p:sp>
        <p:nvSpPr>
          <p:cNvPr id="69" name="Google Shape;69;p15"/>
          <p:cNvSpPr txBox="1"/>
          <p:nvPr/>
        </p:nvSpPr>
        <p:spPr>
          <a:xfrm>
            <a:off x="4945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Aakansha Bhatt </a:t>
            </a:r>
            <a:endParaRPr/>
          </a:p>
        </p:txBody>
      </p:sp>
      <p:graphicFrame>
        <p:nvGraphicFramePr>
          <p:cNvPr id="70" name="Google Shape;70;p15"/>
          <p:cNvGraphicFramePr/>
          <p:nvPr/>
        </p:nvGraphicFramePr>
        <p:xfrm>
          <a:off x="254752" y="772912"/>
          <a:ext cx="3000000" cy="3000000"/>
        </p:xfrm>
        <a:graphic>
          <a:graphicData uri="http://schemas.openxmlformats.org/drawingml/2006/table">
            <a:tbl>
              <a:tblPr>
                <a:noFill/>
                <a:tableStyleId>{5B594CFC-B294-4315-899A-7BDD2968B16A}</a:tableStyleId>
              </a:tblPr>
              <a:tblGrid>
                <a:gridCol w="4367900"/>
                <a:gridCol w="4367900"/>
              </a:tblGrid>
              <a:tr h="404850">
                <a:tc>
                  <a:txBody>
                    <a:bodyPr/>
                    <a:lstStyle/>
                    <a:p>
                      <a:pPr indent="0" lvl="0" marL="0" rtl="0" algn="l">
                        <a:spcBef>
                          <a:spcPts val="0"/>
                        </a:spcBef>
                        <a:spcAft>
                          <a:spcPts val="0"/>
                        </a:spcAft>
                        <a:buNone/>
                      </a:pPr>
                      <a:r>
                        <a:rPr b="1" lang="en"/>
                        <a:t>Last week 3</a:t>
                      </a:r>
                      <a:endParaRPr b="1" sz="1500"/>
                    </a:p>
                  </a:txBody>
                  <a:tcPr marT="91425" marB="91425" marR="91425" marL="91425"/>
                </a:tc>
                <a:tc>
                  <a:txBody>
                    <a:bodyPr/>
                    <a:lstStyle/>
                    <a:p>
                      <a:pPr indent="0" lvl="0" marL="0" rtl="0" algn="l">
                        <a:spcBef>
                          <a:spcPts val="0"/>
                        </a:spcBef>
                        <a:spcAft>
                          <a:spcPts val="0"/>
                        </a:spcAft>
                        <a:buNone/>
                      </a:pPr>
                      <a:r>
                        <a:rPr b="1" lang="en"/>
                        <a:t>This week 4</a:t>
                      </a:r>
                      <a:endParaRPr b="1"/>
                    </a:p>
                  </a:txBody>
                  <a:tcPr marT="91425" marB="91425" marR="91425" marL="91425"/>
                </a:tc>
              </a:tr>
              <a:tr h="1054900">
                <a:tc>
                  <a:txBody>
                    <a:bodyPr/>
                    <a:lstStyle/>
                    <a:p>
                      <a:pPr indent="0" lvl="0" marL="0" rtl="0" algn="l">
                        <a:spcBef>
                          <a:spcPts val="0"/>
                        </a:spcBef>
                        <a:spcAft>
                          <a:spcPts val="0"/>
                        </a:spcAft>
                        <a:buNone/>
                      </a:pPr>
                      <a:r>
                        <a:rPr lang="en"/>
                        <a:t>Hardware: N/A</a:t>
                      </a:r>
                      <a:endParaRPr/>
                    </a:p>
                  </a:txBody>
                  <a:tcPr marT="91425" marB="91425" marR="91425" marL="91425"/>
                </a:tc>
                <a:tc>
                  <a:txBody>
                    <a:bodyPr/>
                    <a:lstStyle/>
                    <a:p>
                      <a:pPr indent="0" lvl="0" marL="0" rtl="0" algn="l">
                        <a:spcBef>
                          <a:spcPts val="0"/>
                        </a:spcBef>
                        <a:spcAft>
                          <a:spcPts val="0"/>
                        </a:spcAft>
                        <a:buNone/>
                      </a:pPr>
                      <a:r>
                        <a:rPr lang="en"/>
                        <a:t>Hardware: N/A</a:t>
                      </a:r>
                      <a:endParaRPr/>
                    </a:p>
                  </a:txBody>
                  <a:tcPr marT="91425" marB="91425" marR="91425" marL="91425"/>
                </a:tc>
              </a:tr>
              <a:tr h="377075">
                <a:tc>
                  <a:txBody>
                    <a:bodyPr/>
                    <a:lstStyle/>
                    <a:p>
                      <a:pPr indent="0" lvl="0" marL="0" rtl="0" algn="l">
                        <a:spcBef>
                          <a:spcPts val="0"/>
                        </a:spcBef>
                        <a:spcAft>
                          <a:spcPts val="0"/>
                        </a:spcAft>
                        <a:buNone/>
                      </a:pPr>
                      <a:r>
                        <a:rPr lang="en"/>
                        <a:t>Mechanical: N/A</a:t>
                      </a:r>
                      <a:endParaRPr/>
                    </a:p>
                  </a:txBody>
                  <a:tcPr marT="91425" marB="91425" marR="91425" marL="91425"/>
                </a:tc>
                <a:tc>
                  <a:txBody>
                    <a:bodyPr/>
                    <a:lstStyle/>
                    <a:p>
                      <a:pPr indent="0" lvl="0" marL="0" rtl="0" algn="l">
                        <a:spcBef>
                          <a:spcPts val="0"/>
                        </a:spcBef>
                        <a:spcAft>
                          <a:spcPts val="0"/>
                        </a:spcAft>
                        <a:buNone/>
                      </a:pPr>
                      <a:r>
                        <a:rPr lang="en"/>
                        <a:t>Mechanical: N/A </a:t>
                      </a:r>
                      <a:endParaRPr/>
                    </a:p>
                  </a:txBody>
                  <a:tcPr marT="91425" marB="91425" marR="91425" marL="91425"/>
                </a:tc>
              </a:tr>
              <a:tr h="779825">
                <a:tc>
                  <a:txBody>
                    <a:bodyPr/>
                    <a:lstStyle/>
                    <a:p>
                      <a:pPr indent="0" lvl="0" marL="0" rtl="0" algn="l">
                        <a:spcBef>
                          <a:spcPts val="0"/>
                        </a:spcBef>
                        <a:spcAft>
                          <a:spcPts val="0"/>
                        </a:spcAft>
                        <a:buNone/>
                      </a:pPr>
                      <a:r>
                        <a:rPr lang="en"/>
                        <a:t>Firmware: Trying to implement the Speedometer using a different sensor. I was trying to do research about the speedometer code and sensor with another group.</a:t>
                      </a:r>
                      <a:endParaRPr/>
                    </a:p>
                    <a:p>
                      <a:pPr indent="0" lvl="0" marL="0" rtl="0" algn="l">
                        <a:spcBef>
                          <a:spcPts val="0"/>
                        </a:spcBef>
                        <a:spcAft>
                          <a:spcPts val="0"/>
                        </a:spcAft>
                        <a:buNone/>
                      </a:pPr>
                      <a:r>
                        <a:rPr lang="en"/>
                        <a:t>Also researched about OLED.</a:t>
                      </a:r>
                      <a:endParaRPr/>
                    </a:p>
                  </a:txBody>
                  <a:tcPr marT="91425" marB="91425" marR="91425" marL="91425"/>
                </a:tc>
                <a:tc>
                  <a:txBody>
                    <a:bodyPr/>
                    <a:lstStyle/>
                    <a:p>
                      <a:pPr indent="0" lvl="0" marL="0" rtl="0" algn="l">
                        <a:spcBef>
                          <a:spcPts val="0"/>
                        </a:spcBef>
                        <a:spcAft>
                          <a:spcPts val="0"/>
                        </a:spcAft>
                        <a:buNone/>
                      </a:pPr>
                      <a:r>
                        <a:rPr lang="en"/>
                        <a:t>Firmware: This week, I plan on completing the speedometer code (working model - currently it only shows zeroes).</a:t>
                      </a:r>
                      <a:endParaRPr/>
                    </a:p>
                    <a:p>
                      <a:pPr indent="0" lvl="0" marL="0" rtl="0" algn="l">
                        <a:spcBef>
                          <a:spcPts val="0"/>
                        </a:spcBef>
                        <a:spcAft>
                          <a:spcPts val="0"/>
                        </a:spcAft>
                        <a:buNone/>
                      </a:pPr>
                      <a:r>
                        <a:rPr lang="en"/>
                        <a:t>I will also talk with </a:t>
                      </a:r>
                      <a:r>
                        <a:rPr lang="en"/>
                        <a:t>Michael</a:t>
                      </a:r>
                      <a:r>
                        <a:rPr lang="en"/>
                        <a:t> and Ingmar and try to use the PSoC6 for OLED.</a:t>
                      </a:r>
                      <a:endParaRPr/>
                    </a:p>
                  </a:txBody>
                  <a:tcPr marT="91425" marB="91425" marR="91425" marL="91425"/>
                </a:tc>
              </a:tr>
              <a:tr h="404850">
                <a:tc>
                  <a:txBody>
                    <a:bodyPr/>
                    <a:lstStyle/>
                    <a:p>
                      <a:pPr indent="0" lvl="0" marL="0" rtl="0" algn="l">
                        <a:spcBef>
                          <a:spcPts val="0"/>
                        </a:spcBef>
                        <a:spcAft>
                          <a:spcPts val="0"/>
                        </a:spcAft>
                        <a:buNone/>
                      </a:pPr>
                      <a:r>
                        <a:rPr lang="en"/>
                        <a:t>Software: same as above</a:t>
                      </a:r>
                      <a:endParaRPr/>
                    </a:p>
                  </a:txBody>
                  <a:tcPr marT="91425" marB="91425" marR="91425" marL="91425"/>
                </a:tc>
                <a:tc>
                  <a:txBody>
                    <a:bodyPr/>
                    <a:lstStyle/>
                    <a:p>
                      <a:pPr indent="0" lvl="0" marL="0" rtl="0" algn="l">
                        <a:spcBef>
                          <a:spcPts val="0"/>
                        </a:spcBef>
                        <a:spcAft>
                          <a:spcPts val="0"/>
                        </a:spcAft>
                        <a:buNone/>
                      </a:pPr>
                      <a:r>
                        <a:rPr lang="en"/>
                        <a:t>Software: same as above</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9144000" cy="621425"/>
          </a:xfrm>
          <a:prstGeom prst="rect">
            <a:avLst/>
          </a:prstGeom>
          <a:noFill/>
          <a:ln>
            <a:noFill/>
          </a:ln>
        </p:spPr>
      </p:pic>
      <p:sp>
        <p:nvSpPr>
          <p:cNvPr id="76" name="Google Shape;76;p16"/>
          <p:cNvSpPr txBox="1"/>
          <p:nvPr/>
        </p:nvSpPr>
        <p:spPr>
          <a:xfrm>
            <a:off x="118700" y="41313"/>
            <a:ext cx="2403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300">
                <a:solidFill>
                  <a:srgbClr val="F1C232"/>
                </a:solidFill>
              </a:rPr>
              <a:t>Anshu Paudyal </a:t>
            </a:r>
            <a:endParaRPr b="1" sz="1900">
              <a:solidFill>
                <a:srgbClr val="F1C232"/>
              </a:solidFill>
            </a:endParaRPr>
          </a:p>
        </p:txBody>
      </p:sp>
      <p:graphicFrame>
        <p:nvGraphicFramePr>
          <p:cNvPr id="77" name="Google Shape;77;p16"/>
          <p:cNvGraphicFramePr/>
          <p:nvPr/>
        </p:nvGraphicFramePr>
        <p:xfrm>
          <a:off x="254752" y="772912"/>
          <a:ext cx="3000000" cy="3000000"/>
        </p:xfrm>
        <a:graphic>
          <a:graphicData uri="http://schemas.openxmlformats.org/drawingml/2006/table">
            <a:tbl>
              <a:tblPr>
                <a:noFill/>
                <a:tableStyleId>{5B594CFC-B294-4315-899A-7BDD2968B16A}</a:tableStyleId>
              </a:tblPr>
              <a:tblGrid>
                <a:gridCol w="4367900"/>
                <a:gridCol w="4367900"/>
              </a:tblGrid>
              <a:tr h="404850">
                <a:tc>
                  <a:txBody>
                    <a:bodyPr/>
                    <a:lstStyle/>
                    <a:p>
                      <a:pPr indent="0" lvl="0" marL="0" rtl="0" algn="l">
                        <a:spcBef>
                          <a:spcPts val="0"/>
                        </a:spcBef>
                        <a:spcAft>
                          <a:spcPts val="0"/>
                        </a:spcAft>
                        <a:buNone/>
                      </a:pPr>
                      <a:r>
                        <a:rPr b="1" lang="en"/>
                        <a:t>Last week 3</a:t>
                      </a:r>
                      <a:endParaRPr b="1" sz="1500"/>
                    </a:p>
                  </a:txBody>
                  <a:tcPr marT="91425" marB="91425" marR="91425" marL="91425"/>
                </a:tc>
                <a:tc>
                  <a:txBody>
                    <a:bodyPr/>
                    <a:lstStyle/>
                    <a:p>
                      <a:pPr indent="0" lvl="0" marL="0" rtl="0" algn="l">
                        <a:spcBef>
                          <a:spcPts val="0"/>
                        </a:spcBef>
                        <a:spcAft>
                          <a:spcPts val="0"/>
                        </a:spcAft>
                        <a:buNone/>
                      </a:pPr>
                      <a:r>
                        <a:rPr b="1" lang="en"/>
                        <a:t>This week 4</a:t>
                      </a:r>
                      <a:endParaRPr b="1"/>
                    </a:p>
                  </a:txBody>
                  <a:tcPr marT="91425" marB="91425" marR="91425" marL="91425"/>
                </a:tc>
              </a:tr>
              <a:tr h="2189400">
                <a:tc>
                  <a:txBody>
                    <a:bodyPr/>
                    <a:lstStyle/>
                    <a:p>
                      <a:pPr indent="0" lvl="0" marL="0" rtl="0" algn="l">
                        <a:spcBef>
                          <a:spcPts val="0"/>
                        </a:spcBef>
                        <a:spcAft>
                          <a:spcPts val="0"/>
                        </a:spcAft>
                        <a:buNone/>
                      </a:pPr>
                      <a:r>
                        <a:rPr lang="en"/>
                        <a:t>Hardware: Last week we concluded that 18F capacitor can sustain the rover for 1 second with 11.1v from the solar panel. </a:t>
                      </a:r>
                      <a:r>
                        <a:rPr lang="en"/>
                        <a:t>Therefore I had to increase the capacitance value to sustain the motor for longer time. Single pole double throw switch was implemented to have the charging and discharging of the capacitor. </a:t>
                      </a:r>
                      <a:endParaRPr/>
                    </a:p>
                  </a:txBody>
                  <a:tcPr marT="91425" marB="91425" marR="91425" marL="91425"/>
                </a:tc>
                <a:tc>
                  <a:txBody>
                    <a:bodyPr/>
                    <a:lstStyle/>
                    <a:p>
                      <a:pPr indent="0" lvl="0" marL="0" rtl="0" algn="l">
                        <a:spcBef>
                          <a:spcPts val="0"/>
                        </a:spcBef>
                        <a:spcAft>
                          <a:spcPts val="0"/>
                        </a:spcAft>
                        <a:buNone/>
                      </a:pPr>
                      <a:r>
                        <a:rPr lang="en"/>
                        <a:t>Hardware: In progress of getting the rover to run for 8sec. The </a:t>
                      </a:r>
                      <a:r>
                        <a:rPr lang="en"/>
                        <a:t>power analysis was done again in the beginning of week 4. Had meeting with Nick A and </a:t>
                      </a:r>
                      <a:r>
                        <a:rPr lang="en"/>
                        <a:t>ordered 10, 0.1F </a:t>
                      </a:r>
                      <a:r>
                        <a:rPr lang="en"/>
                        <a:t>capacitor and couple switches. It arrived on Friday therefore I will be done testing by weekend. Two more SPDT switches were ordered, one of the charging and discharging of the capacitor and other for the connection of the rover with its controller. I will be assembling the rover will all the system and also communicating with the controller. </a:t>
                      </a:r>
                      <a:endParaRPr/>
                    </a:p>
                  </a:txBody>
                  <a:tcPr marT="91425" marB="91425" marR="91425" marL="91425"/>
                </a:tc>
              </a:tr>
              <a:tr h="377075">
                <a:tc>
                  <a:txBody>
                    <a:bodyPr/>
                    <a:lstStyle/>
                    <a:p>
                      <a:pPr indent="0" lvl="0" marL="0" rtl="0" algn="l">
                        <a:spcBef>
                          <a:spcPts val="0"/>
                        </a:spcBef>
                        <a:spcAft>
                          <a:spcPts val="0"/>
                        </a:spcAft>
                        <a:buNone/>
                      </a:pPr>
                      <a:r>
                        <a:rPr lang="en"/>
                        <a:t>Mechanical: N/A</a:t>
                      </a:r>
                      <a:endParaRPr/>
                    </a:p>
                  </a:txBody>
                  <a:tcPr marT="91425" marB="91425" marR="91425" marL="91425"/>
                </a:tc>
                <a:tc>
                  <a:txBody>
                    <a:bodyPr/>
                    <a:lstStyle/>
                    <a:p>
                      <a:pPr indent="0" lvl="0" marL="0" rtl="0" algn="l">
                        <a:spcBef>
                          <a:spcPts val="0"/>
                        </a:spcBef>
                        <a:spcAft>
                          <a:spcPts val="0"/>
                        </a:spcAft>
                        <a:buNone/>
                      </a:pPr>
                      <a:r>
                        <a:rPr lang="en"/>
                        <a:t>Mechanical: N/A </a:t>
                      </a:r>
                      <a:endParaRPr/>
                    </a:p>
                  </a:txBody>
                  <a:tcPr marT="91425" marB="91425" marR="91425" marL="91425"/>
                </a:tc>
              </a:tr>
              <a:tr h="779825">
                <a:tc>
                  <a:txBody>
                    <a:bodyPr/>
                    <a:lstStyle/>
                    <a:p>
                      <a:pPr indent="0" lvl="0" marL="0" rtl="0" algn="l">
                        <a:spcBef>
                          <a:spcPts val="0"/>
                        </a:spcBef>
                        <a:spcAft>
                          <a:spcPts val="0"/>
                        </a:spcAft>
                        <a:buNone/>
                      </a:pPr>
                      <a:r>
                        <a:rPr lang="en"/>
                        <a:t>Firmware: N/A</a:t>
                      </a:r>
                      <a:endParaRPr/>
                    </a:p>
                  </a:txBody>
                  <a:tcPr marT="91425" marB="91425" marR="91425" marL="91425"/>
                </a:tc>
                <a:tc>
                  <a:txBody>
                    <a:bodyPr/>
                    <a:lstStyle/>
                    <a:p>
                      <a:pPr indent="0" lvl="0" marL="0" rtl="0" algn="l">
                        <a:spcBef>
                          <a:spcPts val="0"/>
                        </a:spcBef>
                        <a:spcAft>
                          <a:spcPts val="0"/>
                        </a:spcAft>
                        <a:buNone/>
                      </a:pPr>
                      <a:r>
                        <a:rPr lang="en"/>
                        <a:t>Firmware: started on the documentation: created </a:t>
                      </a:r>
                      <a:r>
                        <a:rPr lang="en"/>
                        <a:t>table of content and things to be added for the alpha prototype </a:t>
                      </a:r>
                      <a:endParaRPr/>
                    </a:p>
                  </a:txBody>
                  <a:tcPr marT="91425" marB="91425" marR="91425" marL="91425"/>
                </a:tc>
              </a:tr>
              <a:tr h="404850">
                <a:tc>
                  <a:txBody>
                    <a:bodyPr/>
                    <a:lstStyle/>
                    <a:p>
                      <a:pPr indent="0" lvl="0" marL="0" rtl="0" algn="l">
                        <a:spcBef>
                          <a:spcPts val="0"/>
                        </a:spcBef>
                        <a:spcAft>
                          <a:spcPts val="0"/>
                        </a:spcAft>
                        <a:buNone/>
                      </a:pPr>
                      <a:r>
                        <a:rPr lang="en"/>
                        <a:t>Software: N/A</a:t>
                      </a:r>
                      <a:endParaRPr/>
                    </a:p>
                  </a:txBody>
                  <a:tcPr marT="91425" marB="91425" marR="91425" marL="91425"/>
                </a:tc>
                <a:tc>
                  <a:txBody>
                    <a:bodyPr/>
                    <a:lstStyle/>
                    <a:p>
                      <a:pPr indent="0" lvl="0" marL="0" rtl="0" algn="l">
                        <a:spcBef>
                          <a:spcPts val="0"/>
                        </a:spcBef>
                        <a:spcAft>
                          <a:spcPts val="0"/>
                        </a:spcAft>
                        <a:buNone/>
                      </a:pPr>
                      <a:r>
                        <a:rPr lang="en"/>
                        <a:t>Software: N/A</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9144000" cy="621425"/>
          </a:xfrm>
          <a:prstGeom prst="rect">
            <a:avLst/>
          </a:prstGeom>
          <a:noFill/>
          <a:ln>
            <a:noFill/>
          </a:ln>
        </p:spPr>
      </p:pic>
      <p:sp>
        <p:nvSpPr>
          <p:cNvPr id="83" name="Google Shape;83;p17"/>
          <p:cNvSpPr txBox="1"/>
          <p:nvPr/>
        </p:nvSpPr>
        <p:spPr>
          <a:xfrm>
            <a:off x="118700" y="41313"/>
            <a:ext cx="2403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300">
                <a:solidFill>
                  <a:srgbClr val="F1C232"/>
                </a:solidFill>
              </a:rPr>
              <a:t>Anshu Paudyal </a:t>
            </a:r>
            <a:endParaRPr b="1" sz="1900">
              <a:solidFill>
                <a:srgbClr val="F1C232"/>
              </a:solidFill>
            </a:endParaRPr>
          </a:p>
        </p:txBody>
      </p:sp>
      <p:sp>
        <p:nvSpPr>
          <p:cNvPr id="84" name="Google Shape;84;p17"/>
          <p:cNvSpPr txBox="1"/>
          <p:nvPr/>
        </p:nvSpPr>
        <p:spPr>
          <a:xfrm>
            <a:off x="1456300" y="3989250"/>
            <a:ext cx="217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5" name="Google Shape;85;p17"/>
          <p:cNvSpPr txBox="1"/>
          <p:nvPr/>
        </p:nvSpPr>
        <p:spPr>
          <a:xfrm>
            <a:off x="312600" y="902600"/>
            <a:ext cx="8518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6" name="Google Shape;86;p17" title="video0.mov">
            <a:hlinkClick r:id="rId4"/>
          </p:cNvPr>
          <p:cNvPicPr preferRelativeResize="0"/>
          <p:nvPr/>
        </p:nvPicPr>
        <p:blipFill>
          <a:blip r:embed="rId5">
            <a:alphaModFix/>
          </a:blip>
          <a:stretch>
            <a:fillRect/>
          </a:stretch>
        </p:blipFill>
        <p:spPr>
          <a:xfrm>
            <a:off x="2286000" y="9604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0" y="0"/>
            <a:ext cx="9144000" cy="621425"/>
          </a:xfrm>
          <a:prstGeom prst="rect">
            <a:avLst/>
          </a:prstGeom>
          <a:noFill/>
          <a:ln>
            <a:noFill/>
          </a:ln>
        </p:spPr>
      </p:pic>
      <p:sp>
        <p:nvSpPr>
          <p:cNvPr id="92" name="Google Shape;92;p18"/>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sp>
        <p:nvSpPr>
          <p:cNvPr id="93" name="Google Shape;93;p18"/>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Ingmar Diaz</a:t>
            </a:r>
            <a:endParaRPr/>
          </a:p>
        </p:txBody>
      </p:sp>
      <p:graphicFrame>
        <p:nvGraphicFramePr>
          <p:cNvPr id="94" name="Google Shape;94;p18"/>
          <p:cNvGraphicFramePr/>
          <p:nvPr/>
        </p:nvGraphicFramePr>
        <p:xfrm>
          <a:off x="952500" y="1133625"/>
          <a:ext cx="3000000" cy="3000000"/>
        </p:xfrm>
        <a:graphic>
          <a:graphicData uri="http://schemas.openxmlformats.org/drawingml/2006/table">
            <a:tbl>
              <a:tblPr>
                <a:noFill/>
                <a:tableStyleId>{5B594CFC-B294-4315-899A-7BDD2968B16A}</a:tableStyleId>
              </a:tblPr>
              <a:tblGrid>
                <a:gridCol w="3619500"/>
                <a:gridCol w="3619500"/>
              </a:tblGrid>
              <a:tr h="623950">
                <a:tc>
                  <a:txBody>
                    <a:bodyPr/>
                    <a:lstStyle/>
                    <a:p>
                      <a:pPr indent="0" lvl="0" marL="0" rtl="0" algn="l">
                        <a:spcBef>
                          <a:spcPts val="0"/>
                        </a:spcBef>
                        <a:spcAft>
                          <a:spcPts val="0"/>
                        </a:spcAft>
                        <a:buNone/>
                      </a:pPr>
                      <a:r>
                        <a:rPr b="1" lang="en"/>
                        <a:t>Last week 3</a:t>
                      </a:r>
                      <a:endParaRPr b="1" sz="1500"/>
                    </a:p>
                  </a:txBody>
                  <a:tcPr marT="91425" marB="91425" marR="91425" marL="91425"/>
                </a:tc>
                <a:tc>
                  <a:txBody>
                    <a:bodyPr/>
                    <a:lstStyle/>
                    <a:p>
                      <a:pPr indent="0" lvl="0" marL="0" rtl="0" algn="l">
                        <a:spcBef>
                          <a:spcPts val="0"/>
                        </a:spcBef>
                        <a:spcAft>
                          <a:spcPts val="0"/>
                        </a:spcAft>
                        <a:buNone/>
                      </a:pPr>
                      <a:r>
                        <a:rPr b="1" lang="en"/>
                        <a:t>This week 4</a:t>
                      </a:r>
                      <a:endParaRPr b="1"/>
                    </a:p>
                  </a:txBody>
                  <a:tcPr marT="91425" marB="91425" marR="91425" marL="91425"/>
                </a:tc>
              </a:tr>
              <a:tr h="795475">
                <a:tc>
                  <a:txBody>
                    <a:bodyPr/>
                    <a:lstStyle/>
                    <a:p>
                      <a:pPr indent="0" lvl="0" marL="0" rtl="0" algn="l">
                        <a:spcBef>
                          <a:spcPts val="0"/>
                        </a:spcBef>
                        <a:spcAft>
                          <a:spcPts val="0"/>
                        </a:spcAft>
                        <a:buNone/>
                      </a:pPr>
                      <a:r>
                        <a:rPr lang="en"/>
                        <a:t>Hardware: Finish Altium Design by weekend with Raun</a:t>
                      </a:r>
                      <a:endParaRPr/>
                    </a:p>
                  </a:txBody>
                  <a:tcPr marT="91425" marB="91425" marR="91425" marL="91425"/>
                </a:tc>
                <a:tc>
                  <a:txBody>
                    <a:bodyPr/>
                    <a:lstStyle/>
                    <a:p>
                      <a:pPr indent="0" lvl="0" marL="0" rtl="0" algn="l">
                        <a:spcBef>
                          <a:spcPts val="0"/>
                        </a:spcBef>
                        <a:spcAft>
                          <a:spcPts val="0"/>
                        </a:spcAft>
                        <a:buNone/>
                      </a:pPr>
                      <a:r>
                        <a:rPr lang="en"/>
                        <a:t>Hardware: Finished most of altium design</a:t>
                      </a:r>
                      <a:endParaRPr/>
                    </a:p>
                    <a:p>
                      <a:pPr indent="0" lvl="0" marL="0" rtl="0" algn="l">
                        <a:spcBef>
                          <a:spcPts val="0"/>
                        </a:spcBef>
                        <a:spcAft>
                          <a:spcPts val="0"/>
                        </a:spcAft>
                        <a:buNone/>
                      </a:pPr>
                      <a:r>
                        <a:rPr lang="en"/>
                        <a:t>Waiting to implement some components and verifying connections with team</a:t>
                      </a:r>
                      <a:endParaRPr/>
                    </a:p>
                  </a:txBody>
                  <a:tcPr marT="91425" marB="91425" marR="91425" marL="91425"/>
                </a:tc>
              </a:tr>
              <a:tr h="623950">
                <a:tc>
                  <a:txBody>
                    <a:bodyPr/>
                    <a:lstStyle/>
                    <a:p>
                      <a:pPr indent="0" lvl="0" marL="0" rtl="0" algn="l">
                        <a:spcBef>
                          <a:spcPts val="0"/>
                        </a:spcBef>
                        <a:spcAft>
                          <a:spcPts val="0"/>
                        </a:spcAft>
                        <a:buNone/>
                      </a:pPr>
                      <a:r>
                        <a:rPr lang="en"/>
                        <a:t>Mechanical: Finished Flow chart</a:t>
                      </a:r>
                      <a:endParaRPr/>
                    </a:p>
                  </a:txBody>
                  <a:tcPr marT="91425" marB="91425" marR="91425" marL="91425"/>
                </a:tc>
                <a:tc>
                  <a:txBody>
                    <a:bodyPr/>
                    <a:lstStyle/>
                    <a:p>
                      <a:pPr indent="0" lvl="0" marL="0" rtl="0" algn="l">
                        <a:spcBef>
                          <a:spcPts val="0"/>
                        </a:spcBef>
                        <a:spcAft>
                          <a:spcPts val="0"/>
                        </a:spcAft>
                        <a:buNone/>
                      </a:pPr>
                      <a:r>
                        <a:rPr lang="en"/>
                        <a:t>Mechanical:</a:t>
                      </a:r>
                      <a:endParaRPr/>
                    </a:p>
                  </a:txBody>
                  <a:tcPr marT="91425" marB="91425" marR="91425" marL="91425"/>
                </a:tc>
              </a:tr>
              <a:tr h="795475">
                <a:tc>
                  <a:txBody>
                    <a:bodyPr/>
                    <a:lstStyle/>
                    <a:p>
                      <a:pPr indent="0" lvl="0" marL="0" rtl="0" algn="l">
                        <a:spcBef>
                          <a:spcPts val="0"/>
                        </a:spcBef>
                        <a:spcAft>
                          <a:spcPts val="0"/>
                        </a:spcAft>
                        <a:buNone/>
                      </a:pPr>
                      <a:r>
                        <a:rPr lang="en"/>
                        <a:t>Firmware: Researched OLED displays</a:t>
                      </a:r>
                      <a:endParaRPr/>
                    </a:p>
                    <a:p>
                      <a:pPr indent="0" lvl="0" marL="0" rtl="0" algn="l">
                        <a:spcBef>
                          <a:spcPts val="0"/>
                        </a:spcBef>
                        <a:spcAft>
                          <a:spcPts val="0"/>
                        </a:spcAft>
                        <a:buNone/>
                      </a:pPr>
                      <a:r>
                        <a:rPr lang="en"/>
                        <a:t>Need to sync with Aakansha and micahel</a:t>
                      </a:r>
                      <a:endParaRPr/>
                    </a:p>
                  </a:txBody>
                  <a:tcPr marT="91425" marB="91425" marR="91425" marL="91425"/>
                </a:tc>
                <a:tc>
                  <a:txBody>
                    <a:bodyPr/>
                    <a:lstStyle/>
                    <a:p>
                      <a:pPr indent="0" lvl="0" marL="0" rtl="0" algn="l">
                        <a:spcBef>
                          <a:spcPts val="0"/>
                        </a:spcBef>
                        <a:spcAft>
                          <a:spcPts val="0"/>
                        </a:spcAft>
                        <a:buNone/>
                      </a:pPr>
                      <a:r>
                        <a:rPr lang="en"/>
                        <a:t>Firmware: Ordered new OLED displays need to sync with Michael and Aakansha most likely end of week 5</a:t>
                      </a:r>
                      <a:endParaRPr/>
                    </a:p>
                  </a:txBody>
                  <a:tcPr marT="91425" marB="91425" marR="91425" marL="91425"/>
                </a:tc>
              </a:tr>
              <a:tr h="623950">
                <a:tc>
                  <a:txBody>
                    <a:bodyPr/>
                    <a:lstStyle/>
                    <a:p>
                      <a:pPr indent="0" lvl="0" marL="0" rtl="0" algn="l">
                        <a:spcBef>
                          <a:spcPts val="0"/>
                        </a:spcBef>
                        <a:spcAft>
                          <a:spcPts val="0"/>
                        </a:spcAft>
                        <a:buNone/>
                      </a:pPr>
                      <a:r>
                        <a:rPr lang="en"/>
                        <a:t>Software: Test Aakansha’s speedometer code</a:t>
                      </a:r>
                      <a:endParaRPr/>
                    </a:p>
                  </a:txBody>
                  <a:tcPr marT="91425" marB="91425" marR="91425" marL="91425"/>
                </a:tc>
                <a:tc>
                  <a:txBody>
                    <a:bodyPr/>
                    <a:lstStyle/>
                    <a:p>
                      <a:pPr indent="0" lvl="0" marL="0" rtl="0" algn="l">
                        <a:spcBef>
                          <a:spcPts val="0"/>
                        </a:spcBef>
                        <a:spcAft>
                          <a:spcPts val="0"/>
                        </a:spcAft>
                        <a:buNone/>
                      </a:pPr>
                      <a:r>
                        <a:rPr lang="en"/>
                        <a:t>Software: Code in PSOC so that we are able to display most likely end of week 5</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0" y="0"/>
            <a:ext cx="9144000" cy="621425"/>
          </a:xfrm>
          <a:prstGeom prst="rect">
            <a:avLst/>
          </a:prstGeom>
          <a:noFill/>
          <a:ln>
            <a:noFill/>
          </a:ln>
        </p:spPr>
      </p:pic>
      <p:sp>
        <p:nvSpPr>
          <p:cNvPr id="100" name="Google Shape;100;p19"/>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Altium Schematic</a:t>
            </a:r>
            <a:endParaRPr sz="1600">
              <a:solidFill>
                <a:schemeClr val="dk1"/>
              </a:solidFill>
            </a:endParaRPr>
          </a:p>
        </p:txBody>
      </p:sp>
      <p:sp>
        <p:nvSpPr>
          <p:cNvPr id="101" name="Google Shape;101;p19"/>
          <p:cNvSpPr txBox="1"/>
          <p:nvPr/>
        </p:nvSpPr>
        <p:spPr>
          <a:xfrm>
            <a:off x="0" y="41325"/>
            <a:ext cx="522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Ingmar Diaz &amp; Raunaq Chopra</a:t>
            </a:r>
            <a:endParaRPr/>
          </a:p>
        </p:txBody>
      </p:sp>
      <p:pic>
        <p:nvPicPr>
          <p:cNvPr id="102" name="Google Shape;102;p19"/>
          <p:cNvPicPr preferRelativeResize="0"/>
          <p:nvPr/>
        </p:nvPicPr>
        <p:blipFill>
          <a:blip r:embed="rId4">
            <a:alphaModFix/>
          </a:blip>
          <a:stretch>
            <a:fillRect/>
          </a:stretch>
        </p:blipFill>
        <p:spPr>
          <a:xfrm>
            <a:off x="1303400" y="1501650"/>
            <a:ext cx="5049589" cy="3489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0" y="0"/>
            <a:ext cx="9144000" cy="621425"/>
          </a:xfrm>
          <a:prstGeom prst="rect">
            <a:avLst/>
          </a:prstGeom>
          <a:noFill/>
          <a:ln>
            <a:noFill/>
          </a:ln>
        </p:spPr>
      </p:pic>
      <p:sp>
        <p:nvSpPr>
          <p:cNvPr id="108" name="Google Shape;108;p20"/>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Michael Foster </a:t>
            </a:r>
            <a:r>
              <a:rPr b="1" lang="en" sz="2300">
                <a:solidFill>
                  <a:srgbClr val="F1C232"/>
                </a:solidFill>
              </a:rPr>
              <a:t> </a:t>
            </a:r>
            <a:endParaRPr/>
          </a:p>
        </p:txBody>
      </p:sp>
      <p:sp>
        <p:nvSpPr>
          <p:cNvPr id="109" name="Google Shape;109;p20"/>
          <p:cNvSpPr txBox="1"/>
          <p:nvPr/>
        </p:nvSpPr>
        <p:spPr>
          <a:xfrm>
            <a:off x="150700" y="783575"/>
            <a:ext cx="88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0" name="Google Shape;110;p20"/>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graphicFrame>
        <p:nvGraphicFramePr>
          <p:cNvPr id="111" name="Google Shape;111;p20"/>
          <p:cNvGraphicFramePr/>
          <p:nvPr/>
        </p:nvGraphicFramePr>
        <p:xfrm>
          <a:off x="952500" y="1133625"/>
          <a:ext cx="3000000" cy="3000000"/>
        </p:xfrm>
        <a:graphic>
          <a:graphicData uri="http://schemas.openxmlformats.org/drawingml/2006/table">
            <a:tbl>
              <a:tblPr>
                <a:noFill/>
                <a:tableStyleId>{5B594CFC-B294-4315-899A-7BDD2968B16A}</a:tableStyleId>
              </a:tblPr>
              <a:tblGrid>
                <a:gridCol w="3619500"/>
                <a:gridCol w="3619500"/>
              </a:tblGrid>
              <a:tr h="623950">
                <a:tc>
                  <a:txBody>
                    <a:bodyPr/>
                    <a:lstStyle/>
                    <a:p>
                      <a:pPr indent="0" lvl="0" marL="0" rtl="0" algn="l">
                        <a:spcBef>
                          <a:spcPts val="0"/>
                        </a:spcBef>
                        <a:spcAft>
                          <a:spcPts val="0"/>
                        </a:spcAft>
                        <a:buNone/>
                      </a:pPr>
                      <a:r>
                        <a:rPr b="1" lang="en"/>
                        <a:t>Last week 3</a:t>
                      </a:r>
                      <a:endParaRPr b="1" sz="1500"/>
                    </a:p>
                  </a:txBody>
                  <a:tcPr marT="91425" marB="91425" marR="91425" marL="91425"/>
                </a:tc>
                <a:tc>
                  <a:txBody>
                    <a:bodyPr/>
                    <a:lstStyle/>
                    <a:p>
                      <a:pPr indent="0" lvl="0" marL="0" rtl="0" algn="l">
                        <a:spcBef>
                          <a:spcPts val="0"/>
                        </a:spcBef>
                        <a:spcAft>
                          <a:spcPts val="0"/>
                        </a:spcAft>
                        <a:buNone/>
                      </a:pPr>
                      <a:r>
                        <a:rPr b="1" lang="en"/>
                        <a:t>This week 4</a:t>
                      </a:r>
                      <a:endParaRPr b="1"/>
                    </a:p>
                  </a:txBody>
                  <a:tcPr marT="91425" marB="91425" marR="91425" marL="91425"/>
                </a:tc>
              </a:tr>
              <a:tr h="795475">
                <a:tc>
                  <a:txBody>
                    <a:bodyPr/>
                    <a:lstStyle/>
                    <a:p>
                      <a:pPr indent="0" lvl="0" marL="0" rtl="0" algn="l">
                        <a:spcBef>
                          <a:spcPts val="0"/>
                        </a:spcBef>
                        <a:spcAft>
                          <a:spcPts val="0"/>
                        </a:spcAft>
                        <a:buNone/>
                      </a:pPr>
                      <a:r>
                        <a:rPr lang="en"/>
                        <a:t>Hardware: Built and designed a mechanical </a:t>
                      </a:r>
                      <a:endParaRPr/>
                    </a:p>
                    <a:p>
                      <a:pPr indent="0" lvl="0" marL="0" rtl="0" algn="l">
                        <a:spcBef>
                          <a:spcPts val="0"/>
                        </a:spcBef>
                        <a:spcAft>
                          <a:spcPts val="0"/>
                        </a:spcAft>
                        <a:buNone/>
                      </a:pPr>
                      <a:r>
                        <a:rPr lang="en"/>
                        <a:t>Voltage regulator. </a:t>
                      </a:r>
                      <a:endParaRPr/>
                    </a:p>
                  </a:txBody>
                  <a:tcPr marT="91425" marB="91425" marR="91425" marL="91425"/>
                </a:tc>
                <a:tc>
                  <a:txBody>
                    <a:bodyPr/>
                    <a:lstStyle/>
                    <a:p>
                      <a:pPr indent="0" lvl="0" marL="0" rtl="0" algn="l">
                        <a:spcBef>
                          <a:spcPts val="0"/>
                        </a:spcBef>
                        <a:spcAft>
                          <a:spcPts val="0"/>
                        </a:spcAft>
                        <a:buNone/>
                      </a:pPr>
                      <a:r>
                        <a:rPr lang="en"/>
                        <a:t>I had midterms this week so I was trying to prepare for those. Next week I will try and get the Psoc to change LEDs when different voltage thresholds are met. </a:t>
                      </a:r>
                      <a:endParaRPr/>
                    </a:p>
                  </a:txBody>
                  <a:tcPr marT="91425" marB="91425" marR="91425" marL="91425"/>
                </a:tc>
              </a:tr>
              <a:tr h="623950">
                <a:tc>
                  <a:txBody>
                    <a:bodyPr/>
                    <a:lstStyle/>
                    <a:p>
                      <a:pPr indent="0" lvl="0" marL="0" rtl="0" algn="l">
                        <a:spcBef>
                          <a:spcPts val="0"/>
                        </a:spcBef>
                        <a:spcAft>
                          <a:spcPts val="0"/>
                        </a:spcAft>
                        <a:buNone/>
                      </a:pPr>
                      <a:r>
                        <a:rPr lang="en"/>
                        <a:t>Mechanical: Mechanical Voltage Regulator</a:t>
                      </a:r>
                      <a:endParaRPr/>
                    </a:p>
                  </a:txBody>
                  <a:tcPr marT="91425" marB="91425" marR="91425" marL="91425"/>
                </a:tc>
                <a:tc>
                  <a:txBody>
                    <a:bodyPr/>
                    <a:lstStyle/>
                    <a:p>
                      <a:pPr indent="0" lvl="0" marL="0" rtl="0" algn="l">
                        <a:spcBef>
                          <a:spcPts val="0"/>
                        </a:spcBef>
                        <a:spcAft>
                          <a:spcPts val="0"/>
                        </a:spcAft>
                        <a:buNone/>
                      </a:pPr>
                      <a:r>
                        <a:rPr lang="en"/>
                        <a:t>After speaking with professor he brought up a good point about power consumption from mechanical voltage regulator.  </a:t>
                      </a:r>
                      <a:endParaRPr/>
                    </a:p>
                  </a:txBody>
                  <a:tcPr marT="91425" marB="91425" marR="91425" marL="91425"/>
                </a:tc>
              </a:tr>
              <a:tr h="795475">
                <a:tc>
                  <a:txBody>
                    <a:bodyPr/>
                    <a:lstStyle/>
                    <a:p>
                      <a:pPr indent="0" lvl="0" marL="0" rtl="0" algn="l">
                        <a:spcBef>
                          <a:spcPts val="0"/>
                        </a:spcBef>
                        <a:spcAft>
                          <a:spcPts val="0"/>
                        </a:spcAft>
                        <a:buNone/>
                      </a:pPr>
                      <a:r>
                        <a:rPr lang="en"/>
                        <a:t>Firmware: N/A</a:t>
                      </a:r>
                      <a:endParaRPr/>
                    </a:p>
                  </a:txBody>
                  <a:tcPr marT="91425" marB="91425" marR="91425" marL="91425"/>
                </a:tc>
                <a:tc>
                  <a:txBody>
                    <a:bodyPr/>
                    <a:lstStyle/>
                    <a:p>
                      <a:pPr indent="0" lvl="0" marL="0" rtl="0" algn="l">
                        <a:spcBef>
                          <a:spcPts val="0"/>
                        </a:spcBef>
                        <a:spcAft>
                          <a:spcPts val="0"/>
                        </a:spcAft>
                        <a:buNone/>
                      </a:pPr>
                      <a:r>
                        <a:rPr lang="en"/>
                        <a:t>We still might find a way to implement these LEDs in the final design.</a:t>
                      </a:r>
                      <a:endParaRPr/>
                    </a:p>
                  </a:txBody>
                  <a:tcPr marT="91425" marB="91425" marR="91425" marL="91425"/>
                </a:tc>
              </a:tr>
              <a:tr h="623950">
                <a:tc>
                  <a:txBody>
                    <a:bodyPr/>
                    <a:lstStyle/>
                    <a:p>
                      <a:pPr indent="0" lvl="0" marL="0" rtl="0" algn="l">
                        <a:spcBef>
                          <a:spcPts val="0"/>
                        </a:spcBef>
                        <a:spcAft>
                          <a:spcPts val="0"/>
                        </a:spcAft>
                        <a:buNone/>
                      </a:pPr>
                      <a:r>
                        <a:rPr lang="en"/>
                        <a:t>Software: N/A</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0" y="0"/>
            <a:ext cx="9144000" cy="621425"/>
          </a:xfrm>
          <a:prstGeom prst="rect">
            <a:avLst/>
          </a:prstGeom>
          <a:noFill/>
          <a:ln>
            <a:noFill/>
          </a:ln>
        </p:spPr>
      </p:pic>
      <p:sp>
        <p:nvSpPr>
          <p:cNvPr id="117" name="Google Shape;117;p21"/>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Michael Foster  </a:t>
            </a:r>
            <a:endParaRPr/>
          </a:p>
        </p:txBody>
      </p:sp>
      <p:pic>
        <p:nvPicPr>
          <p:cNvPr id="118" name="Google Shape;118;p21" title="D06C0249-.3gp">
            <a:hlinkClick r:id="rId4"/>
          </p:cNvPr>
          <p:cNvPicPr preferRelativeResize="0"/>
          <p:nvPr/>
        </p:nvPicPr>
        <p:blipFill>
          <a:blip r:embed="rId5">
            <a:alphaModFix/>
          </a:blip>
          <a:stretch>
            <a:fillRect/>
          </a:stretch>
        </p:blipFill>
        <p:spPr>
          <a:xfrm>
            <a:off x="152400" y="773825"/>
            <a:ext cx="4572000" cy="3429000"/>
          </a:xfrm>
          <a:prstGeom prst="rect">
            <a:avLst/>
          </a:prstGeom>
          <a:noFill/>
          <a:ln>
            <a:noFill/>
          </a:ln>
        </p:spPr>
      </p:pic>
      <p:sp>
        <p:nvSpPr>
          <p:cNvPr id="119" name="Google Shape;119;p21"/>
          <p:cNvSpPr txBox="1"/>
          <p:nvPr/>
        </p:nvSpPr>
        <p:spPr>
          <a:xfrm>
            <a:off x="4962675" y="874000"/>
            <a:ext cx="3726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Attached is the video of the first </a:t>
            </a:r>
            <a:r>
              <a:rPr lang="en"/>
              <a:t>prototype</a:t>
            </a:r>
            <a:r>
              <a:rPr lang="en"/>
              <a:t> of the mechanical voltage </a:t>
            </a:r>
            <a:r>
              <a:rPr lang="en"/>
              <a:t>regulator</a:t>
            </a:r>
            <a:r>
              <a:rPr lang="en"/>
              <a:t>. Will try to work on another way to implement this feature via Psoc next week.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Still need to meet up with Ingmar for the OLED display.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