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78FF90-EFBB-4F1E-B530-91FA0F563273}">
  <a:tblStyle styleId="{0678FF90-EFBB-4F1E-B530-91FA0F5632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5474e54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5474e54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99eb5d1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99eb5d1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cc01188b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cc01188b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5474e540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5474e540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5474e540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5474e540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b873aa1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b873aa1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5474e540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5474e540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99be5e3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99be5e3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5474e540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5474e540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99be5e31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99be5e31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5474e540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5474e540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aecda37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aecda37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5474e540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5474e540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hyperlink" Target="https://docs.google.com/document/d/1geYxcjP62ErmeSMfg97j5a_0EFHudwVhwd53q13BE24/ed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9.jpg"/><Relationship Id="rId6"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s://www.omnicalculator.com/physics/capacitor-energy" TargetMode="External"/><Relationship Id="rId6" Type="http://schemas.openxmlformats.org/officeDocument/2006/relationships/hyperlink" Target="https://jumk.de/math-physics-formulary/capacity.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hyperlink" Target="http://drive.google.com/file/d/19GjheY-aX0ge0Teb-Efkc-ugX8tobWLd/view" TargetMode="External"/><Relationship Id="rId5" Type="http://schemas.openxmlformats.org/officeDocument/2006/relationships/image" Target="../media/image1.png"/><Relationship Id="rId6"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480100" y="1672066"/>
            <a:ext cx="1799350" cy="1799350"/>
          </a:xfrm>
          <a:prstGeom prst="rect">
            <a:avLst/>
          </a:prstGeom>
          <a:noFill/>
          <a:ln>
            <a:noFill/>
          </a:ln>
        </p:spPr>
      </p:pic>
      <p:sp>
        <p:nvSpPr>
          <p:cNvPr id="56" name="Google Shape;56;p13"/>
          <p:cNvSpPr txBox="1"/>
          <p:nvPr/>
        </p:nvSpPr>
        <p:spPr>
          <a:xfrm>
            <a:off x="2536400" y="1646247"/>
            <a:ext cx="5719500" cy="226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rgbClr val="FFFFFF"/>
                </a:solidFill>
              </a:rPr>
              <a:t>Progress Report: 6</a:t>
            </a:r>
            <a:endParaRPr sz="4300">
              <a:solidFill>
                <a:srgbClr val="FFFFFF"/>
              </a:solidFill>
            </a:endParaRPr>
          </a:p>
          <a:p>
            <a:pPr indent="0" lvl="0" marL="0" rtl="0" algn="ctr">
              <a:spcBef>
                <a:spcPts val="0"/>
              </a:spcBef>
              <a:spcAft>
                <a:spcPts val="0"/>
              </a:spcAft>
              <a:buNone/>
            </a:pPr>
            <a:r>
              <a:rPr lang="en" sz="3300">
                <a:solidFill>
                  <a:srgbClr val="FFFFFF"/>
                </a:solidFill>
              </a:rPr>
              <a:t>Team Charlie </a:t>
            </a:r>
            <a:endParaRPr sz="3300">
              <a:solidFill>
                <a:srgbClr val="FFFFFF"/>
              </a:solidFill>
            </a:endParaRPr>
          </a:p>
          <a:p>
            <a:pPr indent="0" lvl="0" marL="0" rtl="0" algn="ctr">
              <a:lnSpc>
                <a:spcPct val="115000"/>
              </a:lnSpc>
              <a:spcBef>
                <a:spcPts val="0"/>
              </a:spcBef>
              <a:spcAft>
                <a:spcPts val="0"/>
              </a:spcAft>
              <a:buNone/>
            </a:pPr>
            <a:r>
              <a:rPr lang="en" sz="1800">
                <a:solidFill>
                  <a:srgbClr val="FFFFFF"/>
                </a:solidFill>
              </a:rPr>
              <a:t>Aakansha Bhatt, Anshu Paudyal, Ingmar Diaz, Michael Foster, Raunaq Chopra, Yang Ye</a:t>
            </a:r>
            <a:endParaRPr sz="1800">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1800">
                <a:solidFill>
                  <a:srgbClr val="FFFFFF"/>
                </a:solidFill>
              </a:rPr>
              <a:t>10th Feb 2021</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0" y="0"/>
            <a:ext cx="9144000" cy="621425"/>
          </a:xfrm>
          <a:prstGeom prst="rect">
            <a:avLst/>
          </a:prstGeom>
          <a:noFill/>
          <a:ln>
            <a:noFill/>
          </a:ln>
        </p:spPr>
      </p:pic>
      <p:sp>
        <p:nvSpPr>
          <p:cNvPr id="128" name="Google Shape;128;p22"/>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Raunaq Chopra</a:t>
            </a:r>
            <a:endParaRPr/>
          </a:p>
        </p:txBody>
      </p:sp>
      <p:sp>
        <p:nvSpPr>
          <p:cNvPr id="129" name="Google Shape;129;p22"/>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0" name="Google Shape;130;p22"/>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sp>
        <p:nvSpPr>
          <p:cNvPr id="131" name="Google Shape;131;p22"/>
          <p:cNvSpPr txBox="1"/>
          <p:nvPr/>
        </p:nvSpPr>
        <p:spPr>
          <a:xfrm>
            <a:off x="333825" y="976775"/>
            <a:ext cx="8481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Week 5:</a:t>
            </a:r>
            <a:endParaRPr/>
          </a:p>
          <a:p>
            <a:pPr indent="0" lvl="0" marL="0" rtl="0" algn="l">
              <a:spcBef>
                <a:spcPts val="0"/>
              </a:spcBef>
              <a:spcAft>
                <a:spcPts val="0"/>
              </a:spcAft>
              <a:buNone/>
            </a:pPr>
            <a:r>
              <a:rPr lang="en"/>
              <a:t>Hardware: The altium design is complete as of this week (screenshot of our design is included on the next slide; the only steps remaining on the PCB design is to include component labels. Since this was completed shortly before the meeting, labels could not be added but will be present in the alpha prototype submission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Week 5:</a:t>
            </a:r>
            <a:endParaRPr/>
          </a:p>
          <a:p>
            <a:pPr indent="0" lvl="0" marL="0" rtl="0" algn="l">
              <a:spcBef>
                <a:spcPts val="0"/>
              </a:spcBef>
              <a:spcAft>
                <a:spcPts val="0"/>
              </a:spcAft>
              <a:buNone/>
            </a:pPr>
            <a:r>
              <a:rPr lang="en"/>
              <a:t>Firmware and Software: Our main focus is on developing the code for a working speedometer using the LIS3DH accelerometer, to have it ready when the alpha prototype is due.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0" y="0"/>
            <a:ext cx="9144000" cy="621425"/>
          </a:xfrm>
          <a:prstGeom prst="rect">
            <a:avLst/>
          </a:prstGeom>
          <a:noFill/>
          <a:ln>
            <a:noFill/>
          </a:ln>
        </p:spPr>
      </p:pic>
      <p:sp>
        <p:nvSpPr>
          <p:cNvPr id="137" name="Google Shape;137;p23"/>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Raunaq Chopra</a:t>
            </a:r>
            <a:endParaRPr/>
          </a:p>
        </p:txBody>
      </p:sp>
      <p:sp>
        <p:nvSpPr>
          <p:cNvPr id="138" name="Google Shape;138;p23"/>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9" name="Google Shape;139;p23"/>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pic>
        <p:nvPicPr>
          <p:cNvPr id="140" name="Google Shape;140;p23"/>
          <p:cNvPicPr preferRelativeResize="0"/>
          <p:nvPr/>
        </p:nvPicPr>
        <p:blipFill>
          <a:blip r:embed="rId4">
            <a:alphaModFix/>
          </a:blip>
          <a:stretch>
            <a:fillRect/>
          </a:stretch>
        </p:blipFill>
        <p:spPr>
          <a:xfrm>
            <a:off x="289850" y="960225"/>
            <a:ext cx="8564289" cy="348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0" y="0"/>
            <a:ext cx="9144000" cy="621425"/>
          </a:xfrm>
          <a:prstGeom prst="rect">
            <a:avLst/>
          </a:prstGeom>
          <a:noFill/>
          <a:ln>
            <a:noFill/>
          </a:ln>
        </p:spPr>
      </p:pic>
      <p:sp>
        <p:nvSpPr>
          <p:cNvPr id="146" name="Google Shape;146;p24"/>
          <p:cNvSpPr txBox="1"/>
          <p:nvPr/>
        </p:nvSpPr>
        <p:spPr>
          <a:xfrm>
            <a:off x="-49500" y="1504713"/>
            <a:ext cx="9045000" cy="2924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Hardware: The video captured by the camera on the rover can be transmitted remotely to a receiver. The data stream will be then processed by the PC terminal. using OpenCV libraries)</a:t>
            </a:r>
            <a:endParaRPr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90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Firmware: Setting up RGB screen to display the real time video captured remotely by the camera</a:t>
            </a:r>
            <a:endParaRPr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Software: Installing OpenCV library.</a:t>
            </a:r>
            <a:endParaRPr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Writing up report and record alpha demo video.</a:t>
            </a:r>
            <a:endParaRPr sz="18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rgbClr val="FFFFFF"/>
              </a:solidFill>
            </a:endParaRPr>
          </a:p>
        </p:txBody>
      </p:sp>
      <p:sp>
        <p:nvSpPr>
          <p:cNvPr id="147" name="Google Shape;147;p24"/>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Yang Ye</a:t>
            </a:r>
            <a:r>
              <a:rPr b="1" lang="en" sz="2300">
                <a:solidFill>
                  <a:srgbClr val="F1C232"/>
                </a:solidFil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0" y="0"/>
            <a:ext cx="9144000" cy="621425"/>
          </a:xfrm>
          <a:prstGeom prst="rect">
            <a:avLst/>
          </a:prstGeom>
          <a:noFill/>
          <a:ln>
            <a:noFill/>
          </a:ln>
        </p:spPr>
      </p:pic>
      <p:sp>
        <p:nvSpPr>
          <p:cNvPr id="153" name="Google Shape;153;p25"/>
          <p:cNvSpPr txBox="1"/>
          <p:nvPr/>
        </p:nvSpPr>
        <p:spPr>
          <a:xfrm>
            <a:off x="86750" y="700550"/>
            <a:ext cx="89715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1"/>
                </a:solidFill>
              </a:rPr>
              <a:t>Bill of Materials and Project Budget: </a:t>
            </a:r>
            <a:endParaRPr b="1"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Rover Truck + Solar Panels +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SPDT switches + 10x*0.1F capacitors +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Box of capacitors +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shipping for Switches and cap = $87.42 + $13.00 + $8.28 + $18.39 + $13.39 ~ $</a:t>
            </a:r>
            <a:r>
              <a:rPr b="1" lang="en" sz="1600">
                <a:solidFill>
                  <a:schemeClr val="dk1"/>
                </a:solidFill>
              </a:rPr>
              <a:t>140.48</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Project Schedule and Risk Assessment:</a:t>
            </a:r>
            <a:r>
              <a:rPr lang="en" sz="1600">
                <a:solidFill>
                  <a:schemeClr val="dk1"/>
                </a:solidFill>
              </a:rPr>
              <a:t> </a:t>
            </a:r>
            <a:r>
              <a:rPr lang="en" sz="1100" u="sng">
                <a:solidFill>
                  <a:schemeClr val="hlink"/>
                </a:solidFill>
                <a:hlinkClick r:id="rId4"/>
              </a:rPr>
              <a:t>MILESTONES - Google Docs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Report and Presentation</a:t>
            </a:r>
            <a:r>
              <a:rPr lang="en" sz="1600">
                <a:solidFill>
                  <a:schemeClr val="dk1"/>
                </a:solidFill>
              </a:rPr>
              <a:t>: 12th Feb 2021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Marketing and Video</a:t>
            </a:r>
            <a:r>
              <a:rPr lang="en" sz="1600">
                <a:solidFill>
                  <a:schemeClr val="dk1"/>
                </a:solidFill>
              </a:rPr>
              <a:t>: 11th Feb 2021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Tips:</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rPr>
            </a:br>
            <a:r>
              <a:rPr lang="en">
                <a:solidFill>
                  <a:schemeClr val="dk1"/>
                </a:solidFill>
              </a:rPr>
              <a:t>1. Be sure to identify tasks and contributions of each team member.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Use pictures as much as possible for effective communication.</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59" name="Google Shape;159;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621425"/>
          </a:xfrm>
          <a:prstGeom prst="rect">
            <a:avLst/>
          </a:prstGeom>
          <a:noFill/>
          <a:ln>
            <a:noFill/>
          </a:ln>
        </p:spPr>
      </p:pic>
      <p:sp>
        <p:nvSpPr>
          <p:cNvPr id="62" name="Google Shape;62;p14"/>
          <p:cNvSpPr txBox="1"/>
          <p:nvPr/>
        </p:nvSpPr>
        <p:spPr>
          <a:xfrm>
            <a:off x="0" y="918150"/>
            <a:ext cx="9045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explain the work done </a:t>
            </a:r>
            <a:r>
              <a:rPr lang="en" sz="1800">
                <a:solidFill>
                  <a:schemeClr val="dk1"/>
                </a:solidFill>
              </a:rPr>
              <a:t>together as a team:</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N/A</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600">
              <a:solidFill>
                <a:schemeClr val="dk1"/>
              </a:solidFill>
            </a:endParaRPr>
          </a:p>
        </p:txBody>
      </p:sp>
      <p:sp>
        <p:nvSpPr>
          <p:cNvPr id="63" name="Google Shape;63;p14"/>
          <p:cNvSpPr txBox="1"/>
          <p:nvPr/>
        </p:nvSpPr>
        <p:spPr>
          <a:xfrm>
            <a:off x="1723350" y="113513"/>
            <a:ext cx="5697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100">
                <a:solidFill>
                  <a:srgbClr val="F1C232"/>
                </a:solidFill>
              </a:rPr>
              <a:t>Teamwork via zoom </a:t>
            </a:r>
            <a:endParaRPr b="1" sz="1700">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621425"/>
          </a:xfrm>
          <a:prstGeom prst="rect">
            <a:avLst/>
          </a:prstGeom>
          <a:noFill/>
          <a:ln>
            <a:noFill/>
          </a:ln>
        </p:spPr>
      </p:pic>
      <p:sp>
        <p:nvSpPr>
          <p:cNvPr id="69" name="Google Shape;69;p15"/>
          <p:cNvSpPr txBox="1"/>
          <p:nvPr/>
        </p:nvSpPr>
        <p:spPr>
          <a:xfrm>
            <a:off x="4945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Aakansha Bhatt </a:t>
            </a:r>
            <a:endParaRPr/>
          </a:p>
        </p:txBody>
      </p:sp>
      <p:graphicFrame>
        <p:nvGraphicFramePr>
          <p:cNvPr id="70" name="Google Shape;70;p15"/>
          <p:cNvGraphicFramePr/>
          <p:nvPr/>
        </p:nvGraphicFramePr>
        <p:xfrm>
          <a:off x="254752" y="772912"/>
          <a:ext cx="3000000" cy="3000000"/>
        </p:xfrm>
        <a:graphic>
          <a:graphicData uri="http://schemas.openxmlformats.org/drawingml/2006/table">
            <a:tbl>
              <a:tblPr>
                <a:noFill/>
                <a:tableStyleId>{0678FF90-EFBB-4F1E-B530-91FA0F563273}</a:tableStyleId>
              </a:tblPr>
              <a:tblGrid>
                <a:gridCol w="4367900"/>
                <a:gridCol w="4367900"/>
              </a:tblGrid>
              <a:tr h="404850">
                <a:tc>
                  <a:txBody>
                    <a:bodyPr/>
                    <a:lstStyle/>
                    <a:p>
                      <a:pPr indent="0" lvl="0" marL="0" rtl="0" algn="l">
                        <a:spcBef>
                          <a:spcPts val="0"/>
                        </a:spcBef>
                        <a:spcAft>
                          <a:spcPts val="0"/>
                        </a:spcAft>
                        <a:buNone/>
                      </a:pPr>
                      <a:r>
                        <a:rPr b="1" lang="en"/>
                        <a:t>Last week 5</a:t>
                      </a:r>
                      <a:endParaRPr b="1" sz="1500"/>
                    </a:p>
                  </a:txBody>
                  <a:tcPr marT="91425" marB="91425" marR="91425" marL="91425"/>
                </a:tc>
                <a:tc>
                  <a:txBody>
                    <a:bodyPr/>
                    <a:lstStyle/>
                    <a:p>
                      <a:pPr indent="0" lvl="0" marL="0" rtl="0" algn="l">
                        <a:spcBef>
                          <a:spcPts val="0"/>
                        </a:spcBef>
                        <a:spcAft>
                          <a:spcPts val="0"/>
                        </a:spcAft>
                        <a:buNone/>
                      </a:pPr>
                      <a:r>
                        <a:rPr b="1" lang="en"/>
                        <a:t>This week 6</a:t>
                      </a:r>
                      <a:endParaRPr b="1"/>
                    </a:p>
                  </a:txBody>
                  <a:tcPr marT="91425" marB="91425" marR="91425" marL="91425"/>
                </a:tc>
              </a:tr>
              <a:tr h="1054900">
                <a:tc>
                  <a:txBody>
                    <a:bodyPr/>
                    <a:lstStyle/>
                    <a:p>
                      <a:pPr indent="0" lvl="0" marL="0" rtl="0" algn="l">
                        <a:spcBef>
                          <a:spcPts val="0"/>
                        </a:spcBef>
                        <a:spcAft>
                          <a:spcPts val="0"/>
                        </a:spcAft>
                        <a:buNone/>
                      </a:pPr>
                      <a:r>
                        <a:rPr lang="en"/>
                        <a:t>Hardware: N/A</a:t>
                      </a:r>
                      <a:endParaRPr/>
                    </a:p>
                  </a:txBody>
                  <a:tcPr marT="91425" marB="91425" marR="91425" marL="91425"/>
                </a:tc>
                <a:tc>
                  <a:txBody>
                    <a:bodyPr/>
                    <a:lstStyle/>
                    <a:p>
                      <a:pPr indent="0" lvl="0" marL="0" rtl="0" algn="l">
                        <a:spcBef>
                          <a:spcPts val="0"/>
                        </a:spcBef>
                        <a:spcAft>
                          <a:spcPts val="0"/>
                        </a:spcAft>
                        <a:buNone/>
                      </a:pPr>
                      <a:r>
                        <a:rPr lang="en"/>
                        <a:t>Hardware: N/A</a:t>
                      </a:r>
                      <a:endParaRPr/>
                    </a:p>
                  </a:txBody>
                  <a:tcPr marT="91425" marB="91425" marR="91425" marL="91425"/>
                </a:tc>
              </a:tr>
              <a:tr h="377075">
                <a:tc>
                  <a:txBody>
                    <a:bodyPr/>
                    <a:lstStyle/>
                    <a:p>
                      <a:pPr indent="0" lvl="0" marL="0" rtl="0" algn="l">
                        <a:spcBef>
                          <a:spcPts val="0"/>
                        </a:spcBef>
                        <a:spcAft>
                          <a:spcPts val="0"/>
                        </a:spcAft>
                        <a:buNone/>
                      </a:pPr>
                      <a:r>
                        <a:rPr lang="en"/>
                        <a:t>Mechanical: I will be working with Ingmar on the 3D enclosure for the PCB layouts on Fusion 360.</a:t>
                      </a:r>
                      <a:endParaRPr/>
                    </a:p>
                  </a:txBody>
                  <a:tcPr marT="91425" marB="91425" marR="91425" marL="91425"/>
                </a:tc>
                <a:tc>
                  <a:txBody>
                    <a:bodyPr/>
                    <a:lstStyle/>
                    <a:p>
                      <a:pPr indent="0" lvl="0" marL="0" rtl="0" algn="l">
                        <a:spcBef>
                          <a:spcPts val="0"/>
                        </a:spcBef>
                        <a:spcAft>
                          <a:spcPts val="0"/>
                        </a:spcAft>
                        <a:buNone/>
                      </a:pPr>
                      <a:r>
                        <a:rPr lang="en"/>
                        <a:t>Mechanical: We will be finishing the 3D enclosure this week. </a:t>
                      </a:r>
                      <a:endParaRPr/>
                    </a:p>
                  </a:txBody>
                  <a:tcPr marT="91425" marB="91425" marR="91425" marL="91425"/>
                </a:tc>
              </a:tr>
              <a:tr h="779825">
                <a:tc>
                  <a:txBody>
                    <a:bodyPr/>
                    <a:lstStyle/>
                    <a:p>
                      <a:pPr indent="0" lvl="0" marL="0" rtl="0" algn="l">
                        <a:spcBef>
                          <a:spcPts val="0"/>
                        </a:spcBef>
                        <a:spcAft>
                          <a:spcPts val="0"/>
                        </a:spcAft>
                        <a:buNone/>
                      </a:pPr>
                      <a:r>
                        <a:rPr lang="en"/>
                        <a:t>Firmware: Speedometer code displaying data during acceleration and deceleration. Code is working but TA said use another sensor.</a:t>
                      </a:r>
                      <a:endParaRPr/>
                    </a:p>
                  </a:txBody>
                  <a:tcPr marT="91425" marB="91425" marR="91425" marL="91425"/>
                </a:tc>
                <a:tc>
                  <a:txBody>
                    <a:bodyPr/>
                    <a:lstStyle/>
                    <a:p>
                      <a:pPr indent="0" lvl="0" marL="0" rtl="0" algn="l">
                        <a:spcBef>
                          <a:spcPts val="0"/>
                        </a:spcBef>
                        <a:spcAft>
                          <a:spcPts val="0"/>
                        </a:spcAft>
                        <a:buNone/>
                      </a:pPr>
                      <a:r>
                        <a:rPr lang="en"/>
                        <a:t>Firmware: N/A</a:t>
                      </a:r>
                      <a:endParaRPr/>
                    </a:p>
                  </a:txBody>
                  <a:tcPr marT="91425" marB="91425" marR="91425" marL="91425"/>
                </a:tc>
              </a:tr>
              <a:tr h="404850">
                <a:tc>
                  <a:txBody>
                    <a:bodyPr/>
                    <a:lstStyle/>
                    <a:p>
                      <a:pPr indent="0" lvl="0" marL="0" rtl="0" algn="l">
                        <a:spcBef>
                          <a:spcPts val="0"/>
                        </a:spcBef>
                        <a:spcAft>
                          <a:spcPts val="0"/>
                        </a:spcAft>
                        <a:buNone/>
                      </a:pPr>
                      <a:r>
                        <a:rPr lang="en"/>
                        <a:t>Software: same as above</a:t>
                      </a:r>
                      <a:endParaRPr/>
                    </a:p>
                  </a:txBody>
                  <a:tcPr marT="91425" marB="91425" marR="91425" marL="91425"/>
                </a:tc>
                <a:tc>
                  <a:txBody>
                    <a:bodyPr/>
                    <a:lstStyle/>
                    <a:p>
                      <a:pPr indent="0" lvl="0" marL="0" rtl="0" algn="l">
                        <a:spcBef>
                          <a:spcPts val="0"/>
                        </a:spcBef>
                        <a:spcAft>
                          <a:spcPts val="0"/>
                        </a:spcAft>
                        <a:buNone/>
                      </a:pPr>
                      <a:r>
                        <a:rPr lang="en"/>
                        <a:t>Software: N/A</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0" cy="621425"/>
          </a:xfrm>
          <a:prstGeom prst="rect">
            <a:avLst/>
          </a:prstGeom>
          <a:noFill/>
          <a:ln>
            <a:noFill/>
          </a:ln>
        </p:spPr>
      </p:pic>
      <p:sp>
        <p:nvSpPr>
          <p:cNvPr id="76" name="Google Shape;76;p16"/>
          <p:cNvSpPr txBox="1"/>
          <p:nvPr/>
        </p:nvSpPr>
        <p:spPr>
          <a:xfrm>
            <a:off x="94575" y="113513"/>
            <a:ext cx="569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100">
                <a:solidFill>
                  <a:srgbClr val="F1C232"/>
                </a:solidFill>
              </a:rPr>
              <a:t>Anshu Paudyal </a:t>
            </a:r>
            <a:endParaRPr b="1" sz="1700">
              <a:solidFill>
                <a:srgbClr val="F1C232"/>
              </a:solidFill>
            </a:endParaRPr>
          </a:p>
        </p:txBody>
      </p:sp>
      <p:pic>
        <p:nvPicPr>
          <p:cNvPr id="77" name="Google Shape;77;p16"/>
          <p:cNvPicPr preferRelativeResize="0"/>
          <p:nvPr/>
        </p:nvPicPr>
        <p:blipFill>
          <a:blip r:embed="rId4">
            <a:alphaModFix/>
          </a:blip>
          <a:stretch>
            <a:fillRect/>
          </a:stretch>
        </p:blipFill>
        <p:spPr>
          <a:xfrm>
            <a:off x="152400" y="773825"/>
            <a:ext cx="2674097" cy="4217300"/>
          </a:xfrm>
          <a:prstGeom prst="rect">
            <a:avLst/>
          </a:prstGeom>
          <a:noFill/>
          <a:ln>
            <a:noFill/>
          </a:ln>
        </p:spPr>
      </p:pic>
      <p:pic>
        <p:nvPicPr>
          <p:cNvPr id="78" name="Google Shape;78;p16"/>
          <p:cNvPicPr preferRelativeResize="0"/>
          <p:nvPr/>
        </p:nvPicPr>
        <p:blipFill>
          <a:blip r:embed="rId5">
            <a:alphaModFix/>
          </a:blip>
          <a:stretch>
            <a:fillRect/>
          </a:stretch>
        </p:blipFill>
        <p:spPr>
          <a:xfrm>
            <a:off x="3105500" y="773825"/>
            <a:ext cx="2674097" cy="4217276"/>
          </a:xfrm>
          <a:prstGeom prst="rect">
            <a:avLst/>
          </a:prstGeom>
          <a:noFill/>
          <a:ln>
            <a:noFill/>
          </a:ln>
        </p:spPr>
      </p:pic>
      <p:pic>
        <p:nvPicPr>
          <p:cNvPr id="79" name="Google Shape;79;p16"/>
          <p:cNvPicPr preferRelativeResize="0"/>
          <p:nvPr/>
        </p:nvPicPr>
        <p:blipFill>
          <a:blip r:embed="rId6">
            <a:alphaModFix/>
          </a:blip>
          <a:stretch>
            <a:fillRect/>
          </a:stretch>
        </p:blipFill>
        <p:spPr>
          <a:xfrm>
            <a:off x="5982478" y="858725"/>
            <a:ext cx="2822324" cy="37631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0" y="0"/>
            <a:ext cx="9144000" cy="621425"/>
          </a:xfrm>
          <a:prstGeom prst="rect">
            <a:avLst/>
          </a:prstGeom>
          <a:noFill/>
          <a:ln>
            <a:noFill/>
          </a:ln>
        </p:spPr>
      </p:pic>
      <p:sp>
        <p:nvSpPr>
          <p:cNvPr id="85" name="Google Shape;85;p17"/>
          <p:cNvSpPr txBox="1"/>
          <p:nvPr/>
        </p:nvSpPr>
        <p:spPr>
          <a:xfrm>
            <a:off x="118700" y="41313"/>
            <a:ext cx="2403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300">
                <a:solidFill>
                  <a:srgbClr val="F1C232"/>
                </a:solidFill>
              </a:rPr>
              <a:t>Anshu Paudyal </a:t>
            </a:r>
            <a:endParaRPr b="1" sz="1900">
              <a:solidFill>
                <a:srgbClr val="F1C232"/>
              </a:solidFill>
            </a:endParaRPr>
          </a:p>
        </p:txBody>
      </p:sp>
      <p:pic>
        <p:nvPicPr>
          <p:cNvPr id="86" name="Google Shape;86;p17"/>
          <p:cNvPicPr preferRelativeResize="0"/>
          <p:nvPr/>
        </p:nvPicPr>
        <p:blipFill>
          <a:blip r:embed="rId4">
            <a:alphaModFix/>
          </a:blip>
          <a:stretch>
            <a:fillRect/>
          </a:stretch>
        </p:blipFill>
        <p:spPr>
          <a:xfrm>
            <a:off x="118700" y="709550"/>
            <a:ext cx="6109024" cy="4369649"/>
          </a:xfrm>
          <a:prstGeom prst="rect">
            <a:avLst/>
          </a:prstGeom>
          <a:noFill/>
          <a:ln>
            <a:noFill/>
          </a:ln>
        </p:spPr>
      </p:pic>
      <p:pic>
        <p:nvPicPr>
          <p:cNvPr id="87" name="Google Shape;87;p17"/>
          <p:cNvPicPr preferRelativeResize="0"/>
          <p:nvPr/>
        </p:nvPicPr>
        <p:blipFill>
          <a:blip r:embed="rId5">
            <a:alphaModFix/>
          </a:blip>
          <a:stretch>
            <a:fillRect/>
          </a:stretch>
        </p:blipFill>
        <p:spPr>
          <a:xfrm>
            <a:off x="7762425" y="3881325"/>
            <a:ext cx="1092725" cy="105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b="0" l="27129" r="23146" t="0"/>
          <a:stretch/>
        </p:blipFill>
        <p:spPr>
          <a:xfrm rot="2700000">
            <a:off x="7479499" y="2863163"/>
            <a:ext cx="1018052" cy="1455925"/>
          </a:xfrm>
          <a:prstGeom prst="rect">
            <a:avLst/>
          </a:prstGeom>
          <a:noFill/>
          <a:ln>
            <a:noFill/>
          </a:ln>
        </p:spPr>
      </p:pic>
      <p:pic>
        <p:nvPicPr>
          <p:cNvPr id="93" name="Google Shape;93;p18"/>
          <p:cNvPicPr preferRelativeResize="0"/>
          <p:nvPr/>
        </p:nvPicPr>
        <p:blipFill>
          <a:blip r:embed="rId4">
            <a:alphaModFix/>
          </a:blip>
          <a:stretch>
            <a:fillRect/>
          </a:stretch>
        </p:blipFill>
        <p:spPr>
          <a:xfrm>
            <a:off x="0" y="0"/>
            <a:ext cx="9144000" cy="621425"/>
          </a:xfrm>
          <a:prstGeom prst="rect">
            <a:avLst/>
          </a:prstGeom>
          <a:noFill/>
          <a:ln>
            <a:noFill/>
          </a:ln>
        </p:spPr>
      </p:pic>
      <p:sp>
        <p:nvSpPr>
          <p:cNvPr id="94" name="Google Shape;94;p18"/>
          <p:cNvSpPr txBox="1"/>
          <p:nvPr/>
        </p:nvSpPr>
        <p:spPr>
          <a:xfrm>
            <a:off x="94575" y="113513"/>
            <a:ext cx="569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100">
                <a:solidFill>
                  <a:srgbClr val="F1C232"/>
                </a:solidFill>
              </a:rPr>
              <a:t>Anshu Paudyal </a:t>
            </a:r>
            <a:endParaRPr b="1" sz="1700">
              <a:solidFill>
                <a:srgbClr val="F1C232"/>
              </a:solidFill>
            </a:endParaRPr>
          </a:p>
        </p:txBody>
      </p:sp>
      <p:sp>
        <p:nvSpPr>
          <p:cNvPr id="95" name="Google Shape;95;p18"/>
          <p:cNvSpPr txBox="1"/>
          <p:nvPr/>
        </p:nvSpPr>
        <p:spPr>
          <a:xfrm>
            <a:off x="171475" y="769850"/>
            <a:ext cx="27861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222222"/>
                </a:solidFill>
                <a:highlight>
                  <a:srgbClr val="FFFFFF"/>
                </a:highlight>
              </a:rPr>
              <a:t>Rechargeable battery</a:t>
            </a:r>
            <a:endParaRPr b="1"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3.7V</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capacity of 400mAh </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energy stored is 1.48kJ</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rPr b="1" lang="en" sz="1700">
                <a:solidFill>
                  <a:srgbClr val="222222"/>
                </a:solidFill>
                <a:highlight>
                  <a:srgbClr val="FFFFFF"/>
                </a:highlight>
              </a:rPr>
              <a:t>Capacitor</a:t>
            </a:r>
            <a:r>
              <a:rPr lang="en" sz="1700">
                <a:solidFill>
                  <a:srgbClr val="222222"/>
                </a:solidFill>
                <a:highlight>
                  <a:srgbClr val="FFFFFF"/>
                </a:highlight>
              </a:rPr>
              <a:t> </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1F</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voltage rating: </a:t>
            </a:r>
            <a:r>
              <a:rPr lang="en" sz="1700">
                <a:solidFill>
                  <a:srgbClr val="222222"/>
                </a:solidFill>
                <a:highlight>
                  <a:srgbClr val="FFFFFF"/>
                </a:highlight>
              </a:rPr>
              <a:t>5.5V</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charge stored = 5.5C</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stored energy = 0.015125 kJ</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capacity of only 2.7mAh</a:t>
            </a:r>
            <a:endParaRPr sz="1700"/>
          </a:p>
        </p:txBody>
      </p:sp>
      <p:sp>
        <p:nvSpPr>
          <p:cNvPr id="96" name="Google Shape;96;p18"/>
          <p:cNvSpPr txBox="1"/>
          <p:nvPr/>
        </p:nvSpPr>
        <p:spPr>
          <a:xfrm>
            <a:off x="3643375" y="1253975"/>
            <a:ext cx="4982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22222"/>
                </a:solidFill>
                <a:highlight>
                  <a:srgbClr val="FFFFFF"/>
                </a:highlight>
              </a:rPr>
              <a:t>Conclusion</a:t>
            </a:r>
            <a:r>
              <a:rPr lang="en" sz="1800">
                <a:solidFill>
                  <a:srgbClr val="222222"/>
                </a:solidFill>
                <a:highlight>
                  <a:srgbClr val="FFFFFF"/>
                </a:highlight>
              </a:rPr>
              <a:t>: No issue with H-bridge </a:t>
            </a:r>
            <a:endParaRPr sz="1800">
              <a:solidFill>
                <a:srgbClr val="222222"/>
              </a:solidFill>
              <a:highlight>
                <a:srgbClr val="FFFFFF"/>
              </a:highlight>
            </a:endParaRPr>
          </a:p>
          <a:p>
            <a:pPr indent="0" lvl="0" marL="0" rtl="0" algn="l">
              <a:spcBef>
                <a:spcPts val="0"/>
              </a:spcBef>
              <a:spcAft>
                <a:spcPts val="0"/>
              </a:spcAft>
              <a:buNone/>
            </a:pPr>
            <a:r>
              <a:rPr lang="en" sz="1800">
                <a:solidFill>
                  <a:srgbClr val="222222"/>
                </a:solidFill>
                <a:highlight>
                  <a:srgbClr val="FFFFFF"/>
                </a:highlight>
              </a:rPr>
              <a:t>If we get two 350F caps with Voltage rating 2.7 each, put them in series which gives voltage of 5.4 and capacitance of 175F. The energy stored will be 2.55 kJ and the capacity will be 472.49 mAh. Which is pretty close to the battery that came with the rover. </a:t>
            </a:r>
            <a:endParaRPr sz="2100"/>
          </a:p>
        </p:txBody>
      </p:sp>
      <p:sp>
        <p:nvSpPr>
          <p:cNvPr id="97" name="Google Shape;97;p18"/>
          <p:cNvSpPr txBox="1"/>
          <p:nvPr/>
        </p:nvSpPr>
        <p:spPr>
          <a:xfrm>
            <a:off x="2453875" y="4242875"/>
            <a:ext cx="617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Reference: </a:t>
            </a:r>
            <a:endParaRPr/>
          </a:p>
          <a:p>
            <a:pPr indent="0" lvl="0" marL="0" rtl="0" algn="l">
              <a:spcBef>
                <a:spcPts val="0"/>
              </a:spcBef>
              <a:spcAft>
                <a:spcPts val="0"/>
              </a:spcAft>
              <a:buNone/>
            </a:pPr>
            <a:r>
              <a:rPr lang="en" u="sng">
                <a:solidFill>
                  <a:schemeClr val="hlink"/>
                </a:solidFill>
                <a:hlinkClick r:id="rId5"/>
              </a:rPr>
              <a:t>https://www.omnicalculator.com/physics/capacitor-energy</a:t>
            </a:r>
            <a:br>
              <a:rPr lang="en"/>
            </a:br>
            <a:r>
              <a:rPr lang="en" u="sng">
                <a:solidFill>
                  <a:schemeClr val="hlink"/>
                </a:solidFill>
                <a:hlinkClick r:id="rId6"/>
              </a:rPr>
              <a:t>https://jumk.de/math-physics-formulary/capacity.php</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0" y="0"/>
            <a:ext cx="9144000" cy="621425"/>
          </a:xfrm>
          <a:prstGeom prst="rect">
            <a:avLst/>
          </a:prstGeom>
          <a:noFill/>
          <a:ln>
            <a:noFill/>
          </a:ln>
        </p:spPr>
      </p:pic>
      <p:sp>
        <p:nvSpPr>
          <p:cNvPr id="103" name="Google Shape;103;p19"/>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Ingmar Diaz</a:t>
            </a:r>
            <a:endParaRPr/>
          </a:p>
        </p:txBody>
      </p:sp>
      <p:graphicFrame>
        <p:nvGraphicFramePr>
          <p:cNvPr id="104" name="Google Shape;104;p19"/>
          <p:cNvGraphicFramePr/>
          <p:nvPr/>
        </p:nvGraphicFramePr>
        <p:xfrm>
          <a:off x="791775" y="621425"/>
          <a:ext cx="3000000" cy="3000000"/>
        </p:xfrm>
        <a:graphic>
          <a:graphicData uri="http://schemas.openxmlformats.org/drawingml/2006/table">
            <a:tbl>
              <a:tblPr>
                <a:noFill/>
                <a:tableStyleId>{0678FF90-EFBB-4F1E-B530-91FA0F563273}</a:tableStyleId>
              </a:tblPr>
              <a:tblGrid>
                <a:gridCol w="3619500"/>
                <a:gridCol w="3619500"/>
              </a:tblGrid>
              <a:tr h="623950">
                <a:tc>
                  <a:txBody>
                    <a:bodyPr/>
                    <a:lstStyle/>
                    <a:p>
                      <a:pPr indent="0" lvl="0" marL="0" rtl="0" algn="l">
                        <a:spcBef>
                          <a:spcPts val="0"/>
                        </a:spcBef>
                        <a:spcAft>
                          <a:spcPts val="0"/>
                        </a:spcAft>
                        <a:buNone/>
                      </a:pPr>
                      <a:r>
                        <a:rPr b="1" lang="en"/>
                        <a:t>Last week 4</a:t>
                      </a:r>
                      <a:endParaRPr b="1" sz="1500"/>
                    </a:p>
                  </a:txBody>
                  <a:tcPr marT="91425" marB="91425" marR="91425" marL="91425"/>
                </a:tc>
                <a:tc>
                  <a:txBody>
                    <a:bodyPr/>
                    <a:lstStyle/>
                    <a:p>
                      <a:pPr indent="0" lvl="0" marL="0" rtl="0" algn="l">
                        <a:spcBef>
                          <a:spcPts val="0"/>
                        </a:spcBef>
                        <a:spcAft>
                          <a:spcPts val="0"/>
                        </a:spcAft>
                        <a:buNone/>
                      </a:pPr>
                      <a:r>
                        <a:rPr b="1" lang="en"/>
                        <a:t>This week 5</a:t>
                      </a:r>
                      <a:endParaRPr b="1"/>
                    </a:p>
                  </a:txBody>
                  <a:tcPr marT="91425" marB="91425" marR="91425" marL="91425"/>
                </a:tc>
              </a:tr>
              <a:tr h="795475">
                <a:tc>
                  <a:txBody>
                    <a:bodyPr/>
                    <a:lstStyle/>
                    <a:p>
                      <a:pPr indent="0" lvl="0" marL="0" rtl="0" algn="l">
                        <a:spcBef>
                          <a:spcPts val="0"/>
                        </a:spcBef>
                        <a:spcAft>
                          <a:spcPts val="0"/>
                        </a:spcAft>
                        <a:buNone/>
                      </a:pPr>
                      <a:r>
                        <a:rPr lang="en"/>
                        <a:t>Hardware: </a:t>
                      </a:r>
                      <a:r>
                        <a:rPr lang="en">
                          <a:solidFill>
                            <a:schemeClr val="dk1"/>
                          </a:solidFill>
                        </a:rPr>
                        <a:t>Finished most of altium design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Waiting to implement some components and verifying connections with team</a:t>
                      </a:r>
                      <a:endParaRPr/>
                    </a:p>
                  </a:txBody>
                  <a:tcPr marT="91425" marB="91425" marR="91425" marL="91425"/>
                </a:tc>
                <a:tc>
                  <a:txBody>
                    <a:bodyPr/>
                    <a:lstStyle/>
                    <a:p>
                      <a:pPr indent="0" lvl="0" marL="0" rtl="0" algn="l">
                        <a:spcBef>
                          <a:spcPts val="0"/>
                        </a:spcBef>
                        <a:spcAft>
                          <a:spcPts val="0"/>
                        </a:spcAft>
                        <a:buNone/>
                      </a:pPr>
                      <a:r>
                        <a:rPr lang="en"/>
                        <a:t>Hardware: Finish Altium  Alpha prototype Design Breakout</a:t>
                      </a:r>
                      <a:endParaRPr/>
                    </a:p>
                    <a:p>
                      <a:pPr indent="0" lvl="0" marL="0" rtl="0" algn="l">
                        <a:spcBef>
                          <a:spcPts val="0"/>
                        </a:spcBef>
                        <a:spcAft>
                          <a:spcPts val="0"/>
                        </a:spcAft>
                        <a:buNone/>
                      </a:pPr>
                      <a:r>
                        <a:rPr lang="en"/>
                        <a:t>Board by this weekend latest early week 6</a:t>
                      </a:r>
                      <a:endParaRPr/>
                    </a:p>
                  </a:txBody>
                  <a:tcPr marT="91425" marB="91425" marR="91425" marL="91425"/>
                </a:tc>
              </a:tr>
              <a:tr h="623950">
                <a:tc>
                  <a:txBody>
                    <a:bodyPr/>
                    <a:lstStyle/>
                    <a:p>
                      <a:pPr indent="0" lvl="0" marL="0" rtl="0" algn="l">
                        <a:spcBef>
                          <a:spcPts val="0"/>
                        </a:spcBef>
                        <a:spcAft>
                          <a:spcPts val="0"/>
                        </a:spcAft>
                        <a:buNone/>
                      </a:pPr>
                      <a:r>
                        <a:rPr lang="en"/>
                        <a:t>Mechanical:</a:t>
                      </a:r>
                      <a:endParaRPr/>
                    </a:p>
                  </a:txBody>
                  <a:tcPr marT="91425" marB="91425" marR="91425" marL="91425"/>
                </a:tc>
                <a:tc>
                  <a:txBody>
                    <a:bodyPr/>
                    <a:lstStyle/>
                    <a:p>
                      <a:pPr indent="0" lvl="0" marL="0" rtl="0" algn="l">
                        <a:spcBef>
                          <a:spcPts val="0"/>
                        </a:spcBef>
                        <a:spcAft>
                          <a:spcPts val="0"/>
                        </a:spcAft>
                        <a:buNone/>
                      </a:pPr>
                      <a:r>
                        <a:rPr lang="en"/>
                        <a:t>Mechanical:</a:t>
                      </a:r>
                      <a:endParaRPr/>
                    </a:p>
                  </a:txBody>
                  <a:tcPr marT="91425" marB="91425" marR="91425" marL="91425"/>
                </a:tc>
              </a:tr>
              <a:tr h="795475">
                <a:tc>
                  <a:txBody>
                    <a:bodyPr/>
                    <a:lstStyle/>
                    <a:p>
                      <a:pPr indent="0" lvl="0" marL="0" rtl="0" algn="l">
                        <a:spcBef>
                          <a:spcPts val="0"/>
                        </a:spcBef>
                        <a:spcAft>
                          <a:spcPts val="0"/>
                        </a:spcAft>
                        <a:buNone/>
                      </a:pPr>
                      <a:r>
                        <a:rPr lang="en"/>
                        <a:t>Firmware: </a:t>
                      </a:r>
                      <a:r>
                        <a:rPr lang="en">
                          <a:solidFill>
                            <a:schemeClr val="dk1"/>
                          </a:solidFill>
                        </a:rPr>
                        <a:t> Ordered new OLED displays need to sync with Michael and Aakansha most likely end of week 5</a:t>
                      </a:r>
                      <a:r>
                        <a:rPr lang="en"/>
                        <a:t>l</a:t>
                      </a:r>
                      <a:endParaRPr/>
                    </a:p>
                  </a:txBody>
                  <a:tcPr marT="91425" marB="91425" marR="91425" marL="91425"/>
                </a:tc>
                <a:tc>
                  <a:txBody>
                    <a:bodyPr/>
                    <a:lstStyle/>
                    <a:p>
                      <a:pPr indent="0" lvl="0" marL="0" rtl="0" algn="l">
                        <a:spcBef>
                          <a:spcPts val="0"/>
                        </a:spcBef>
                        <a:spcAft>
                          <a:spcPts val="0"/>
                        </a:spcAft>
                        <a:buNone/>
                      </a:pPr>
                      <a:r>
                        <a:rPr lang="en"/>
                        <a:t>Firmware: Researched New OLED’s </a:t>
                      </a:r>
                      <a:endParaRPr/>
                    </a:p>
                    <a:p>
                      <a:pPr indent="0" lvl="0" marL="0" rtl="0" algn="l">
                        <a:spcBef>
                          <a:spcPts val="0"/>
                        </a:spcBef>
                        <a:spcAft>
                          <a:spcPts val="0"/>
                        </a:spcAft>
                        <a:buNone/>
                      </a:pPr>
                      <a:r>
                        <a:rPr lang="en"/>
                        <a:t>Began coding firmware from OLED, Meeting with Aakansha and Michael</a:t>
                      </a:r>
                      <a:endParaRPr/>
                    </a:p>
                    <a:p>
                      <a:pPr indent="0" lvl="0" marL="0" rtl="0" algn="l">
                        <a:spcBef>
                          <a:spcPts val="0"/>
                        </a:spcBef>
                        <a:spcAft>
                          <a:spcPts val="0"/>
                        </a:spcAft>
                        <a:buNone/>
                      </a:pPr>
                      <a:r>
                        <a:rPr lang="en"/>
                        <a:t>Today 2/4. Also heading to OH today 2/4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Oled is displaying, now to develop and test code to display </a:t>
                      </a:r>
                      <a:r>
                        <a:rPr lang="en"/>
                        <a:t>accelerometer</a:t>
                      </a:r>
                      <a:r>
                        <a:rPr lang="en"/>
                        <a:t> data.</a:t>
                      </a:r>
                      <a:endParaRPr/>
                    </a:p>
                  </a:txBody>
                  <a:tcPr marT="91425" marB="91425" marR="91425" marL="91425"/>
                </a:tc>
              </a:tr>
              <a:tr h="623950">
                <a:tc>
                  <a:txBody>
                    <a:bodyPr/>
                    <a:lstStyle/>
                    <a:p>
                      <a:pPr indent="0" lvl="0" marL="0" rtl="0" algn="l">
                        <a:spcBef>
                          <a:spcPts val="0"/>
                        </a:spcBef>
                        <a:spcAft>
                          <a:spcPts val="0"/>
                        </a:spcAft>
                        <a:buClr>
                          <a:schemeClr val="dk1"/>
                        </a:buClr>
                        <a:buSzPts val="1100"/>
                        <a:buFont typeface="Arial"/>
                        <a:buNone/>
                      </a:pPr>
                      <a:r>
                        <a:rPr lang="en">
                          <a:solidFill>
                            <a:schemeClr val="dk1"/>
                          </a:solidFill>
                        </a:rPr>
                        <a:t>Software: Code in PSOC so that we are able to display most likely end of week 5</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Software:</a:t>
                      </a:r>
                      <a:endParaRPr/>
                    </a:p>
                    <a:p>
                      <a:pPr indent="0" lvl="0" marL="0" rtl="0" algn="l">
                        <a:spcBef>
                          <a:spcPts val="0"/>
                        </a:spcBef>
                        <a:spcAft>
                          <a:spcPts val="0"/>
                        </a:spcAft>
                        <a:buNone/>
                      </a:pPr>
                      <a:r>
                        <a:rPr lang="en"/>
                        <a:t>Debugging and testing OLED display code</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0" y="0"/>
            <a:ext cx="9144000" cy="621425"/>
          </a:xfrm>
          <a:prstGeom prst="rect">
            <a:avLst/>
          </a:prstGeom>
          <a:noFill/>
          <a:ln>
            <a:noFill/>
          </a:ln>
        </p:spPr>
      </p:pic>
      <p:sp>
        <p:nvSpPr>
          <p:cNvPr id="110" name="Google Shape;110;p20"/>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OLED Display</a:t>
            </a:r>
            <a:endParaRPr sz="1600">
              <a:solidFill>
                <a:schemeClr val="dk1"/>
              </a:solidFill>
            </a:endParaRPr>
          </a:p>
        </p:txBody>
      </p:sp>
      <p:sp>
        <p:nvSpPr>
          <p:cNvPr id="111" name="Google Shape;111;p20"/>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Ingmar Diaz</a:t>
            </a:r>
            <a:endParaRPr/>
          </a:p>
        </p:txBody>
      </p:sp>
      <p:pic>
        <p:nvPicPr>
          <p:cNvPr id="112" name="Google Shape;112;p20" title="IMG-3759.mov">
            <a:hlinkClick r:id="rId4"/>
          </p:cNvPr>
          <p:cNvPicPr preferRelativeResize="0"/>
          <p:nvPr/>
        </p:nvPicPr>
        <p:blipFill>
          <a:blip r:embed="rId5">
            <a:alphaModFix/>
          </a:blip>
          <a:stretch>
            <a:fillRect/>
          </a:stretch>
        </p:blipFill>
        <p:spPr>
          <a:xfrm>
            <a:off x="152400" y="1501650"/>
            <a:ext cx="4572000" cy="3429000"/>
          </a:xfrm>
          <a:prstGeom prst="rect">
            <a:avLst/>
          </a:prstGeom>
          <a:noFill/>
          <a:ln>
            <a:noFill/>
          </a:ln>
        </p:spPr>
      </p:pic>
      <p:pic>
        <p:nvPicPr>
          <p:cNvPr id="113" name="Google Shape;113;p20"/>
          <p:cNvPicPr preferRelativeResize="0"/>
          <p:nvPr/>
        </p:nvPicPr>
        <p:blipFill>
          <a:blip r:embed="rId6">
            <a:alphaModFix/>
          </a:blip>
          <a:stretch>
            <a:fillRect/>
          </a:stretch>
        </p:blipFill>
        <p:spPr>
          <a:xfrm>
            <a:off x="5146975" y="688350"/>
            <a:ext cx="3448222" cy="43391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0" y="0"/>
            <a:ext cx="9144000" cy="621425"/>
          </a:xfrm>
          <a:prstGeom prst="rect">
            <a:avLst/>
          </a:prstGeom>
          <a:noFill/>
          <a:ln>
            <a:noFill/>
          </a:ln>
        </p:spPr>
      </p:pic>
      <p:sp>
        <p:nvSpPr>
          <p:cNvPr id="119" name="Google Shape;119;p21"/>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Michael Foster </a:t>
            </a:r>
            <a:r>
              <a:rPr b="1" lang="en" sz="2300">
                <a:solidFill>
                  <a:srgbClr val="F1C232"/>
                </a:solidFill>
              </a:rPr>
              <a:t> </a:t>
            </a:r>
            <a:endParaRPr/>
          </a:p>
        </p:txBody>
      </p:sp>
      <p:sp>
        <p:nvSpPr>
          <p:cNvPr id="120" name="Google Shape;120;p21"/>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1" name="Google Shape;121;p21"/>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graphicFrame>
        <p:nvGraphicFramePr>
          <p:cNvPr id="122" name="Google Shape;122;p21"/>
          <p:cNvGraphicFramePr/>
          <p:nvPr/>
        </p:nvGraphicFramePr>
        <p:xfrm>
          <a:off x="952500" y="783575"/>
          <a:ext cx="3000000" cy="3000000"/>
        </p:xfrm>
        <a:graphic>
          <a:graphicData uri="http://schemas.openxmlformats.org/drawingml/2006/table">
            <a:tbl>
              <a:tblPr>
                <a:noFill/>
                <a:tableStyleId>{0678FF90-EFBB-4F1E-B530-91FA0F563273}</a:tableStyleId>
              </a:tblPr>
              <a:tblGrid>
                <a:gridCol w="3619500"/>
                <a:gridCol w="3619500"/>
              </a:tblGrid>
              <a:tr h="623950">
                <a:tc>
                  <a:txBody>
                    <a:bodyPr/>
                    <a:lstStyle/>
                    <a:p>
                      <a:pPr indent="0" lvl="0" marL="0" rtl="0" algn="l">
                        <a:spcBef>
                          <a:spcPts val="0"/>
                        </a:spcBef>
                        <a:spcAft>
                          <a:spcPts val="0"/>
                        </a:spcAft>
                        <a:buNone/>
                      </a:pPr>
                      <a:r>
                        <a:rPr b="1" lang="en"/>
                        <a:t>W</a:t>
                      </a:r>
                      <a:r>
                        <a:rPr b="1" lang="en"/>
                        <a:t>eek 5</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This Week: 6</a:t>
                      </a:r>
                      <a:endParaRPr b="1"/>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795475">
                <a:tc>
                  <a:txBody>
                    <a:bodyPr/>
                    <a:lstStyle/>
                    <a:p>
                      <a:pPr indent="0" lvl="0" marL="0" rtl="0" algn="l">
                        <a:spcBef>
                          <a:spcPts val="0"/>
                        </a:spcBef>
                        <a:spcAft>
                          <a:spcPts val="0"/>
                        </a:spcAft>
                        <a:buNone/>
                      </a:pPr>
                      <a:r>
                        <a:rPr lang="en"/>
                        <a:t>Hardware: 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Hardware: 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3950">
                <a:tc>
                  <a:txBody>
                    <a:bodyPr/>
                    <a:lstStyle/>
                    <a:p>
                      <a:pPr indent="0" lvl="0" marL="0" rtl="0" algn="l">
                        <a:spcBef>
                          <a:spcPts val="0"/>
                        </a:spcBef>
                        <a:spcAft>
                          <a:spcPts val="0"/>
                        </a:spcAft>
                        <a:buNone/>
                      </a:pPr>
                      <a:r>
                        <a:rPr lang="en"/>
                        <a:t>Mechanical:N/a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Mechanical:N/a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5475">
                <a:tc>
                  <a:txBody>
                    <a:bodyPr/>
                    <a:lstStyle/>
                    <a:p>
                      <a:pPr indent="0" lvl="0" marL="0" rtl="0" algn="l">
                        <a:spcBef>
                          <a:spcPts val="0"/>
                        </a:spcBef>
                        <a:spcAft>
                          <a:spcPts val="0"/>
                        </a:spcAft>
                        <a:buNone/>
                      </a:pPr>
                      <a:r>
                        <a:rPr lang="en"/>
                        <a:t>Firmware: Meeting with Aakansha and Ingmar on 2/4.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Firmware/Software: Spending my spare time researching and trying to figure out how to make a solar fuel gauge using the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3950">
                <a:tc>
                  <a:txBody>
                    <a:bodyPr/>
                    <a:lstStyle/>
                    <a:p>
                      <a:pPr indent="0" lvl="0" marL="0" rtl="0" algn="l">
                        <a:spcBef>
                          <a:spcPts val="0"/>
                        </a:spcBef>
                        <a:spcAft>
                          <a:spcPts val="0"/>
                        </a:spcAft>
                        <a:buNone/>
                      </a:pPr>
                      <a:r>
                        <a:rPr lang="en"/>
                        <a:t>Software:</a:t>
                      </a:r>
                      <a:endParaRPr/>
                    </a:p>
                    <a:p>
                      <a:pPr indent="0" lvl="0" marL="0" rtl="0" algn="l">
                        <a:spcBef>
                          <a:spcPts val="0"/>
                        </a:spcBef>
                        <a:spcAft>
                          <a:spcPts val="0"/>
                        </a:spcAft>
                        <a:buNone/>
                      </a:pPr>
                      <a:r>
                        <a:rPr lang="en"/>
                        <a:t>Debugging and testing OLED display code.</a:t>
                      </a:r>
                      <a:endParaRPr/>
                    </a:p>
                    <a:p>
                      <a:pPr indent="0" lvl="0" marL="0" rtl="0" algn="l">
                        <a:spcBef>
                          <a:spcPts val="0"/>
                        </a:spcBef>
                        <a:spcAft>
                          <a:spcPts val="0"/>
                        </a:spcAft>
                        <a:buNone/>
                      </a:pPr>
                      <a:r>
                        <a:rPr lang="en"/>
                        <a:t>Got OLED ready and working.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Psoc, and Psoc Software. Other classes and recent deadlines/quizzes have kept me really busy. Also researching functions for OLED.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