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62054F-C806-4DF4-8B8A-EBC4F6B47A4F}">
  <a:tblStyle styleId="{2962054F-C806-4DF4-8B8A-EBC4F6B47A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5474e54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5474e54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5474e540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5474e540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5474e54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5474e54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99be5e31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99be5e3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5474e540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5474e540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5474e54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5474e54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99eb5d1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99eb5d1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cc01188b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cc01188b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5474e540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5474e540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docs.google.com/document/d/1geYxcjP62ErmeSMfg97j5a_0EFHudwVhwd53q13BE24/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480100" y="1672066"/>
            <a:ext cx="1799350" cy="1799350"/>
          </a:xfrm>
          <a:prstGeom prst="rect">
            <a:avLst/>
          </a:prstGeom>
          <a:noFill/>
          <a:ln>
            <a:noFill/>
          </a:ln>
        </p:spPr>
      </p:pic>
      <p:sp>
        <p:nvSpPr>
          <p:cNvPr id="56" name="Google Shape;56;p13"/>
          <p:cNvSpPr txBox="1"/>
          <p:nvPr/>
        </p:nvSpPr>
        <p:spPr>
          <a:xfrm>
            <a:off x="2536400" y="1646247"/>
            <a:ext cx="5719500" cy="226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rgbClr val="FFFFFF"/>
                </a:solidFill>
              </a:rPr>
              <a:t>Progress Report: 7</a:t>
            </a:r>
            <a:endParaRPr sz="4300">
              <a:solidFill>
                <a:srgbClr val="FFFFFF"/>
              </a:solidFill>
            </a:endParaRPr>
          </a:p>
          <a:p>
            <a:pPr indent="0" lvl="0" marL="0" rtl="0" algn="ctr">
              <a:spcBef>
                <a:spcPts val="0"/>
              </a:spcBef>
              <a:spcAft>
                <a:spcPts val="0"/>
              </a:spcAft>
              <a:buNone/>
            </a:pPr>
            <a:r>
              <a:rPr lang="en" sz="3300">
                <a:solidFill>
                  <a:srgbClr val="FFFFFF"/>
                </a:solidFill>
              </a:rPr>
              <a:t>Team Charlie </a:t>
            </a:r>
            <a:endParaRPr sz="3300">
              <a:solidFill>
                <a:srgbClr val="FFFFFF"/>
              </a:solidFill>
            </a:endParaRPr>
          </a:p>
          <a:p>
            <a:pPr indent="0" lvl="0" marL="0" rtl="0" algn="ctr">
              <a:lnSpc>
                <a:spcPct val="115000"/>
              </a:lnSpc>
              <a:spcBef>
                <a:spcPts val="0"/>
              </a:spcBef>
              <a:spcAft>
                <a:spcPts val="0"/>
              </a:spcAft>
              <a:buNone/>
            </a:pPr>
            <a:r>
              <a:rPr lang="en" sz="1800">
                <a:solidFill>
                  <a:srgbClr val="FFFFFF"/>
                </a:solidFill>
              </a:rPr>
              <a:t>Aakansha Bhatt, Anshu Paudyal, Ingmar Diaz, Michael Foster, Raunaq Chopra, Yang Ye</a:t>
            </a:r>
            <a:endParaRPr sz="18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800">
                <a:solidFill>
                  <a:srgbClr val="FFFFFF"/>
                </a:solidFill>
              </a:rPr>
              <a:t>18th Feb 2021</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0" y="0"/>
            <a:ext cx="9144000" cy="621425"/>
          </a:xfrm>
          <a:prstGeom prst="rect">
            <a:avLst/>
          </a:prstGeom>
          <a:noFill/>
          <a:ln>
            <a:noFill/>
          </a:ln>
        </p:spPr>
      </p:pic>
      <p:sp>
        <p:nvSpPr>
          <p:cNvPr id="124" name="Google Shape;124;p22"/>
          <p:cNvSpPr txBox="1"/>
          <p:nvPr/>
        </p:nvSpPr>
        <p:spPr>
          <a:xfrm>
            <a:off x="86750" y="700550"/>
            <a:ext cx="89715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rPr>
              <a:t>Bill of Materials and Project Budget: </a:t>
            </a:r>
            <a:endParaRPr b="1"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Rover Truck + Solar Panels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SPDT switches + 10x*0.1F capacitors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Box of capacitors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shipping for Switches and cap = $87.42 + $13.00 + $8.28 + $18.39 + $13.39 ~ $</a:t>
            </a:r>
            <a:r>
              <a:rPr b="1" lang="en" sz="1600">
                <a:solidFill>
                  <a:schemeClr val="dk1"/>
                </a:solidFill>
              </a:rPr>
              <a:t>140.48</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Project Schedule and Risk Assessment:</a:t>
            </a:r>
            <a:r>
              <a:rPr lang="en" sz="1600">
                <a:solidFill>
                  <a:schemeClr val="dk1"/>
                </a:solidFill>
              </a:rPr>
              <a:t> </a:t>
            </a:r>
            <a:r>
              <a:rPr lang="en" sz="1100" u="sng">
                <a:solidFill>
                  <a:schemeClr val="hlink"/>
                </a:solidFill>
                <a:hlinkClick r:id="rId4"/>
              </a:rPr>
              <a:t>MILESTONES - Google Docs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Report and Presentation</a:t>
            </a:r>
            <a:r>
              <a:rPr lang="en" sz="1600">
                <a:solidFill>
                  <a:schemeClr val="dk1"/>
                </a:solidFill>
              </a:rPr>
              <a:t>: 12th Feb 2021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Marketing and Video</a:t>
            </a:r>
            <a:r>
              <a:rPr lang="en" sz="1600">
                <a:solidFill>
                  <a:schemeClr val="dk1"/>
                </a:solidFill>
              </a:rPr>
              <a:t>: 11th Feb 2021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Tips:</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lang="en">
                <a:solidFill>
                  <a:schemeClr val="dk1"/>
                </a:solidFill>
              </a:rPr>
              <a:t>1. Be sure to identify tasks and contributions of each team member.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Use pictures as much as possible for effective communication.</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621425"/>
          </a:xfrm>
          <a:prstGeom prst="rect">
            <a:avLst/>
          </a:prstGeom>
          <a:noFill/>
          <a:ln>
            <a:noFill/>
          </a:ln>
        </p:spPr>
      </p:pic>
      <p:sp>
        <p:nvSpPr>
          <p:cNvPr id="62" name="Google Shape;62;p14"/>
          <p:cNvSpPr txBox="1"/>
          <p:nvPr/>
        </p:nvSpPr>
        <p:spPr>
          <a:xfrm>
            <a:off x="0" y="918150"/>
            <a:ext cx="90450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Have to do:</a:t>
            </a:r>
            <a:endParaRPr sz="18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Update the milestone for the Beta prototype </a:t>
            </a:r>
            <a:endParaRPr sz="23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600">
              <a:solidFill>
                <a:schemeClr val="dk1"/>
              </a:solidFill>
            </a:endParaRPr>
          </a:p>
        </p:txBody>
      </p:sp>
      <p:sp>
        <p:nvSpPr>
          <p:cNvPr id="63" name="Google Shape;63;p14"/>
          <p:cNvSpPr txBox="1"/>
          <p:nvPr/>
        </p:nvSpPr>
        <p:spPr>
          <a:xfrm>
            <a:off x="1723350" y="113513"/>
            <a:ext cx="5697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100">
                <a:solidFill>
                  <a:srgbClr val="F1C232"/>
                </a:solidFill>
              </a:rPr>
              <a:t>Teamwork via zoom </a:t>
            </a:r>
            <a:endParaRPr b="1" sz="1700">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621425"/>
          </a:xfrm>
          <a:prstGeom prst="rect">
            <a:avLst/>
          </a:prstGeom>
          <a:noFill/>
          <a:ln>
            <a:noFill/>
          </a:ln>
        </p:spPr>
      </p:pic>
      <p:sp>
        <p:nvSpPr>
          <p:cNvPr id="69" name="Google Shape;69;p15"/>
          <p:cNvSpPr txBox="1"/>
          <p:nvPr/>
        </p:nvSpPr>
        <p:spPr>
          <a:xfrm>
            <a:off x="4945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Aakansha Bhatt </a:t>
            </a:r>
            <a:endParaRPr/>
          </a:p>
        </p:txBody>
      </p:sp>
      <p:graphicFrame>
        <p:nvGraphicFramePr>
          <p:cNvPr id="70" name="Google Shape;70;p15"/>
          <p:cNvGraphicFramePr/>
          <p:nvPr/>
        </p:nvGraphicFramePr>
        <p:xfrm>
          <a:off x="254752" y="772912"/>
          <a:ext cx="3000000" cy="3000000"/>
        </p:xfrm>
        <a:graphic>
          <a:graphicData uri="http://schemas.openxmlformats.org/drawingml/2006/table">
            <a:tbl>
              <a:tblPr>
                <a:noFill/>
                <a:tableStyleId>{2962054F-C806-4DF4-8B8A-EBC4F6B47A4F}</a:tableStyleId>
              </a:tblPr>
              <a:tblGrid>
                <a:gridCol w="4367900"/>
                <a:gridCol w="4367900"/>
              </a:tblGrid>
              <a:tr h="404850">
                <a:tc>
                  <a:txBody>
                    <a:bodyPr/>
                    <a:lstStyle/>
                    <a:p>
                      <a:pPr indent="0" lvl="0" marL="0" rtl="0" algn="l">
                        <a:spcBef>
                          <a:spcPts val="0"/>
                        </a:spcBef>
                        <a:spcAft>
                          <a:spcPts val="0"/>
                        </a:spcAft>
                        <a:buNone/>
                      </a:pPr>
                      <a:r>
                        <a:rPr b="1" lang="en"/>
                        <a:t>Last week 6</a:t>
                      </a:r>
                      <a:endParaRPr b="1" sz="1500"/>
                    </a:p>
                  </a:txBody>
                  <a:tcPr marT="91425" marB="91425" marR="91425" marL="91425"/>
                </a:tc>
                <a:tc>
                  <a:txBody>
                    <a:bodyPr/>
                    <a:lstStyle/>
                    <a:p>
                      <a:pPr indent="0" lvl="0" marL="0" rtl="0" algn="l">
                        <a:spcBef>
                          <a:spcPts val="0"/>
                        </a:spcBef>
                        <a:spcAft>
                          <a:spcPts val="0"/>
                        </a:spcAft>
                        <a:buNone/>
                      </a:pPr>
                      <a:r>
                        <a:rPr b="1" lang="en"/>
                        <a:t>This week 7</a:t>
                      </a:r>
                      <a:endParaRPr b="1"/>
                    </a:p>
                  </a:txBody>
                  <a:tcPr marT="91425" marB="91425" marR="91425" marL="91425"/>
                </a:tc>
              </a:tr>
              <a:tr h="1054900">
                <a:tc>
                  <a:txBody>
                    <a:bodyPr/>
                    <a:lstStyle/>
                    <a:p>
                      <a:pPr indent="0" lvl="0" marL="0" rtl="0" algn="l">
                        <a:spcBef>
                          <a:spcPts val="0"/>
                        </a:spcBef>
                        <a:spcAft>
                          <a:spcPts val="0"/>
                        </a:spcAft>
                        <a:buNone/>
                      </a:pPr>
                      <a:r>
                        <a:rPr lang="en"/>
                        <a:t>Hardware: N/A</a:t>
                      </a:r>
                      <a:endParaRPr/>
                    </a:p>
                  </a:txBody>
                  <a:tcPr marT="91425" marB="91425" marR="91425" marL="91425"/>
                </a:tc>
                <a:tc>
                  <a:txBody>
                    <a:bodyPr/>
                    <a:lstStyle/>
                    <a:p>
                      <a:pPr indent="0" lvl="0" marL="0" rtl="0" algn="l">
                        <a:spcBef>
                          <a:spcPts val="0"/>
                        </a:spcBef>
                        <a:spcAft>
                          <a:spcPts val="0"/>
                        </a:spcAft>
                        <a:buNone/>
                      </a:pPr>
                      <a:r>
                        <a:rPr lang="en"/>
                        <a:t>Hardware: N/A</a:t>
                      </a:r>
                      <a:endParaRPr/>
                    </a:p>
                  </a:txBody>
                  <a:tcPr marT="91425" marB="91425" marR="91425" marL="91425"/>
                </a:tc>
              </a:tr>
              <a:tr h="377075">
                <a:tc>
                  <a:txBody>
                    <a:bodyPr/>
                    <a:lstStyle/>
                    <a:p>
                      <a:pPr indent="0" lvl="0" marL="0" rtl="0" algn="l">
                        <a:spcBef>
                          <a:spcPts val="0"/>
                        </a:spcBef>
                        <a:spcAft>
                          <a:spcPts val="0"/>
                        </a:spcAft>
                        <a:buNone/>
                      </a:pPr>
                      <a:r>
                        <a:rPr lang="en"/>
                        <a:t>Mechanical: Completed 3D enclosure</a:t>
                      </a:r>
                      <a:endParaRPr/>
                    </a:p>
                  </a:txBody>
                  <a:tcPr marT="91425" marB="91425" marR="91425" marL="91425"/>
                </a:tc>
                <a:tc>
                  <a:txBody>
                    <a:bodyPr/>
                    <a:lstStyle/>
                    <a:p>
                      <a:pPr indent="0" lvl="0" marL="0" rtl="0" algn="l">
                        <a:spcBef>
                          <a:spcPts val="0"/>
                        </a:spcBef>
                        <a:spcAft>
                          <a:spcPts val="0"/>
                        </a:spcAft>
                        <a:buNone/>
                      </a:pPr>
                      <a:r>
                        <a:rPr lang="en"/>
                        <a:t>Mechanical: N/A</a:t>
                      </a:r>
                      <a:endParaRPr/>
                    </a:p>
                  </a:txBody>
                  <a:tcPr marT="91425" marB="91425" marR="91425" marL="91425"/>
                </a:tc>
              </a:tr>
              <a:tr h="779825">
                <a:tc>
                  <a:txBody>
                    <a:bodyPr/>
                    <a:lstStyle/>
                    <a:p>
                      <a:pPr indent="0" lvl="0" marL="0" rtl="0" algn="l">
                        <a:spcBef>
                          <a:spcPts val="0"/>
                        </a:spcBef>
                        <a:spcAft>
                          <a:spcPts val="0"/>
                        </a:spcAft>
                        <a:buNone/>
                      </a:pPr>
                      <a:r>
                        <a:rPr lang="en"/>
                        <a:t>Firmware: Talked with the group about changing the sensor</a:t>
                      </a:r>
                      <a:endParaRPr/>
                    </a:p>
                  </a:txBody>
                  <a:tcPr marT="91425" marB="91425" marR="91425" marL="91425"/>
                </a:tc>
                <a:tc>
                  <a:txBody>
                    <a:bodyPr/>
                    <a:lstStyle/>
                    <a:p>
                      <a:pPr indent="0" lvl="0" marL="0" rtl="0" algn="l">
                        <a:spcBef>
                          <a:spcPts val="0"/>
                        </a:spcBef>
                        <a:spcAft>
                          <a:spcPts val="0"/>
                        </a:spcAft>
                        <a:buNone/>
                      </a:pPr>
                      <a:r>
                        <a:rPr lang="en"/>
                        <a:t>Firmware: </a:t>
                      </a:r>
                      <a:r>
                        <a:rPr lang="en">
                          <a:solidFill>
                            <a:schemeClr val="dk1"/>
                          </a:solidFill>
                        </a:rPr>
                        <a:t>This week I had 4 midterms and couldn’t work on the project. Next week, I will be working on figuring out the sensors needed for measuring soil moisture and humidity, etc. </a:t>
                      </a:r>
                      <a:endParaRPr/>
                    </a:p>
                  </a:txBody>
                  <a:tcPr marT="91425" marB="91425" marR="91425" marL="91425"/>
                </a:tc>
              </a:tr>
              <a:tr h="404850">
                <a:tc>
                  <a:txBody>
                    <a:bodyPr/>
                    <a:lstStyle/>
                    <a:p>
                      <a:pPr indent="0" lvl="0" marL="0" rtl="0" algn="l">
                        <a:spcBef>
                          <a:spcPts val="0"/>
                        </a:spcBef>
                        <a:spcAft>
                          <a:spcPts val="0"/>
                        </a:spcAft>
                        <a:buNone/>
                      </a:pPr>
                      <a:r>
                        <a:rPr lang="en"/>
                        <a:t>Software: same as above</a:t>
                      </a:r>
                      <a:endParaRPr/>
                    </a:p>
                  </a:txBody>
                  <a:tcPr marT="91425" marB="91425" marR="91425" marL="91425"/>
                </a:tc>
                <a:tc>
                  <a:txBody>
                    <a:bodyPr/>
                    <a:lstStyle/>
                    <a:p>
                      <a:pPr indent="0" lvl="0" marL="0" rtl="0" algn="l">
                        <a:spcBef>
                          <a:spcPts val="0"/>
                        </a:spcBef>
                        <a:spcAft>
                          <a:spcPts val="0"/>
                        </a:spcAft>
                        <a:buNone/>
                      </a:pPr>
                      <a:r>
                        <a:rPr lang="en"/>
                        <a:t>Software: N/A</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0" cy="621425"/>
          </a:xfrm>
          <a:prstGeom prst="rect">
            <a:avLst/>
          </a:prstGeom>
          <a:noFill/>
          <a:ln>
            <a:noFill/>
          </a:ln>
        </p:spPr>
      </p:pic>
      <p:sp>
        <p:nvSpPr>
          <p:cNvPr id="76" name="Google Shape;76;p16"/>
          <p:cNvSpPr txBox="1"/>
          <p:nvPr/>
        </p:nvSpPr>
        <p:spPr>
          <a:xfrm>
            <a:off x="94575" y="113513"/>
            <a:ext cx="569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100">
                <a:solidFill>
                  <a:srgbClr val="F1C232"/>
                </a:solidFill>
              </a:rPr>
              <a:t>Anshu Paudyal </a:t>
            </a:r>
            <a:endParaRPr b="1" sz="1700">
              <a:solidFill>
                <a:srgbClr val="F1C232"/>
              </a:solidFill>
            </a:endParaRPr>
          </a:p>
        </p:txBody>
      </p:sp>
      <p:sp>
        <p:nvSpPr>
          <p:cNvPr id="77" name="Google Shape;77;p16"/>
          <p:cNvSpPr txBox="1"/>
          <p:nvPr/>
        </p:nvSpPr>
        <p:spPr>
          <a:xfrm>
            <a:off x="456800" y="1010325"/>
            <a:ext cx="7256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Week 7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Hardware: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Tomorrow and weekend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Try out different values of capacitor for the solar rover </a:t>
            </a:r>
            <a:endParaRPr/>
          </a:p>
          <a:p>
            <a:pPr indent="-317500" lvl="0" marL="457200" rtl="0" algn="l">
              <a:spcBef>
                <a:spcPts val="0"/>
              </a:spcBef>
              <a:spcAft>
                <a:spcPts val="0"/>
              </a:spcAft>
              <a:buSzPts val="1400"/>
              <a:buChar char="●"/>
            </a:pPr>
            <a:r>
              <a:rPr lang="en"/>
              <a:t>Test the new H-bridge </a:t>
            </a:r>
            <a:r>
              <a:rPr lang="en"/>
              <a:t>using</a:t>
            </a:r>
            <a:r>
              <a:rPr lang="en"/>
              <a:t> the ADALM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0" cy="621425"/>
          </a:xfrm>
          <a:prstGeom prst="rect">
            <a:avLst/>
          </a:prstGeom>
          <a:noFill/>
          <a:ln>
            <a:noFill/>
          </a:ln>
        </p:spPr>
      </p:pic>
      <p:sp>
        <p:nvSpPr>
          <p:cNvPr id="83" name="Google Shape;83;p17"/>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a:t>
            </a:r>
            <a:endParaRPr/>
          </a:p>
        </p:txBody>
      </p:sp>
      <p:graphicFrame>
        <p:nvGraphicFramePr>
          <p:cNvPr id="84" name="Google Shape;84;p17"/>
          <p:cNvGraphicFramePr/>
          <p:nvPr/>
        </p:nvGraphicFramePr>
        <p:xfrm>
          <a:off x="791775" y="621425"/>
          <a:ext cx="3000000" cy="3000000"/>
        </p:xfrm>
        <a:graphic>
          <a:graphicData uri="http://schemas.openxmlformats.org/drawingml/2006/table">
            <a:tbl>
              <a:tblPr>
                <a:noFill/>
                <a:tableStyleId>{2962054F-C806-4DF4-8B8A-EBC4F6B47A4F}</a:tableStyleId>
              </a:tblPr>
              <a:tblGrid>
                <a:gridCol w="3619500"/>
                <a:gridCol w="3619500"/>
              </a:tblGrid>
              <a:tr h="623950">
                <a:tc>
                  <a:txBody>
                    <a:bodyPr/>
                    <a:lstStyle/>
                    <a:p>
                      <a:pPr indent="0" lvl="0" marL="0" rtl="0" algn="l">
                        <a:spcBef>
                          <a:spcPts val="0"/>
                        </a:spcBef>
                        <a:spcAft>
                          <a:spcPts val="0"/>
                        </a:spcAft>
                        <a:buNone/>
                      </a:pPr>
                      <a:r>
                        <a:rPr b="1" lang="en"/>
                        <a:t>Last week 6</a:t>
                      </a:r>
                      <a:endParaRPr b="1" sz="1500"/>
                    </a:p>
                  </a:txBody>
                  <a:tcPr marT="91425" marB="91425" marR="91425" marL="91425"/>
                </a:tc>
                <a:tc>
                  <a:txBody>
                    <a:bodyPr/>
                    <a:lstStyle/>
                    <a:p>
                      <a:pPr indent="0" lvl="0" marL="0" rtl="0" algn="l">
                        <a:spcBef>
                          <a:spcPts val="0"/>
                        </a:spcBef>
                        <a:spcAft>
                          <a:spcPts val="0"/>
                        </a:spcAft>
                        <a:buNone/>
                      </a:pPr>
                      <a:r>
                        <a:rPr b="1" lang="en"/>
                        <a:t>This week 7</a:t>
                      </a:r>
                      <a:endParaRPr b="1"/>
                    </a:p>
                  </a:txBody>
                  <a:tcPr marT="91425" marB="91425" marR="91425" marL="91425"/>
                </a:tc>
              </a:tr>
              <a:tr h="795475">
                <a:tc>
                  <a:txBody>
                    <a:bodyPr/>
                    <a:lstStyle/>
                    <a:p>
                      <a:pPr indent="0" lvl="0" marL="0" rtl="0" algn="l">
                        <a:spcBef>
                          <a:spcPts val="0"/>
                        </a:spcBef>
                        <a:spcAft>
                          <a:spcPts val="0"/>
                        </a:spcAft>
                        <a:buNone/>
                      </a:pPr>
                      <a:r>
                        <a:rPr lang="en"/>
                        <a:t>Hardware:</a:t>
                      </a:r>
                      <a:endParaRPr/>
                    </a:p>
                    <a:p>
                      <a:pPr indent="0" lvl="0" marL="0" rtl="0" algn="l">
                        <a:spcBef>
                          <a:spcPts val="0"/>
                        </a:spcBef>
                        <a:spcAft>
                          <a:spcPts val="0"/>
                        </a:spcAft>
                        <a:buNone/>
                      </a:pPr>
                      <a:r>
                        <a:rPr lang="en"/>
                        <a:t>Finished Altium Breakout Board with Raunaq</a:t>
                      </a:r>
                      <a:endParaRPr/>
                    </a:p>
                  </a:txBody>
                  <a:tcPr marT="91425" marB="91425" marR="91425" marL="91425"/>
                </a:tc>
                <a:tc>
                  <a:txBody>
                    <a:bodyPr/>
                    <a:lstStyle/>
                    <a:p>
                      <a:pPr indent="0" lvl="0" marL="0" rtl="0" algn="l">
                        <a:spcBef>
                          <a:spcPts val="0"/>
                        </a:spcBef>
                        <a:spcAft>
                          <a:spcPts val="0"/>
                        </a:spcAft>
                        <a:buNone/>
                      </a:pPr>
                      <a:r>
                        <a:rPr lang="en"/>
                        <a:t>Hardware: </a:t>
                      </a:r>
                      <a:endParaRPr/>
                    </a:p>
                  </a:txBody>
                  <a:tcPr marT="91425" marB="91425" marR="91425" marL="91425"/>
                </a:tc>
              </a:tr>
              <a:tr h="623950">
                <a:tc>
                  <a:txBody>
                    <a:bodyPr/>
                    <a:lstStyle/>
                    <a:p>
                      <a:pPr indent="0" lvl="0" marL="0" rtl="0" algn="l">
                        <a:spcBef>
                          <a:spcPts val="0"/>
                        </a:spcBef>
                        <a:spcAft>
                          <a:spcPts val="0"/>
                        </a:spcAft>
                        <a:buNone/>
                      </a:pPr>
                      <a:r>
                        <a:rPr lang="en"/>
                        <a:t>Mechanical: Created a 3D enclosure for our board with Akansha </a:t>
                      </a:r>
                      <a:endParaRPr/>
                    </a:p>
                  </a:txBody>
                  <a:tcPr marT="91425" marB="91425" marR="91425" marL="91425"/>
                </a:tc>
                <a:tc>
                  <a:txBody>
                    <a:bodyPr/>
                    <a:lstStyle/>
                    <a:p>
                      <a:pPr indent="0" lvl="0" marL="0" rtl="0" algn="l">
                        <a:spcBef>
                          <a:spcPts val="0"/>
                        </a:spcBef>
                        <a:spcAft>
                          <a:spcPts val="0"/>
                        </a:spcAft>
                        <a:buNone/>
                      </a:pPr>
                      <a:r>
                        <a:rPr lang="en"/>
                        <a:t>Mechanical:</a:t>
                      </a:r>
                      <a:endParaRPr/>
                    </a:p>
                  </a:txBody>
                  <a:tcPr marT="91425" marB="91425" marR="91425" marL="91425"/>
                </a:tc>
              </a:tr>
              <a:tr h="795475">
                <a:tc>
                  <a:txBody>
                    <a:bodyPr/>
                    <a:lstStyle/>
                    <a:p>
                      <a:pPr indent="0" lvl="0" marL="0" rtl="0" algn="l">
                        <a:spcBef>
                          <a:spcPts val="0"/>
                        </a:spcBef>
                        <a:spcAft>
                          <a:spcPts val="0"/>
                        </a:spcAft>
                        <a:buNone/>
                      </a:pPr>
                      <a:r>
                        <a:rPr lang="en"/>
                        <a:t>Firmware: </a:t>
                      </a:r>
                      <a:r>
                        <a:rPr lang="en">
                          <a:solidFill>
                            <a:schemeClr val="dk1"/>
                          </a:solidFill>
                        </a:rPr>
                        <a:t> Firmware: Researched New OLED’s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Began coding firmware from OLED, Meeting with Aakansha and Michael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Today 2/4. Also heading to OH today 2/4</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Oled is displaying, now to develop and test code to display accelerometer data.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Firmware:</a:t>
                      </a:r>
                      <a:endParaRPr/>
                    </a:p>
                    <a:p>
                      <a:pPr indent="0" lvl="0" marL="0" rtl="0" algn="l">
                        <a:spcBef>
                          <a:spcPts val="0"/>
                        </a:spcBef>
                        <a:spcAft>
                          <a:spcPts val="0"/>
                        </a:spcAft>
                        <a:buNone/>
                      </a:pPr>
                      <a:r>
                        <a:rPr lang="en"/>
                        <a:t>Planning to start developing OLED display code for our display features this weekend</a:t>
                      </a:r>
                      <a:endParaRPr/>
                    </a:p>
                    <a:p>
                      <a:pPr indent="0" lvl="0" marL="0" rtl="0" algn="l">
                        <a:spcBef>
                          <a:spcPts val="0"/>
                        </a:spcBef>
                        <a:spcAft>
                          <a:spcPts val="0"/>
                        </a:spcAft>
                        <a:buNone/>
                      </a:pPr>
                      <a:r>
                        <a:rPr lang="en"/>
                        <a:t>Will need capacitors and resistors for analog circuit</a:t>
                      </a:r>
                      <a:endParaRPr/>
                    </a:p>
                  </a:txBody>
                  <a:tcPr marT="91425" marB="91425" marR="91425" marL="91425"/>
                </a:tc>
              </a:tr>
              <a:tr h="623950">
                <a:tc>
                  <a:txBody>
                    <a:bodyPr/>
                    <a:lstStyle/>
                    <a:p>
                      <a:pPr indent="0" lvl="0" marL="0" rtl="0" algn="l">
                        <a:spcBef>
                          <a:spcPts val="0"/>
                        </a:spcBef>
                        <a:spcAft>
                          <a:spcPts val="0"/>
                        </a:spcAft>
                        <a:buClr>
                          <a:schemeClr val="dk1"/>
                        </a:buClr>
                        <a:buSzPts val="1100"/>
                        <a:buFont typeface="Arial"/>
                        <a:buNone/>
                      </a:pPr>
                      <a:r>
                        <a:rPr lang="en">
                          <a:solidFill>
                            <a:schemeClr val="dk1"/>
                          </a:solidFill>
                        </a:rPr>
                        <a:t>Software: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0"/>
            <a:ext cx="9144000" cy="621425"/>
          </a:xfrm>
          <a:prstGeom prst="rect">
            <a:avLst/>
          </a:prstGeom>
          <a:noFill/>
          <a:ln>
            <a:noFill/>
          </a:ln>
        </p:spPr>
      </p:pic>
      <p:sp>
        <p:nvSpPr>
          <p:cNvPr id="90" name="Google Shape;90;p18"/>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Michael Foster </a:t>
            </a:r>
            <a:r>
              <a:rPr b="1" lang="en" sz="2300">
                <a:solidFill>
                  <a:srgbClr val="F1C232"/>
                </a:solidFill>
              </a:rPr>
              <a:t> </a:t>
            </a:r>
            <a:endParaRPr/>
          </a:p>
        </p:txBody>
      </p:sp>
      <p:sp>
        <p:nvSpPr>
          <p:cNvPr id="91" name="Google Shape;91;p18"/>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2" name="Google Shape;92;p18"/>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graphicFrame>
        <p:nvGraphicFramePr>
          <p:cNvPr id="93" name="Google Shape;93;p18"/>
          <p:cNvGraphicFramePr/>
          <p:nvPr/>
        </p:nvGraphicFramePr>
        <p:xfrm>
          <a:off x="952500" y="783575"/>
          <a:ext cx="3000000" cy="3000000"/>
        </p:xfrm>
        <a:graphic>
          <a:graphicData uri="http://schemas.openxmlformats.org/drawingml/2006/table">
            <a:tbl>
              <a:tblPr>
                <a:noFill/>
                <a:tableStyleId>{2962054F-C806-4DF4-8B8A-EBC4F6B47A4F}</a:tableStyleId>
              </a:tblPr>
              <a:tblGrid>
                <a:gridCol w="3619500"/>
                <a:gridCol w="3619500"/>
              </a:tblGrid>
              <a:tr h="623950">
                <a:tc>
                  <a:txBody>
                    <a:bodyPr/>
                    <a:lstStyle/>
                    <a:p>
                      <a:pPr indent="0" lvl="0" marL="0" rtl="0" algn="l">
                        <a:spcBef>
                          <a:spcPts val="0"/>
                        </a:spcBef>
                        <a:spcAft>
                          <a:spcPts val="0"/>
                        </a:spcAft>
                        <a:buNone/>
                      </a:pPr>
                      <a:r>
                        <a:rPr b="1" lang="en"/>
                        <a:t>Last</a:t>
                      </a:r>
                      <a:r>
                        <a:rPr b="1" lang="en"/>
                        <a:t> Week: 6</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This Week: 7</a:t>
                      </a:r>
                      <a:endParaRPr b="1"/>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Hardware: 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Hardware: 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3950">
                <a:tc>
                  <a:txBody>
                    <a:bodyPr/>
                    <a:lstStyle/>
                    <a:p>
                      <a:pPr indent="0" lvl="0" marL="0" rtl="0" algn="l">
                        <a:spcBef>
                          <a:spcPts val="0"/>
                        </a:spcBef>
                        <a:spcAft>
                          <a:spcPts val="0"/>
                        </a:spcAft>
                        <a:buNone/>
                      </a:pPr>
                      <a:r>
                        <a:rPr lang="en"/>
                        <a:t>Mechanical:N/a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Mechanical:N/a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Firmware/Software: Spending my spare time researching and trying to figure out how to make a solar fuel gauge using the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I felt like I was getting somewhere in the software solar fuel gauge, but I had to step away due to being ill. I get my results back tomorrow or saturday for covid.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3950">
                <a:tc>
                  <a:txBody>
                    <a:bodyPr/>
                    <a:lstStyle/>
                    <a:p>
                      <a:pPr indent="0" lvl="0" marL="0" rtl="0" algn="l">
                        <a:spcBef>
                          <a:spcPts val="0"/>
                        </a:spcBef>
                        <a:spcAft>
                          <a:spcPts val="0"/>
                        </a:spcAft>
                        <a:buNone/>
                      </a:pPr>
                      <a:r>
                        <a:rPr lang="en"/>
                        <a:t>Psoc, and Psoc Software. Other classes and recent deadlines/quizzes have kept me really busy. Also researching functions for OLED.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Extremely hard to concentrate with this and haven’t been able to get any class work done.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9144000" cy="621425"/>
          </a:xfrm>
          <a:prstGeom prst="rect">
            <a:avLst/>
          </a:prstGeom>
          <a:noFill/>
          <a:ln>
            <a:noFill/>
          </a:ln>
        </p:spPr>
      </p:pic>
      <p:sp>
        <p:nvSpPr>
          <p:cNvPr id="99" name="Google Shape;99;p19"/>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Raunaq Chopra</a:t>
            </a:r>
            <a:endParaRPr/>
          </a:p>
        </p:txBody>
      </p:sp>
      <p:sp>
        <p:nvSpPr>
          <p:cNvPr id="100" name="Google Shape;100;p19"/>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 name="Google Shape;101;p19"/>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sp>
        <p:nvSpPr>
          <p:cNvPr id="102" name="Google Shape;102;p19"/>
          <p:cNvSpPr txBox="1"/>
          <p:nvPr/>
        </p:nvSpPr>
        <p:spPr>
          <a:xfrm>
            <a:off x="333825" y="976775"/>
            <a:ext cx="8481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Week 5:</a:t>
            </a:r>
            <a:endParaRPr/>
          </a:p>
          <a:p>
            <a:pPr indent="0" lvl="0" marL="0" rtl="0" algn="l">
              <a:spcBef>
                <a:spcPts val="0"/>
              </a:spcBef>
              <a:spcAft>
                <a:spcPts val="0"/>
              </a:spcAft>
              <a:buNone/>
            </a:pPr>
            <a:r>
              <a:rPr lang="en"/>
              <a:t>Hardware: The altium design is complete as of this week (screenshot of our design is included on the next slide; the only steps remaining on the PCB design is to include component labels. Since this was completed shortly before the meeting, labels could not be added but will be present in the alpha prototype submission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Week 5:</a:t>
            </a:r>
            <a:endParaRPr/>
          </a:p>
          <a:p>
            <a:pPr indent="0" lvl="0" marL="0" rtl="0" algn="l">
              <a:spcBef>
                <a:spcPts val="0"/>
              </a:spcBef>
              <a:spcAft>
                <a:spcPts val="0"/>
              </a:spcAft>
              <a:buNone/>
            </a:pPr>
            <a:r>
              <a:rPr lang="en"/>
              <a:t>Firmware and Software: Our main focus is on developing the code for a working speedometer using the LIS3DH accelerometer, to have it ready when the alpha prototype is due.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0" y="0"/>
            <a:ext cx="9144000" cy="621425"/>
          </a:xfrm>
          <a:prstGeom prst="rect">
            <a:avLst/>
          </a:prstGeom>
          <a:noFill/>
          <a:ln>
            <a:noFill/>
          </a:ln>
        </p:spPr>
      </p:pic>
      <p:sp>
        <p:nvSpPr>
          <p:cNvPr id="108" name="Google Shape;108;p20"/>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Raunaq Chopra</a:t>
            </a:r>
            <a:endParaRPr/>
          </a:p>
        </p:txBody>
      </p:sp>
      <p:sp>
        <p:nvSpPr>
          <p:cNvPr id="109" name="Google Shape;109;p20"/>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0" name="Google Shape;110;p20"/>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pic>
        <p:nvPicPr>
          <p:cNvPr id="111" name="Google Shape;111;p20"/>
          <p:cNvPicPr preferRelativeResize="0"/>
          <p:nvPr/>
        </p:nvPicPr>
        <p:blipFill>
          <a:blip r:embed="rId4">
            <a:alphaModFix/>
          </a:blip>
          <a:stretch>
            <a:fillRect/>
          </a:stretch>
        </p:blipFill>
        <p:spPr>
          <a:xfrm>
            <a:off x="289850" y="960225"/>
            <a:ext cx="8564289" cy="348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0" y="0"/>
            <a:ext cx="9144000" cy="621425"/>
          </a:xfrm>
          <a:prstGeom prst="rect">
            <a:avLst/>
          </a:prstGeom>
          <a:noFill/>
          <a:ln>
            <a:noFill/>
          </a:ln>
        </p:spPr>
      </p:pic>
      <p:sp>
        <p:nvSpPr>
          <p:cNvPr id="117" name="Google Shape;117;p21"/>
          <p:cNvSpPr txBox="1"/>
          <p:nvPr/>
        </p:nvSpPr>
        <p:spPr>
          <a:xfrm>
            <a:off x="-49500" y="1504713"/>
            <a:ext cx="9045000" cy="2647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Hardware: The video captured by the camera on the rover can be transmitted remotely to a receiver. The data stream will be then processed by the PC terminal. using OpenCV libraries)</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9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Firmware: Setting up AV video signal converter </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Software: Compiling OpenCV library.</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rgbClr val="FFFFFF"/>
              </a:solidFill>
            </a:endParaRPr>
          </a:p>
        </p:txBody>
      </p:sp>
      <p:sp>
        <p:nvSpPr>
          <p:cNvPr id="118" name="Google Shape;118;p21"/>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Yang Ye</a:t>
            </a:r>
            <a:r>
              <a:rPr b="1" lang="en" sz="2300">
                <a:solidFill>
                  <a:srgbClr val="F1C232"/>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