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759E7B-289A-4F87-BE4D-9DB841D8CD7A}">
  <a:tblStyle styleId="{97759E7B-289A-4F87-BE4D-9DB841D8CD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474e54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474e54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99eb5d1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99eb5d1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5474e54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5474e54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5474e54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5474e54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5474e54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5474e54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99be5e3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99be5e3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5474e54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5474e54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0c87858a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0c87858a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0c87858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0c87858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0c87858a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0c87858a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5474e54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5474e54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docs.google.com/document/d/1geYxcjP62ErmeSMfg97j5a_0EFHudwVhwd53q13BE24/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80100" y="1672066"/>
            <a:ext cx="1799350" cy="1799350"/>
          </a:xfrm>
          <a:prstGeom prst="rect">
            <a:avLst/>
          </a:prstGeom>
          <a:noFill/>
          <a:ln>
            <a:noFill/>
          </a:ln>
        </p:spPr>
      </p:pic>
      <p:sp>
        <p:nvSpPr>
          <p:cNvPr id="56" name="Google Shape;56;p13"/>
          <p:cNvSpPr txBox="1"/>
          <p:nvPr/>
        </p:nvSpPr>
        <p:spPr>
          <a:xfrm>
            <a:off x="2536400" y="1646247"/>
            <a:ext cx="5719500" cy="22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rgbClr val="FFFFFF"/>
                </a:solidFill>
              </a:rPr>
              <a:t>Progress Report: 8</a:t>
            </a:r>
            <a:endParaRPr sz="4300">
              <a:solidFill>
                <a:srgbClr val="FFFFFF"/>
              </a:solidFill>
            </a:endParaRPr>
          </a:p>
          <a:p>
            <a:pPr indent="0" lvl="0" marL="0" rtl="0" algn="ctr">
              <a:spcBef>
                <a:spcPts val="0"/>
              </a:spcBef>
              <a:spcAft>
                <a:spcPts val="0"/>
              </a:spcAft>
              <a:buNone/>
            </a:pPr>
            <a:r>
              <a:rPr lang="en" sz="3300">
                <a:solidFill>
                  <a:srgbClr val="FFFFFF"/>
                </a:solidFill>
              </a:rPr>
              <a:t>Team Charlie </a:t>
            </a:r>
            <a:endParaRPr sz="3300">
              <a:solidFill>
                <a:srgbClr val="FFFFFF"/>
              </a:solidFill>
            </a:endParaRPr>
          </a:p>
          <a:p>
            <a:pPr indent="0" lvl="0" marL="0" rtl="0" algn="ctr">
              <a:lnSpc>
                <a:spcPct val="115000"/>
              </a:lnSpc>
              <a:spcBef>
                <a:spcPts val="0"/>
              </a:spcBef>
              <a:spcAft>
                <a:spcPts val="0"/>
              </a:spcAft>
              <a:buNone/>
            </a:pPr>
            <a:r>
              <a:rPr lang="en" sz="1800">
                <a:solidFill>
                  <a:srgbClr val="FFFFFF"/>
                </a:solidFill>
              </a:rPr>
              <a:t>Aakansha Bhatt, Anshu Paudyal, Ingmar Diaz, Michael Foster, Raunaq Chopra, Yang Ye</a:t>
            </a:r>
            <a:endParaRPr sz="18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25th Feb 2021</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0" y="0"/>
            <a:ext cx="9144000" cy="621425"/>
          </a:xfrm>
          <a:prstGeom prst="rect">
            <a:avLst/>
          </a:prstGeom>
          <a:noFill/>
          <a:ln>
            <a:noFill/>
          </a:ln>
        </p:spPr>
      </p:pic>
      <p:sp>
        <p:nvSpPr>
          <p:cNvPr id="124" name="Google Shape;124;p22"/>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125" name="Google Shape;125;p22"/>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6" name="Google Shape;126;p22"/>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sp>
        <p:nvSpPr>
          <p:cNvPr id="127" name="Google Shape;127;p22"/>
          <p:cNvSpPr txBox="1"/>
          <p:nvPr/>
        </p:nvSpPr>
        <p:spPr>
          <a:xfrm>
            <a:off x="333825" y="976775"/>
            <a:ext cx="8481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Week 8:</a:t>
            </a:r>
            <a:endParaRPr/>
          </a:p>
          <a:p>
            <a:pPr indent="0" lvl="0" marL="0" rtl="0" algn="l">
              <a:spcBef>
                <a:spcPts val="0"/>
              </a:spcBef>
              <a:spcAft>
                <a:spcPts val="0"/>
              </a:spcAft>
              <a:buNone/>
            </a:pPr>
            <a:r>
              <a:rPr lang="en"/>
              <a:t>Hardware: After the alpha prototype, we decided we will transition to an IC for the H-bridge, along with some other features for which the details were discussed today. The plan is to include all of these include all of these into the existing PCB design as well as reconfiguring it to fit properly on the rover chassis. This week I mostly tried looking for datasheets to know more for the PCB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 9:</a:t>
            </a:r>
            <a:endParaRPr/>
          </a:p>
          <a:p>
            <a:pPr indent="0" lvl="0" marL="0" rtl="0" algn="l">
              <a:spcBef>
                <a:spcPts val="0"/>
              </a:spcBef>
              <a:spcAft>
                <a:spcPts val="0"/>
              </a:spcAft>
              <a:buNone/>
            </a:pPr>
            <a:r>
              <a:rPr lang="en"/>
              <a:t>Hardware: I will be using the information from over the week to redesign the PCB. I am yet to ask Anshu for the amount of space available for the PCB on the chassis but will be taking that into consideration when doing the </a:t>
            </a:r>
            <a:r>
              <a:rPr lang="en"/>
              <a:t>redesign</a:t>
            </a:r>
            <a:r>
              <a:rPr lang="en"/>
              <a:t>.</a:t>
            </a:r>
            <a:endParaRPr/>
          </a:p>
          <a:p>
            <a:pPr indent="0" lvl="0" marL="0" rtl="0" algn="l">
              <a:spcBef>
                <a:spcPts val="0"/>
              </a:spcBef>
              <a:spcAft>
                <a:spcPts val="0"/>
              </a:spcAft>
              <a:buNone/>
            </a:pPr>
            <a:r>
              <a:rPr lang="en"/>
              <a:t>Firmware: I will be coordinating with the team based on the requirements to for the GPS feature.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0" y="0"/>
            <a:ext cx="9144000" cy="621425"/>
          </a:xfrm>
          <a:prstGeom prst="rect">
            <a:avLst/>
          </a:prstGeom>
          <a:noFill/>
          <a:ln>
            <a:noFill/>
          </a:ln>
        </p:spPr>
      </p:pic>
      <p:sp>
        <p:nvSpPr>
          <p:cNvPr id="133" name="Google Shape;133;p23"/>
          <p:cNvSpPr txBox="1"/>
          <p:nvPr/>
        </p:nvSpPr>
        <p:spPr>
          <a:xfrm>
            <a:off x="-49500" y="1504713"/>
            <a:ext cx="9045000" cy="264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Hardware: The video captured by the camera on the rover can be transmitted remotely to a receiver. The data stream will be then processed by the PC terminal. using OpenCV libraries)</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Firmware: Setting up AV video signal converter </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Software: Compiling OpenCV library.</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FFFFFF"/>
              </a:solidFill>
            </a:endParaRPr>
          </a:p>
        </p:txBody>
      </p:sp>
      <p:sp>
        <p:nvSpPr>
          <p:cNvPr id="134" name="Google Shape;134;p23"/>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Yang Ye</a:t>
            </a:r>
            <a:r>
              <a:rPr b="1" lang="en" sz="2300">
                <a:solidFill>
                  <a:srgbClr val="F1C232"/>
                </a:solidFil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0" y="0"/>
            <a:ext cx="9144000" cy="621425"/>
          </a:xfrm>
          <a:prstGeom prst="rect">
            <a:avLst/>
          </a:prstGeom>
          <a:noFill/>
          <a:ln>
            <a:noFill/>
          </a:ln>
        </p:spPr>
      </p:pic>
      <p:sp>
        <p:nvSpPr>
          <p:cNvPr id="140" name="Google Shape;140;p24"/>
          <p:cNvSpPr txBox="1"/>
          <p:nvPr/>
        </p:nvSpPr>
        <p:spPr>
          <a:xfrm>
            <a:off x="86750" y="700550"/>
            <a:ext cx="89715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rPr>
              <a:t>Bill of Materials and Project Budget: </a:t>
            </a:r>
            <a:endParaRPr b="1"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Rover Truck + Solar Panels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SPDT switches + 10x*0.1F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Box of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shipping for Switches and cap = $87.42 + $13.00 + $8.28 + $18.39 + $13.39 ~ $</a:t>
            </a:r>
            <a:r>
              <a:rPr b="1" lang="en" sz="1600">
                <a:solidFill>
                  <a:schemeClr val="dk1"/>
                </a:solidFill>
              </a:rPr>
              <a:t>140.48</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Project Schedule and Risk Assessment:</a:t>
            </a:r>
            <a:r>
              <a:rPr lang="en" sz="1600">
                <a:solidFill>
                  <a:schemeClr val="dk1"/>
                </a:solidFill>
              </a:rPr>
              <a:t> </a:t>
            </a:r>
            <a:r>
              <a:rPr lang="en" sz="1100" u="sng">
                <a:solidFill>
                  <a:schemeClr val="hlink"/>
                </a:solidFill>
                <a:hlinkClick r:id="rId4"/>
              </a:rPr>
              <a:t>MILESTONES - Google Docs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Report and Presentation</a:t>
            </a:r>
            <a:r>
              <a:rPr lang="en" sz="1600">
                <a:solidFill>
                  <a:schemeClr val="dk1"/>
                </a:solidFill>
              </a:rPr>
              <a:t>: 12th Feb 2021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Marketing and Video</a:t>
            </a:r>
            <a:r>
              <a:rPr lang="en" sz="1600">
                <a:solidFill>
                  <a:schemeClr val="dk1"/>
                </a:solidFill>
              </a:rPr>
              <a:t>: 11th Feb 2021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Tips:</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1. Be sure to identify tasks and contributions of each team member.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Use pictures as much as possible for effective communication.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621425"/>
          </a:xfrm>
          <a:prstGeom prst="rect">
            <a:avLst/>
          </a:prstGeom>
          <a:noFill/>
          <a:ln>
            <a:noFill/>
          </a:ln>
        </p:spPr>
      </p:pic>
      <p:sp>
        <p:nvSpPr>
          <p:cNvPr id="62" name="Google Shape;62;p14"/>
          <p:cNvSpPr txBox="1"/>
          <p:nvPr/>
        </p:nvSpPr>
        <p:spPr>
          <a:xfrm>
            <a:off x="0" y="918150"/>
            <a:ext cx="90450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Have to do:</a:t>
            </a:r>
            <a:endParaRPr sz="18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Update the milestone for the Beta prototype </a:t>
            </a:r>
            <a:endParaRPr sz="23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600">
              <a:solidFill>
                <a:schemeClr val="dk1"/>
              </a:solidFill>
            </a:endParaRPr>
          </a:p>
        </p:txBody>
      </p:sp>
      <p:sp>
        <p:nvSpPr>
          <p:cNvPr id="63" name="Google Shape;63;p14"/>
          <p:cNvSpPr txBox="1"/>
          <p:nvPr/>
        </p:nvSpPr>
        <p:spPr>
          <a:xfrm>
            <a:off x="1723350" y="113513"/>
            <a:ext cx="5697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rgbClr val="F1C232"/>
                </a:solidFill>
              </a:rPr>
              <a:t>Teamwork via zoom </a:t>
            </a:r>
            <a:endParaRPr b="1" sz="17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621425"/>
          </a:xfrm>
          <a:prstGeom prst="rect">
            <a:avLst/>
          </a:prstGeom>
          <a:noFill/>
          <a:ln>
            <a:noFill/>
          </a:ln>
        </p:spPr>
      </p:pic>
      <p:sp>
        <p:nvSpPr>
          <p:cNvPr id="69" name="Google Shape;69;p15"/>
          <p:cNvSpPr txBox="1"/>
          <p:nvPr/>
        </p:nvSpPr>
        <p:spPr>
          <a:xfrm>
            <a:off x="4945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Aakansha Bhatt </a:t>
            </a:r>
            <a:endParaRPr/>
          </a:p>
        </p:txBody>
      </p:sp>
      <p:graphicFrame>
        <p:nvGraphicFramePr>
          <p:cNvPr id="70" name="Google Shape;70;p15"/>
          <p:cNvGraphicFramePr/>
          <p:nvPr/>
        </p:nvGraphicFramePr>
        <p:xfrm>
          <a:off x="254752" y="772912"/>
          <a:ext cx="3000000" cy="3000000"/>
        </p:xfrm>
        <a:graphic>
          <a:graphicData uri="http://schemas.openxmlformats.org/drawingml/2006/table">
            <a:tbl>
              <a:tblPr>
                <a:noFill/>
                <a:tableStyleId>{97759E7B-289A-4F87-BE4D-9DB841D8CD7A}</a:tableStyleId>
              </a:tblPr>
              <a:tblGrid>
                <a:gridCol w="4367900"/>
                <a:gridCol w="4367900"/>
              </a:tblGrid>
              <a:tr h="404850">
                <a:tc>
                  <a:txBody>
                    <a:bodyPr/>
                    <a:lstStyle/>
                    <a:p>
                      <a:pPr indent="0" lvl="0" marL="0" rtl="0" algn="l">
                        <a:spcBef>
                          <a:spcPts val="0"/>
                        </a:spcBef>
                        <a:spcAft>
                          <a:spcPts val="0"/>
                        </a:spcAft>
                        <a:buNone/>
                      </a:pPr>
                      <a:r>
                        <a:rPr b="1" lang="en"/>
                        <a:t>Last week 7</a:t>
                      </a:r>
                      <a:endParaRPr b="1" sz="1500"/>
                    </a:p>
                  </a:txBody>
                  <a:tcPr marT="91425" marB="91425" marR="91425" marL="91425"/>
                </a:tc>
                <a:tc>
                  <a:txBody>
                    <a:bodyPr/>
                    <a:lstStyle/>
                    <a:p>
                      <a:pPr indent="0" lvl="0" marL="0" rtl="0" algn="l">
                        <a:spcBef>
                          <a:spcPts val="0"/>
                        </a:spcBef>
                        <a:spcAft>
                          <a:spcPts val="0"/>
                        </a:spcAft>
                        <a:buNone/>
                      </a:pPr>
                      <a:r>
                        <a:rPr b="1" lang="en"/>
                        <a:t>This week 8</a:t>
                      </a:r>
                      <a:endParaRPr b="1"/>
                    </a:p>
                  </a:txBody>
                  <a:tcPr marT="91425" marB="91425" marR="91425" marL="91425"/>
                </a:tc>
              </a:tr>
              <a:tr h="1054900">
                <a:tc>
                  <a:txBody>
                    <a:bodyPr/>
                    <a:lstStyle/>
                    <a:p>
                      <a:pPr indent="0" lvl="0" marL="0" rtl="0" algn="l">
                        <a:spcBef>
                          <a:spcPts val="0"/>
                        </a:spcBef>
                        <a:spcAft>
                          <a:spcPts val="0"/>
                        </a:spcAft>
                        <a:buNone/>
                      </a:pPr>
                      <a:r>
                        <a:rPr lang="en"/>
                        <a:t>Hardware: N/A</a:t>
                      </a:r>
                      <a:endParaRPr/>
                    </a:p>
                  </a:txBody>
                  <a:tcPr marT="91425" marB="91425" marR="91425" marL="91425"/>
                </a:tc>
                <a:tc>
                  <a:txBody>
                    <a:bodyPr/>
                    <a:lstStyle/>
                    <a:p>
                      <a:pPr indent="0" lvl="0" marL="0" rtl="0" algn="l">
                        <a:spcBef>
                          <a:spcPts val="0"/>
                        </a:spcBef>
                        <a:spcAft>
                          <a:spcPts val="0"/>
                        </a:spcAft>
                        <a:buNone/>
                      </a:pPr>
                      <a:r>
                        <a:rPr lang="en"/>
                        <a:t>Hardware: N/A</a:t>
                      </a:r>
                      <a:endParaRPr/>
                    </a:p>
                  </a:txBody>
                  <a:tcPr marT="91425" marB="91425" marR="91425" marL="91425"/>
                </a:tc>
              </a:tr>
              <a:tr h="377075">
                <a:tc>
                  <a:txBody>
                    <a:bodyPr/>
                    <a:lstStyle/>
                    <a:p>
                      <a:pPr indent="0" lvl="0" marL="0" rtl="0" algn="l">
                        <a:spcBef>
                          <a:spcPts val="0"/>
                        </a:spcBef>
                        <a:spcAft>
                          <a:spcPts val="0"/>
                        </a:spcAft>
                        <a:buNone/>
                      </a:pPr>
                      <a:r>
                        <a:rPr lang="en"/>
                        <a:t>Mechanical: N/A</a:t>
                      </a:r>
                      <a:endParaRPr/>
                    </a:p>
                  </a:txBody>
                  <a:tcPr marT="91425" marB="91425" marR="91425" marL="91425"/>
                </a:tc>
                <a:tc>
                  <a:txBody>
                    <a:bodyPr/>
                    <a:lstStyle/>
                    <a:p>
                      <a:pPr indent="0" lvl="0" marL="0" rtl="0" algn="l">
                        <a:spcBef>
                          <a:spcPts val="0"/>
                        </a:spcBef>
                        <a:spcAft>
                          <a:spcPts val="0"/>
                        </a:spcAft>
                        <a:buNone/>
                      </a:pPr>
                      <a:r>
                        <a:rPr lang="en"/>
                        <a:t>Mechanical: N/A</a:t>
                      </a:r>
                      <a:endParaRPr/>
                    </a:p>
                  </a:txBody>
                  <a:tcPr marT="91425" marB="91425" marR="91425" marL="91425"/>
                </a:tc>
              </a:tr>
              <a:tr h="779825">
                <a:tc>
                  <a:txBody>
                    <a:bodyPr/>
                    <a:lstStyle/>
                    <a:p>
                      <a:pPr indent="0" lvl="0" marL="0" rtl="0" algn="l">
                        <a:spcBef>
                          <a:spcPts val="0"/>
                        </a:spcBef>
                        <a:spcAft>
                          <a:spcPts val="0"/>
                        </a:spcAft>
                        <a:buNone/>
                      </a:pPr>
                      <a:r>
                        <a:rPr lang="en"/>
                        <a:t>Firmware: </a:t>
                      </a:r>
                      <a:r>
                        <a:rPr lang="en">
                          <a:solidFill>
                            <a:schemeClr val="dk1"/>
                          </a:solidFill>
                        </a:rPr>
                        <a:t>Last week I had 4 midterms and couldn’t work on the project. Next week, I will be working on figuring out the sensors needed for measuring soil moisture and humidity, etc.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Firmware: </a:t>
                      </a:r>
                      <a:r>
                        <a:rPr lang="en">
                          <a:solidFill>
                            <a:schemeClr val="dk1"/>
                          </a:solidFill>
                        </a:rPr>
                        <a:t>I researched about the sensors required for the project and we finalized what would be needed. They need to be ordered. Furthermore, I talked with team NASA and they ordered extra shaft encoders and would be willing to give us one so I have been researching about how to write the code for it. </a:t>
                      </a:r>
                      <a:endParaRPr/>
                    </a:p>
                  </a:txBody>
                  <a:tcPr marT="91425" marB="91425" marR="91425" marL="91425"/>
                </a:tc>
              </a:tr>
              <a:tr h="404850">
                <a:tc>
                  <a:txBody>
                    <a:bodyPr/>
                    <a:lstStyle/>
                    <a:p>
                      <a:pPr indent="0" lvl="0" marL="0" rtl="0" algn="l">
                        <a:spcBef>
                          <a:spcPts val="0"/>
                        </a:spcBef>
                        <a:spcAft>
                          <a:spcPts val="0"/>
                        </a:spcAft>
                        <a:buNone/>
                      </a:pPr>
                      <a:r>
                        <a:rPr lang="en"/>
                        <a:t>Software: same as above</a:t>
                      </a:r>
                      <a:endParaRPr/>
                    </a:p>
                  </a:txBody>
                  <a:tcPr marT="91425" marB="91425" marR="91425" marL="91425"/>
                </a:tc>
                <a:tc>
                  <a:txBody>
                    <a:bodyPr/>
                    <a:lstStyle/>
                    <a:p>
                      <a:pPr indent="0" lvl="0" marL="0" rtl="0" algn="l">
                        <a:spcBef>
                          <a:spcPts val="0"/>
                        </a:spcBef>
                        <a:spcAft>
                          <a:spcPts val="0"/>
                        </a:spcAft>
                        <a:buNone/>
                      </a:pPr>
                      <a:r>
                        <a:rPr lang="en"/>
                        <a:t>Software: N/A</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621425"/>
          </a:xfrm>
          <a:prstGeom prst="rect">
            <a:avLst/>
          </a:prstGeom>
          <a:noFill/>
          <a:ln>
            <a:noFill/>
          </a:ln>
        </p:spPr>
      </p:pic>
      <p:sp>
        <p:nvSpPr>
          <p:cNvPr id="76" name="Google Shape;76;p16"/>
          <p:cNvSpPr txBox="1"/>
          <p:nvPr/>
        </p:nvSpPr>
        <p:spPr>
          <a:xfrm>
            <a:off x="94575" y="113513"/>
            <a:ext cx="569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rgbClr val="F1C232"/>
                </a:solidFill>
              </a:rPr>
              <a:t>Anshu Paudyal </a:t>
            </a:r>
            <a:endParaRPr b="1" sz="1700">
              <a:solidFill>
                <a:srgbClr val="F1C232"/>
              </a:solidFill>
            </a:endParaRPr>
          </a:p>
        </p:txBody>
      </p:sp>
      <p:graphicFrame>
        <p:nvGraphicFramePr>
          <p:cNvPr id="77" name="Google Shape;77;p16"/>
          <p:cNvGraphicFramePr/>
          <p:nvPr/>
        </p:nvGraphicFramePr>
        <p:xfrm>
          <a:off x="952500" y="783575"/>
          <a:ext cx="3000000" cy="3000000"/>
        </p:xfrm>
        <a:graphic>
          <a:graphicData uri="http://schemas.openxmlformats.org/drawingml/2006/table">
            <a:tbl>
              <a:tblPr>
                <a:noFill/>
                <a:tableStyleId>{97759E7B-289A-4F87-BE4D-9DB841D8CD7A}</a:tableStyleId>
              </a:tblPr>
              <a:tblGrid>
                <a:gridCol w="3619500"/>
                <a:gridCol w="3619500"/>
              </a:tblGrid>
              <a:tr h="623950">
                <a:tc>
                  <a:txBody>
                    <a:bodyPr/>
                    <a:lstStyle/>
                    <a:p>
                      <a:pPr indent="0" lvl="0" marL="0" rtl="0" algn="l">
                        <a:spcBef>
                          <a:spcPts val="0"/>
                        </a:spcBef>
                        <a:spcAft>
                          <a:spcPts val="0"/>
                        </a:spcAft>
                        <a:buNone/>
                      </a:pPr>
                      <a:r>
                        <a:rPr b="1" lang="en"/>
                        <a:t>Last Week: 7</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This Week: 8</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Hardware: Waiting on the h-bridge still. The </a:t>
                      </a:r>
                      <a:r>
                        <a:rPr lang="en"/>
                        <a:t>delivery got delayed from Digi-key.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Testing: of the motor with different connection. Single motor testing, dual motor testing, conclusion just not enough supply of electrons due only 10uF capacitor in the pcb.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Research using ADALM to check the PCB as I am having some issues with the connection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 will get h-bridge by tomorrow night and will start the Rigorous testing of the rover system with with h-bridge. I plan to get the rover system ready by next meeting.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Firmware: </a:t>
                      </a:r>
                      <a:r>
                        <a:rPr lang="en"/>
                        <a:t>Research</a:t>
                      </a:r>
                      <a:r>
                        <a:rPr lang="en"/>
                        <a:t> and testing of solar fuel gauge using the OLED display.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Have to start writing code for the solar fuel gauge.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621425"/>
          </a:xfrm>
          <a:prstGeom prst="rect">
            <a:avLst/>
          </a:prstGeom>
          <a:noFill/>
          <a:ln>
            <a:noFill/>
          </a:ln>
        </p:spPr>
      </p:pic>
      <p:sp>
        <p:nvSpPr>
          <p:cNvPr id="83" name="Google Shape;83;p17"/>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graphicFrame>
        <p:nvGraphicFramePr>
          <p:cNvPr id="84" name="Google Shape;84;p17"/>
          <p:cNvGraphicFramePr/>
          <p:nvPr/>
        </p:nvGraphicFramePr>
        <p:xfrm>
          <a:off x="791775" y="621425"/>
          <a:ext cx="3000000" cy="3000000"/>
        </p:xfrm>
        <a:graphic>
          <a:graphicData uri="http://schemas.openxmlformats.org/drawingml/2006/table">
            <a:tbl>
              <a:tblPr>
                <a:noFill/>
                <a:tableStyleId>{97759E7B-289A-4F87-BE4D-9DB841D8CD7A}</a:tableStyleId>
              </a:tblPr>
              <a:tblGrid>
                <a:gridCol w="3619500"/>
                <a:gridCol w="3619500"/>
              </a:tblGrid>
              <a:tr h="623950">
                <a:tc>
                  <a:txBody>
                    <a:bodyPr/>
                    <a:lstStyle/>
                    <a:p>
                      <a:pPr indent="0" lvl="0" marL="0" rtl="0" algn="l">
                        <a:spcBef>
                          <a:spcPts val="0"/>
                        </a:spcBef>
                        <a:spcAft>
                          <a:spcPts val="0"/>
                        </a:spcAft>
                        <a:buNone/>
                      </a:pPr>
                      <a:r>
                        <a:rPr b="1" lang="en"/>
                        <a:t>Last week 7</a:t>
                      </a:r>
                      <a:endParaRPr b="1" sz="1500"/>
                    </a:p>
                  </a:txBody>
                  <a:tcPr marT="91425" marB="91425" marR="91425" marL="91425"/>
                </a:tc>
                <a:tc>
                  <a:txBody>
                    <a:bodyPr/>
                    <a:lstStyle/>
                    <a:p>
                      <a:pPr indent="0" lvl="0" marL="0" rtl="0" algn="l">
                        <a:spcBef>
                          <a:spcPts val="0"/>
                        </a:spcBef>
                        <a:spcAft>
                          <a:spcPts val="0"/>
                        </a:spcAft>
                        <a:buNone/>
                      </a:pPr>
                      <a:r>
                        <a:rPr b="1" lang="en"/>
                        <a:t>This week 8</a:t>
                      </a:r>
                      <a:endParaRPr b="1"/>
                    </a:p>
                  </a:txBody>
                  <a:tcPr marT="91425" marB="91425" marR="91425" marL="91425"/>
                </a:tc>
              </a:tr>
              <a:tr h="795475">
                <a:tc>
                  <a:txBody>
                    <a:bodyPr/>
                    <a:lstStyle/>
                    <a:p>
                      <a:pPr indent="0" lvl="0" marL="0" rtl="0" algn="l">
                        <a:spcBef>
                          <a:spcPts val="0"/>
                        </a:spcBef>
                        <a:spcAft>
                          <a:spcPts val="0"/>
                        </a:spcAft>
                        <a:buNone/>
                      </a:pPr>
                      <a:r>
                        <a:rPr lang="en"/>
                        <a:t>Hardware:</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Hardware: </a:t>
                      </a:r>
                      <a:endParaRPr/>
                    </a:p>
                  </a:txBody>
                  <a:tcPr marT="91425" marB="91425" marR="91425" marL="91425"/>
                </a:tc>
              </a:tr>
              <a:tr h="623950">
                <a:tc>
                  <a:txBody>
                    <a:bodyPr/>
                    <a:lstStyle/>
                    <a:p>
                      <a:pPr indent="0" lvl="0" marL="0" rtl="0" algn="l">
                        <a:spcBef>
                          <a:spcPts val="0"/>
                        </a:spcBef>
                        <a:spcAft>
                          <a:spcPts val="0"/>
                        </a:spcAft>
                        <a:buNone/>
                      </a:pPr>
                      <a:r>
                        <a:rPr lang="en"/>
                        <a:t>Mechanical: </a:t>
                      </a:r>
                      <a:endParaRPr/>
                    </a:p>
                  </a:txBody>
                  <a:tcPr marT="91425" marB="91425" marR="91425" marL="91425"/>
                </a:tc>
                <a:tc>
                  <a:txBody>
                    <a:bodyPr/>
                    <a:lstStyle/>
                    <a:p>
                      <a:pPr indent="0" lvl="0" marL="0" rtl="0" algn="l">
                        <a:spcBef>
                          <a:spcPts val="0"/>
                        </a:spcBef>
                        <a:spcAft>
                          <a:spcPts val="0"/>
                        </a:spcAft>
                        <a:buNone/>
                      </a:pPr>
                      <a:r>
                        <a:rPr lang="en"/>
                        <a:t>Mechanical: Planning to meet with Nick in OH for 3D enclosures suggestions</a:t>
                      </a:r>
                      <a:endParaRPr/>
                    </a:p>
                  </a:txBody>
                  <a:tcPr marT="91425" marB="91425" marR="91425" marL="91425"/>
                </a:tc>
              </a:tr>
              <a:tr h="795475">
                <a:tc>
                  <a:txBody>
                    <a:bodyPr/>
                    <a:lstStyle/>
                    <a:p>
                      <a:pPr indent="0" lvl="0" marL="0" rtl="0" algn="l">
                        <a:spcBef>
                          <a:spcPts val="0"/>
                        </a:spcBef>
                        <a:spcAft>
                          <a:spcPts val="0"/>
                        </a:spcAft>
                        <a:buNone/>
                      </a:pPr>
                      <a:r>
                        <a:rPr lang="en"/>
                        <a:t>Firmware: </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Planning to start developing OLED display code for our display features this weekend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Will need capacitors and resistors for analog circuit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Firmware:</a:t>
                      </a:r>
                      <a:endParaRPr/>
                    </a:p>
                    <a:p>
                      <a:pPr indent="0" lvl="0" marL="0" rtl="0" algn="l">
                        <a:spcBef>
                          <a:spcPts val="0"/>
                        </a:spcBef>
                        <a:spcAft>
                          <a:spcPts val="0"/>
                        </a:spcAft>
                        <a:buNone/>
                      </a:pPr>
                      <a:r>
                        <a:rPr lang="en"/>
                        <a:t>Implemented a simplified power analysis circuit and tested ADC component of PSOC in Design. Also going to Nick’s OH to see what I can do.</a:t>
                      </a:r>
                      <a:endParaRPr/>
                    </a:p>
                    <a:p>
                      <a:pPr indent="0" lvl="0" marL="0" rtl="0" algn="l">
                        <a:spcBef>
                          <a:spcPts val="0"/>
                        </a:spcBef>
                        <a:spcAft>
                          <a:spcPts val="0"/>
                        </a:spcAft>
                        <a:buNone/>
                      </a:pPr>
                      <a:r>
                        <a:t/>
                      </a:r>
                      <a:endParaRPr/>
                    </a:p>
                  </a:txBody>
                  <a:tcPr marT="91425" marB="91425" marR="91425" marL="91425"/>
                </a:tc>
              </a:tr>
              <a:tr h="623950">
                <a:tc>
                  <a:txBody>
                    <a:bodyPr/>
                    <a:lstStyle/>
                    <a:p>
                      <a:pPr indent="0" lvl="0" marL="0" rtl="0" algn="l">
                        <a:spcBef>
                          <a:spcPts val="0"/>
                        </a:spcBef>
                        <a:spcAft>
                          <a:spcPts val="0"/>
                        </a:spcAft>
                        <a:buClr>
                          <a:schemeClr val="dk1"/>
                        </a:buClr>
                        <a:buSzPts val="1100"/>
                        <a:buFont typeface="Arial"/>
                        <a:buNone/>
                      </a:pPr>
                      <a:r>
                        <a:rPr lang="en">
                          <a:solidFill>
                            <a:schemeClr val="dk1"/>
                          </a:solidFill>
                        </a:rPr>
                        <a:t>Software: </a:t>
                      </a:r>
                      <a:endParaRPr/>
                    </a:p>
                  </a:txBody>
                  <a:tcPr marT="91425" marB="91425" marR="91425" marL="91425"/>
                </a:tc>
                <a:tc>
                  <a:txBody>
                    <a:bodyPr/>
                    <a:lstStyle/>
                    <a:p>
                      <a:pPr indent="0" lvl="0" marL="0" rtl="0" algn="l">
                        <a:spcBef>
                          <a:spcPts val="0"/>
                        </a:spcBef>
                        <a:spcAft>
                          <a:spcPts val="0"/>
                        </a:spcAft>
                        <a:buNone/>
                      </a:pPr>
                      <a:r>
                        <a:rPr lang="en"/>
                        <a:t>Software:</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0" cy="621425"/>
          </a:xfrm>
          <a:prstGeom prst="rect">
            <a:avLst/>
          </a:prstGeom>
          <a:noFill/>
          <a:ln>
            <a:noFill/>
          </a:ln>
        </p:spPr>
      </p:pic>
      <p:sp>
        <p:nvSpPr>
          <p:cNvPr id="90" name="Google Shape;90;p18"/>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pic>
        <p:nvPicPr>
          <p:cNvPr id="91" name="Google Shape;91;p18"/>
          <p:cNvPicPr preferRelativeResize="0"/>
          <p:nvPr/>
        </p:nvPicPr>
        <p:blipFill>
          <a:blip r:embed="rId4">
            <a:alphaModFix/>
          </a:blip>
          <a:stretch>
            <a:fillRect/>
          </a:stretch>
        </p:blipFill>
        <p:spPr>
          <a:xfrm>
            <a:off x="152400" y="773825"/>
            <a:ext cx="7135917" cy="421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0"/>
            <a:ext cx="9144000" cy="621425"/>
          </a:xfrm>
          <a:prstGeom prst="rect">
            <a:avLst/>
          </a:prstGeom>
          <a:noFill/>
          <a:ln>
            <a:noFill/>
          </a:ln>
        </p:spPr>
      </p:pic>
      <p:sp>
        <p:nvSpPr>
          <p:cNvPr id="97" name="Google Shape;97;p19"/>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sp>
        <p:nvSpPr>
          <p:cNvPr id="98" name="Google Shape;98;p19"/>
          <p:cNvSpPr txBox="1"/>
          <p:nvPr/>
        </p:nvSpPr>
        <p:spPr>
          <a:xfrm>
            <a:off x="594225" y="940050"/>
            <a:ext cx="280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Good: We are able to read values using the ADC and the power </a:t>
            </a:r>
            <a:r>
              <a:rPr lang="en"/>
              <a:t>supply of ADALM.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9" name="Google Shape;99;p19"/>
          <p:cNvPicPr preferRelativeResize="0"/>
          <p:nvPr/>
        </p:nvPicPr>
        <p:blipFill>
          <a:blip r:embed="rId4">
            <a:alphaModFix/>
          </a:blip>
          <a:stretch>
            <a:fillRect/>
          </a:stretch>
        </p:blipFill>
        <p:spPr>
          <a:xfrm>
            <a:off x="274150" y="1984375"/>
            <a:ext cx="3325301" cy="1305925"/>
          </a:xfrm>
          <a:prstGeom prst="rect">
            <a:avLst/>
          </a:prstGeom>
          <a:noFill/>
          <a:ln>
            <a:noFill/>
          </a:ln>
        </p:spPr>
      </p:pic>
      <p:pic>
        <p:nvPicPr>
          <p:cNvPr id="100" name="Google Shape;100;p19"/>
          <p:cNvPicPr preferRelativeResize="0"/>
          <p:nvPr/>
        </p:nvPicPr>
        <p:blipFill>
          <a:blip r:embed="rId5">
            <a:alphaModFix/>
          </a:blip>
          <a:stretch>
            <a:fillRect/>
          </a:stretch>
        </p:blipFill>
        <p:spPr>
          <a:xfrm>
            <a:off x="3627175" y="1958050"/>
            <a:ext cx="4623525" cy="143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0"/>
            <a:ext cx="9144000" cy="621425"/>
          </a:xfrm>
          <a:prstGeom prst="rect">
            <a:avLst/>
          </a:prstGeom>
          <a:noFill/>
          <a:ln>
            <a:noFill/>
          </a:ln>
        </p:spPr>
      </p:pic>
      <p:sp>
        <p:nvSpPr>
          <p:cNvPr id="106" name="Google Shape;106;p20"/>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sp>
        <p:nvSpPr>
          <p:cNvPr id="107" name="Google Shape;107;p20"/>
          <p:cNvSpPr txBox="1"/>
          <p:nvPr/>
        </p:nvSpPr>
        <p:spPr>
          <a:xfrm>
            <a:off x="594225" y="940050"/>
            <a:ext cx="280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Bad: The PSOC 6 max Vref  value is capped at 3.3 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8" name="Google Shape;108;p20"/>
          <p:cNvPicPr preferRelativeResize="0"/>
          <p:nvPr/>
        </p:nvPicPr>
        <p:blipFill>
          <a:blip r:embed="rId4">
            <a:alphaModFix/>
          </a:blip>
          <a:stretch>
            <a:fillRect/>
          </a:stretch>
        </p:blipFill>
        <p:spPr>
          <a:xfrm>
            <a:off x="152400" y="2139150"/>
            <a:ext cx="4104625" cy="1565600"/>
          </a:xfrm>
          <a:prstGeom prst="rect">
            <a:avLst/>
          </a:prstGeom>
          <a:noFill/>
          <a:ln>
            <a:noFill/>
          </a:ln>
        </p:spPr>
      </p:pic>
      <p:pic>
        <p:nvPicPr>
          <p:cNvPr id="109" name="Google Shape;109;p20"/>
          <p:cNvPicPr preferRelativeResize="0"/>
          <p:nvPr/>
        </p:nvPicPr>
        <p:blipFill>
          <a:blip r:embed="rId5">
            <a:alphaModFix/>
          </a:blip>
          <a:stretch>
            <a:fillRect/>
          </a:stretch>
        </p:blipFill>
        <p:spPr>
          <a:xfrm>
            <a:off x="4287650" y="2420238"/>
            <a:ext cx="4877951" cy="100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0" y="0"/>
            <a:ext cx="9144000" cy="621425"/>
          </a:xfrm>
          <a:prstGeom prst="rect">
            <a:avLst/>
          </a:prstGeom>
          <a:noFill/>
          <a:ln>
            <a:noFill/>
          </a:ln>
        </p:spPr>
      </p:pic>
      <p:sp>
        <p:nvSpPr>
          <p:cNvPr id="115" name="Google Shape;115;p21"/>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r>
              <a:rPr b="1" lang="en" sz="2300">
                <a:solidFill>
                  <a:srgbClr val="F1C232"/>
                </a:solidFill>
              </a:rPr>
              <a:t> </a:t>
            </a:r>
            <a:endParaRPr/>
          </a:p>
        </p:txBody>
      </p:sp>
      <p:sp>
        <p:nvSpPr>
          <p:cNvPr id="116" name="Google Shape;116;p21"/>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7" name="Google Shape;117;p21"/>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graphicFrame>
        <p:nvGraphicFramePr>
          <p:cNvPr id="118" name="Google Shape;118;p21"/>
          <p:cNvGraphicFramePr/>
          <p:nvPr/>
        </p:nvGraphicFramePr>
        <p:xfrm>
          <a:off x="952500" y="783575"/>
          <a:ext cx="3000000" cy="3000000"/>
        </p:xfrm>
        <a:graphic>
          <a:graphicData uri="http://schemas.openxmlformats.org/drawingml/2006/table">
            <a:tbl>
              <a:tblPr>
                <a:noFill/>
                <a:tableStyleId>{97759E7B-289A-4F87-BE4D-9DB841D8CD7A}</a:tableStyleId>
              </a:tblPr>
              <a:tblGrid>
                <a:gridCol w="3619500"/>
                <a:gridCol w="3619500"/>
              </a:tblGrid>
              <a:tr h="623950">
                <a:tc>
                  <a:txBody>
                    <a:bodyPr/>
                    <a:lstStyle/>
                    <a:p>
                      <a:pPr indent="0" lvl="0" marL="0" rtl="0" algn="l">
                        <a:spcBef>
                          <a:spcPts val="0"/>
                        </a:spcBef>
                        <a:spcAft>
                          <a:spcPts val="0"/>
                        </a:spcAft>
                        <a:buNone/>
                      </a:pPr>
                      <a:r>
                        <a:rPr b="1" lang="en"/>
                        <a:t>Last</a:t>
                      </a:r>
                      <a:r>
                        <a:rPr b="1" lang="en"/>
                        <a:t> Week: 7</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This Week: 8</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I felt like I was getting somewhere in the software solar fuel gauge, but I had to step away due to being ill. I get my results back tomorrow or saturday for covid.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After resting this weekend and this week, I feel like I am fully recovered and began continuing my part on my part. Still trying to figure out how to implement the battery via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Extremely hard to concentrate with this and haven’t been able to get any class work done.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Psoc, or to implement into the OLED.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