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65774B-8E4A-48FD-B966-8943F9B36ED1}">
  <a:tblStyle styleId="{7A65774B-8E4A-48FD-B966-8943F9B36E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5474e54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5474e54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5474e540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5474e540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99be5e31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99be5e3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5474e540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5474e540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5474e54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5474e54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99eb5d1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99eb5d1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5474e540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5474e540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5474e540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5474e540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docs.google.com/document/d/1geYxcjP62ErmeSMfg97j5a_0EFHudwVhwd53q13BE24/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480100" y="1672066"/>
            <a:ext cx="1799350" cy="1799350"/>
          </a:xfrm>
          <a:prstGeom prst="rect">
            <a:avLst/>
          </a:prstGeom>
          <a:noFill/>
          <a:ln>
            <a:noFill/>
          </a:ln>
        </p:spPr>
      </p:pic>
      <p:sp>
        <p:nvSpPr>
          <p:cNvPr id="56" name="Google Shape;56;p13"/>
          <p:cNvSpPr txBox="1"/>
          <p:nvPr/>
        </p:nvSpPr>
        <p:spPr>
          <a:xfrm>
            <a:off x="2536400" y="1646247"/>
            <a:ext cx="5719500" cy="226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rgbClr val="FFFFFF"/>
                </a:solidFill>
              </a:rPr>
              <a:t>Progress Report: 9</a:t>
            </a:r>
            <a:endParaRPr sz="4300">
              <a:solidFill>
                <a:srgbClr val="FFFFFF"/>
              </a:solidFill>
            </a:endParaRPr>
          </a:p>
          <a:p>
            <a:pPr indent="0" lvl="0" marL="0" rtl="0" algn="ctr">
              <a:spcBef>
                <a:spcPts val="0"/>
              </a:spcBef>
              <a:spcAft>
                <a:spcPts val="0"/>
              </a:spcAft>
              <a:buNone/>
            </a:pPr>
            <a:r>
              <a:rPr lang="en" sz="3300">
                <a:solidFill>
                  <a:srgbClr val="FFFFFF"/>
                </a:solidFill>
              </a:rPr>
              <a:t>Team Charlie </a:t>
            </a:r>
            <a:endParaRPr sz="3300">
              <a:solidFill>
                <a:srgbClr val="FFFFFF"/>
              </a:solidFill>
            </a:endParaRPr>
          </a:p>
          <a:p>
            <a:pPr indent="0" lvl="0" marL="0" rtl="0" algn="ctr">
              <a:lnSpc>
                <a:spcPct val="115000"/>
              </a:lnSpc>
              <a:spcBef>
                <a:spcPts val="0"/>
              </a:spcBef>
              <a:spcAft>
                <a:spcPts val="0"/>
              </a:spcAft>
              <a:buNone/>
            </a:pPr>
            <a:r>
              <a:rPr lang="en" sz="1800">
                <a:solidFill>
                  <a:srgbClr val="FFFFFF"/>
                </a:solidFill>
              </a:rPr>
              <a:t>Aakansha Bhatt, Anshu Paudyal, Ingmar Diaz, Michael Foster, Raunaq Chopra, Yang Ye</a:t>
            </a:r>
            <a:endParaRPr sz="18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800">
                <a:solidFill>
                  <a:srgbClr val="FFFFFF"/>
                </a:solidFill>
              </a:rPr>
              <a:t>March 4th 2021</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621425"/>
          </a:xfrm>
          <a:prstGeom prst="rect">
            <a:avLst/>
          </a:prstGeom>
          <a:noFill/>
          <a:ln>
            <a:noFill/>
          </a:ln>
        </p:spPr>
      </p:pic>
      <p:sp>
        <p:nvSpPr>
          <p:cNvPr id="62" name="Google Shape;62;p14"/>
          <p:cNvSpPr txBox="1"/>
          <p:nvPr/>
        </p:nvSpPr>
        <p:spPr>
          <a:xfrm>
            <a:off x="0" y="918150"/>
            <a:ext cx="9045000" cy="269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Have to do:</a:t>
            </a:r>
            <a:endParaRPr sz="18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Update the milestone for the Beta prototype </a:t>
            </a:r>
            <a:endParaRPr sz="23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600">
              <a:solidFill>
                <a:schemeClr val="dk1"/>
              </a:solidFill>
            </a:endParaRPr>
          </a:p>
        </p:txBody>
      </p:sp>
      <p:sp>
        <p:nvSpPr>
          <p:cNvPr id="63" name="Google Shape;63;p14"/>
          <p:cNvSpPr txBox="1"/>
          <p:nvPr/>
        </p:nvSpPr>
        <p:spPr>
          <a:xfrm>
            <a:off x="1723350" y="113513"/>
            <a:ext cx="56973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100">
                <a:solidFill>
                  <a:srgbClr val="F1C232"/>
                </a:solidFill>
              </a:rPr>
              <a:t>Teamwork via zoom </a:t>
            </a:r>
            <a:endParaRPr b="1" sz="1700">
              <a:solidFill>
                <a:srgbClr val="F1C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621425"/>
          </a:xfrm>
          <a:prstGeom prst="rect">
            <a:avLst/>
          </a:prstGeom>
          <a:noFill/>
          <a:ln>
            <a:noFill/>
          </a:ln>
        </p:spPr>
      </p:pic>
      <p:sp>
        <p:nvSpPr>
          <p:cNvPr id="69" name="Google Shape;69;p15"/>
          <p:cNvSpPr txBox="1"/>
          <p:nvPr/>
        </p:nvSpPr>
        <p:spPr>
          <a:xfrm>
            <a:off x="4945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Aakansha Bhatt </a:t>
            </a:r>
            <a:endParaRPr/>
          </a:p>
        </p:txBody>
      </p:sp>
      <p:graphicFrame>
        <p:nvGraphicFramePr>
          <p:cNvPr id="70" name="Google Shape;70;p15"/>
          <p:cNvGraphicFramePr/>
          <p:nvPr/>
        </p:nvGraphicFramePr>
        <p:xfrm>
          <a:off x="254752" y="772912"/>
          <a:ext cx="3000000" cy="3000000"/>
        </p:xfrm>
        <a:graphic>
          <a:graphicData uri="http://schemas.openxmlformats.org/drawingml/2006/table">
            <a:tbl>
              <a:tblPr>
                <a:noFill/>
                <a:tableStyleId>{7A65774B-8E4A-48FD-B966-8943F9B36ED1}</a:tableStyleId>
              </a:tblPr>
              <a:tblGrid>
                <a:gridCol w="4367900"/>
                <a:gridCol w="4367900"/>
              </a:tblGrid>
              <a:tr h="404850">
                <a:tc>
                  <a:txBody>
                    <a:bodyPr/>
                    <a:lstStyle/>
                    <a:p>
                      <a:pPr indent="0" lvl="0" marL="0" rtl="0" algn="l">
                        <a:spcBef>
                          <a:spcPts val="0"/>
                        </a:spcBef>
                        <a:spcAft>
                          <a:spcPts val="0"/>
                        </a:spcAft>
                        <a:buNone/>
                      </a:pPr>
                      <a:r>
                        <a:rPr b="1" lang="en"/>
                        <a:t>Last week 8</a:t>
                      </a:r>
                      <a:endParaRPr b="1" sz="1500"/>
                    </a:p>
                  </a:txBody>
                  <a:tcPr marT="91425" marB="91425" marR="91425" marL="91425"/>
                </a:tc>
                <a:tc>
                  <a:txBody>
                    <a:bodyPr/>
                    <a:lstStyle/>
                    <a:p>
                      <a:pPr indent="0" lvl="0" marL="0" rtl="0" algn="l">
                        <a:spcBef>
                          <a:spcPts val="0"/>
                        </a:spcBef>
                        <a:spcAft>
                          <a:spcPts val="0"/>
                        </a:spcAft>
                        <a:buNone/>
                      </a:pPr>
                      <a:r>
                        <a:rPr b="1" lang="en"/>
                        <a:t>This week 9</a:t>
                      </a:r>
                      <a:endParaRPr b="1"/>
                    </a:p>
                  </a:txBody>
                  <a:tcPr marT="91425" marB="91425" marR="91425" marL="91425"/>
                </a:tc>
              </a:tr>
              <a:tr h="1054900">
                <a:tc>
                  <a:txBody>
                    <a:bodyPr/>
                    <a:lstStyle/>
                    <a:p>
                      <a:pPr indent="0" lvl="0" marL="0" rtl="0" algn="l">
                        <a:spcBef>
                          <a:spcPts val="0"/>
                        </a:spcBef>
                        <a:spcAft>
                          <a:spcPts val="0"/>
                        </a:spcAft>
                        <a:buNone/>
                      </a:pPr>
                      <a:r>
                        <a:rPr lang="en"/>
                        <a:t>Hardware: N/A</a:t>
                      </a:r>
                      <a:endParaRPr/>
                    </a:p>
                  </a:txBody>
                  <a:tcPr marT="91425" marB="91425" marR="91425" marL="91425"/>
                </a:tc>
                <a:tc>
                  <a:txBody>
                    <a:bodyPr/>
                    <a:lstStyle/>
                    <a:p>
                      <a:pPr indent="0" lvl="0" marL="0" rtl="0" algn="l">
                        <a:spcBef>
                          <a:spcPts val="0"/>
                        </a:spcBef>
                        <a:spcAft>
                          <a:spcPts val="0"/>
                        </a:spcAft>
                        <a:buNone/>
                      </a:pPr>
                      <a:r>
                        <a:rPr lang="en"/>
                        <a:t>Hardware: N/A</a:t>
                      </a:r>
                      <a:endParaRPr/>
                    </a:p>
                  </a:txBody>
                  <a:tcPr marT="91425" marB="91425" marR="91425" marL="91425"/>
                </a:tc>
              </a:tr>
              <a:tr h="377075">
                <a:tc>
                  <a:txBody>
                    <a:bodyPr/>
                    <a:lstStyle/>
                    <a:p>
                      <a:pPr indent="0" lvl="0" marL="0" rtl="0" algn="l">
                        <a:spcBef>
                          <a:spcPts val="0"/>
                        </a:spcBef>
                        <a:spcAft>
                          <a:spcPts val="0"/>
                        </a:spcAft>
                        <a:buNone/>
                      </a:pPr>
                      <a:r>
                        <a:rPr lang="en"/>
                        <a:t>Mechanical: N/A</a:t>
                      </a:r>
                      <a:endParaRPr/>
                    </a:p>
                  </a:txBody>
                  <a:tcPr marT="91425" marB="91425" marR="91425" marL="91425"/>
                </a:tc>
                <a:tc>
                  <a:txBody>
                    <a:bodyPr/>
                    <a:lstStyle/>
                    <a:p>
                      <a:pPr indent="0" lvl="0" marL="0" rtl="0" algn="l">
                        <a:spcBef>
                          <a:spcPts val="0"/>
                        </a:spcBef>
                        <a:spcAft>
                          <a:spcPts val="0"/>
                        </a:spcAft>
                        <a:buNone/>
                      </a:pPr>
                      <a:r>
                        <a:rPr lang="en"/>
                        <a:t>Mechanical: N/A</a:t>
                      </a:r>
                      <a:endParaRPr/>
                    </a:p>
                  </a:txBody>
                  <a:tcPr marT="91425" marB="91425" marR="91425" marL="91425"/>
                </a:tc>
              </a:tr>
              <a:tr h="779825">
                <a:tc>
                  <a:txBody>
                    <a:bodyPr/>
                    <a:lstStyle/>
                    <a:p>
                      <a:pPr indent="0" lvl="0" marL="0" rtl="0" algn="l">
                        <a:spcBef>
                          <a:spcPts val="0"/>
                        </a:spcBef>
                        <a:spcAft>
                          <a:spcPts val="0"/>
                        </a:spcAft>
                        <a:buNone/>
                      </a:pPr>
                      <a:r>
                        <a:rPr lang="en"/>
                        <a:t>Firmware: </a:t>
                      </a:r>
                      <a:r>
                        <a:rPr lang="en">
                          <a:solidFill>
                            <a:schemeClr val="dk1"/>
                          </a:solidFill>
                        </a:rPr>
                        <a:t>I researched about the sensors required for the project and we finalized what would be needed. They need to be ordered. Furthermore, I talked with team NASA and they ordered extra shaft encoders and would be willing to give us one so I have been researching about how to write the code for it.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Firmware: </a:t>
                      </a:r>
                      <a:r>
                        <a:rPr lang="en">
                          <a:solidFill>
                            <a:schemeClr val="dk1"/>
                          </a:solidFill>
                        </a:rPr>
                        <a:t>Anshu and I worked on trying to get the H-bridge and the PSOC connected so as to change the direction of the rover movement and to increase and vary the speed of the same. We also talked about how to implement the shaft encoder to measure speed. As of right now, I tried to implement the different speeds for the rover. We still have to try to implement the directional movements.</a:t>
                      </a:r>
                      <a:endParaRPr>
                        <a:solidFill>
                          <a:schemeClr val="dk1"/>
                        </a:solidFill>
                      </a:endParaRPr>
                    </a:p>
                    <a:p>
                      <a:pPr indent="0" lvl="0" marL="0" rtl="0" algn="l">
                        <a:spcBef>
                          <a:spcPts val="0"/>
                        </a:spcBef>
                        <a:spcAft>
                          <a:spcPts val="0"/>
                        </a:spcAft>
                        <a:buNone/>
                      </a:pPr>
                      <a:r>
                        <a:rPr lang="en">
                          <a:solidFill>
                            <a:schemeClr val="dk1"/>
                          </a:solidFill>
                        </a:rPr>
                        <a:t>Team NASA also gave us their extra shaft encoders. </a:t>
                      </a:r>
                      <a:endParaRPr>
                        <a:solidFill>
                          <a:schemeClr val="dk1"/>
                        </a:solidFill>
                      </a:endParaRPr>
                    </a:p>
                  </a:txBody>
                  <a:tcPr marT="91425" marB="91425" marR="91425" marL="91425"/>
                </a:tc>
              </a:tr>
              <a:tr h="404850">
                <a:tc>
                  <a:txBody>
                    <a:bodyPr/>
                    <a:lstStyle/>
                    <a:p>
                      <a:pPr indent="0" lvl="0" marL="0" rtl="0" algn="l">
                        <a:spcBef>
                          <a:spcPts val="0"/>
                        </a:spcBef>
                        <a:spcAft>
                          <a:spcPts val="0"/>
                        </a:spcAft>
                        <a:buNone/>
                      </a:pPr>
                      <a:r>
                        <a:rPr lang="en"/>
                        <a:t>Software: N/A</a:t>
                      </a:r>
                      <a:endParaRPr/>
                    </a:p>
                  </a:txBody>
                  <a:tcPr marT="91425" marB="91425" marR="91425" marL="91425"/>
                </a:tc>
                <a:tc>
                  <a:txBody>
                    <a:bodyPr/>
                    <a:lstStyle/>
                    <a:p>
                      <a:pPr indent="0" lvl="0" marL="0" rtl="0" algn="l">
                        <a:spcBef>
                          <a:spcPts val="0"/>
                        </a:spcBef>
                        <a:spcAft>
                          <a:spcPts val="0"/>
                        </a:spcAft>
                        <a:buNone/>
                      </a:pPr>
                      <a:r>
                        <a:rPr lang="en"/>
                        <a:t>Software: N/A</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9144000" cy="621425"/>
          </a:xfrm>
          <a:prstGeom prst="rect">
            <a:avLst/>
          </a:prstGeom>
          <a:noFill/>
          <a:ln>
            <a:noFill/>
          </a:ln>
        </p:spPr>
      </p:pic>
      <p:sp>
        <p:nvSpPr>
          <p:cNvPr id="76" name="Google Shape;76;p16"/>
          <p:cNvSpPr txBox="1"/>
          <p:nvPr/>
        </p:nvSpPr>
        <p:spPr>
          <a:xfrm>
            <a:off x="94575" y="113513"/>
            <a:ext cx="569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100">
                <a:solidFill>
                  <a:srgbClr val="F1C232"/>
                </a:solidFill>
              </a:rPr>
              <a:t>Anshu Paudyal </a:t>
            </a:r>
            <a:endParaRPr b="1" sz="1700">
              <a:solidFill>
                <a:srgbClr val="F1C232"/>
              </a:solidFill>
            </a:endParaRPr>
          </a:p>
        </p:txBody>
      </p:sp>
      <p:graphicFrame>
        <p:nvGraphicFramePr>
          <p:cNvPr id="77" name="Google Shape;77;p16"/>
          <p:cNvGraphicFramePr/>
          <p:nvPr/>
        </p:nvGraphicFramePr>
        <p:xfrm>
          <a:off x="770325" y="1672975"/>
          <a:ext cx="3000000" cy="3000000"/>
        </p:xfrm>
        <a:graphic>
          <a:graphicData uri="http://schemas.openxmlformats.org/drawingml/2006/table">
            <a:tbl>
              <a:tblPr>
                <a:noFill/>
                <a:tableStyleId>{7A65774B-8E4A-48FD-B966-8943F9B36ED1}</a:tableStyleId>
              </a:tblPr>
              <a:tblGrid>
                <a:gridCol w="3619500"/>
                <a:gridCol w="3619500"/>
              </a:tblGrid>
              <a:tr h="623950">
                <a:tc>
                  <a:txBody>
                    <a:bodyPr/>
                    <a:lstStyle/>
                    <a:p>
                      <a:pPr indent="0" lvl="0" marL="0" rtl="0" algn="l">
                        <a:spcBef>
                          <a:spcPts val="0"/>
                        </a:spcBef>
                        <a:spcAft>
                          <a:spcPts val="0"/>
                        </a:spcAft>
                        <a:buNone/>
                      </a:pPr>
                      <a:r>
                        <a:rPr b="1" lang="en"/>
                        <a:t>Week 9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Weekend &amp; Week 10</a:t>
                      </a:r>
                      <a:endParaRPr b="1"/>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Worked with Aakansha and Raun to test out the Firmware for the H-bridge. </a:t>
                      </a:r>
                      <a:endParaRPr/>
                    </a:p>
                    <a:p>
                      <a:pPr indent="0" lvl="0" marL="0" rtl="0" algn="l">
                        <a:spcBef>
                          <a:spcPts val="0"/>
                        </a:spcBef>
                        <a:spcAft>
                          <a:spcPts val="0"/>
                        </a:spcAft>
                        <a:buNone/>
                      </a:pPr>
                      <a:r>
                        <a:rPr lang="en"/>
                        <a:t>Generate PWM signal using pSoc→ drive the h-bridge </a:t>
                      </a:r>
                      <a:endParaRPr/>
                    </a:p>
                    <a:p>
                      <a:pPr indent="0" lvl="0" marL="0" rtl="0" algn="l">
                        <a:spcBef>
                          <a:spcPts val="0"/>
                        </a:spcBef>
                        <a:spcAft>
                          <a:spcPts val="0"/>
                        </a:spcAft>
                        <a:buNone/>
                      </a:pPr>
                      <a:r>
                        <a:rPr lang="en"/>
                        <a:t>Problem: we are trying to generate PWM signal as per the interrupt send by button. (the </a:t>
                      </a:r>
                      <a:r>
                        <a:rPr lang="en"/>
                        <a:t>firmware is yet to be tested)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rtl="0" algn="l">
                        <a:spcBef>
                          <a:spcPts val="0"/>
                        </a:spcBef>
                        <a:spcAft>
                          <a:spcPts val="0"/>
                        </a:spcAft>
                        <a:buSzPts val="1400"/>
                        <a:buChar char="●"/>
                      </a:pPr>
                      <a:r>
                        <a:rPr lang="en"/>
                        <a:t>Test out the most recent program for the H-bridge and implement that with rest of the rover system. </a:t>
                      </a:r>
                      <a:endParaRPr/>
                    </a:p>
                    <a:p>
                      <a:pPr indent="-317500" lvl="0" marL="457200" rtl="0" algn="l">
                        <a:spcBef>
                          <a:spcPts val="0"/>
                        </a:spcBef>
                        <a:spcAft>
                          <a:spcPts val="0"/>
                        </a:spcAft>
                        <a:buSzPts val="1400"/>
                        <a:buChar char="●"/>
                      </a:pPr>
                      <a:r>
                        <a:rPr lang="en"/>
                        <a:t>Work on the documentation and making video.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9144000" cy="621425"/>
          </a:xfrm>
          <a:prstGeom prst="rect">
            <a:avLst/>
          </a:prstGeom>
          <a:noFill/>
          <a:ln>
            <a:noFill/>
          </a:ln>
        </p:spPr>
      </p:pic>
      <p:sp>
        <p:nvSpPr>
          <p:cNvPr id="83" name="Google Shape;83;p17"/>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a:t>
            </a:r>
            <a:endParaRPr/>
          </a:p>
        </p:txBody>
      </p:sp>
      <p:graphicFrame>
        <p:nvGraphicFramePr>
          <p:cNvPr id="84" name="Google Shape;84;p17"/>
          <p:cNvGraphicFramePr/>
          <p:nvPr/>
        </p:nvGraphicFramePr>
        <p:xfrm>
          <a:off x="791775" y="621425"/>
          <a:ext cx="3000000" cy="3000000"/>
        </p:xfrm>
        <a:graphic>
          <a:graphicData uri="http://schemas.openxmlformats.org/drawingml/2006/table">
            <a:tbl>
              <a:tblPr>
                <a:noFill/>
                <a:tableStyleId>{7A65774B-8E4A-48FD-B966-8943F9B36ED1}</a:tableStyleId>
              </a:tblPr>
              <a:tblGrid>
                <a:gridCol w="3619500"/>
                <a:gridCol w="3619500"/>
              </a:tblGrid>
              <a:tr h="623950">
                <a:tc>
                  <a:txBody>
                    <a:bodyPr/>
                    <a:lstStyle/>
                    <a:p>
                      <a:pPr indent="0" lvl="0" marL="0" rtl="0" algn="l">
                        <a:spcBef>
                          <a:spcPts val="0"/>
                        </a:spcBef>
                        <a:spcAft>
                          <a:spcPts val="0"/>
                        </a:spcAft>
                        <a:buNone/>
                      </a:pPr>
                      <a:r>
                        <a:rPr b="1" lang="en"/>
                        <a:t>Last week 8</a:t>
                      </a:r>
                      <a:endParaRPr b="1" sz="1500"/>
                    </a:p>
                  </a:txBody>
                  <a:tcPr marT="91425" marB="91425" marR="91425" marL="91425"/>
                </a:tc>
                <a:tc>
                  <a:txBody>
                    <a:bodyPr/>
                    <a:lstStyle/>
                    <a:p>
                      <a:pPr indent="0" lvl="0" marL="0" rtl="0" algn="l">
                        <a:spcBef>
                          <a:spcPts val="0"/>
                        </a:spcBef>
                        <a:spcAft>
                          <a:spcPts val="0"/>
                        </a:spcAft>
                        <a:buNone/>
                      </a:pPr>
                      <a:r>
                        <a:rPr b="1" lang="en"/>
                        <a:t>This week 9</a:t>
                      </a:r>
                      <a:endParaRPr b="1"/>
                    </a:p>
                  </a:txBody>
                  <a:tcPr marT="91425" marB="91425" marR="91425" marL="91425"/>
                </a:tc>
              </a:tr>
              <a:tr h="795475">
                <a:tc>
                  <a:txBody>
                    <a:bodyPr/>
                    <a:lstStyle/>
                    <a:p>
                      <a:pPr indent="0" lvl="0" marL="0" rtl="0" algn="l">
                        <a:spcBef>
                          <a:spcPts val="0"/>
                        </a:spcBef>
                        <a:spcAft>
                          <a:spcPts val="0"/>
                        </a:spcAft>
                        <a:buNone/>
                      </a:pPr>
                      <a:r>
                        <a:rPr lang="en"/>
                        <a:t>Hardware:</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Hardware: </a:t>
                      </a:r>
                      <a:endParaRPr/>
                    </a:p>
                  </a:txBody>
                  <a:tcPr marT="91425" marB="91425" marR="91425" marL="91425"/>
                </a:tc>
              </a:tr>
              <a:tr h="623950">
                <a:tc>
                  <a:txBody>
                    <a:bodyPr/>
                    <a:lstStyle/>
                    <a:p>
                      <a:pPr indent="0" lvl="0" marL="0" rtl="0" algn="l">
                        <a:spcBef>
                          <a:spcPts val="0"/>
                        </a:spcBef>
                        <a:spcAft>
                          <a:spcPts val="0"/>
                        </a:spcAft>
                        <a:buNone/>
                      </a:pPr>
                      <a:r>
                        <a:rPr lang="en"/>
                        <a:t>Mechanical: </a:t>
                      </a:r>
                      <a:r>
                        <a:rPr lang="en">
                          <a:solidFill>
                            <a:schemeClr val="dk1"/>
                          </a:solidFill>
                        </a:rPr>
                        <a:t> Met with Nick in OH for 3D enclosures suggestions</a:t>
                      </a:r>
                      <a:endParaRPr/>
                    </a:p>
                  </a:txBody>
                  <a:tcPr marT="91425" marB="91425" marR="91425" marL="91425"/>
                </a:tc>
                <a:tc>
                  <a:txBody>
                    <a:bodyPr/>
                    <a:lstStyle/>
                    <a:p>
                      <a:pPr indent="0" lvl="0" marL="0" rtl="0" algn="l">
                        <a:spcBef>
                          <a:spcPts val="0"/>
                        </a:spcBef>
                        <a:spcAft>
                          <a:spcPts val="0"/>
                        </a:spcAft>
                        <a:buNone/>
                      </a:pPr>
                      <a:r>
                        <a:rPr lang="en"/>
                        <a:t>Mechanical: </a:t>
                      </a:r>
                      <a:endParaRPr/>
                    </a:p>
                  </a:txBody>
                  <a:tcPr marT="91425" marB="91425" marR="91425" marL="91425"/>
                </a:tc>
              </a:tr>
              <a:tr h="795475">
                <a:tc>
                  <a:txBody>
                    <a:bodyPr/>
                    <a:lstStyle/>
                    <a:p>
                      <a:pPr indent="0" lvl="0" marL="0" rtl="0" algn="l">
                        <a:spcBef>
                          <a:spcPts val="0"/>
                        </a:spcBef>
                        <a:spcAft>
                          <a:spcPts val="0"/>
                        </a:spcAft>
                        <a:buNone/>
                      </a:pPr>
                      <a:r>
                        <a:rPr lang="en"/>
                        <a:t>Firmware: </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Implemented a simplified power analysis circuit and tested ADC component of PSOC in Design. Also going to Nick’s OH to see what I can do.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Firmware:</a:t>
                      </a:r>
                      <a:endParaRPr/>
                    </a:p>
                    <a:p>
                      <a:pPr indent="0" lvl="0" marL="0" rtl="0" algn="l">
                        <a:spcBef>
                          <a:spcPts val="0"/>
                        </a:spcBef>
                        <a:spcAft>
                          <a:spcPts val="0"/>
                        </a:spcAft>
                        <a:buNone/>
                      </a:pPr>
                      <a:r>
                        <a:rPr lang="en"/>
                        <a:t>Implemented </a:t>
                      </a:r>
                      <a:r>
                        <a:rPr lang="en"/>
                        <a:t>voltage</a:t>
                      </a:r>
                      <a:r>
                        <a:rPr lang="en"/>
                        <a:t> divider into power </a:t>
                      </a:r>
                      <a:r>
                        <a:rPr lang="en"/>
                        <a:t>analysis</a:t>
                      </a:r>
                      <a:r>
                        <a:rPr lang="en"/>
                        <a:t> circuit and was able to scale up the values. However, having trouble correctly </a:t>
                      </a:r>
                      <a:r>
                        <a:rPr lang="en"/>
                        <a:t>displaying into OLED need to research more on Graphics Library and variable types and functions in C. </a:t>
                      </a:r>
                      <a:endParaRPr/>
                    </a:p>
                    <a:p>
                      <a:pPr indent="0" lvl="0" marL="0" rtl="0" algn="l">
                        <a:spcBef>
                          <a:spcPts val="0"/>
                        </a:spcBef>
                        <a:spcAft>
                          <a:spcPts val="0"/>
                        </a:spcAft>
                        <a:buNone/>
                      </a:pPr>
                      <a:r>
                        <a:t/>
                      </a:r>
                      <a:endParaRPr/>
                    </a:p>
                  </a:txBody>
                  <a:tcPr marT="91425" marB="91425" marR="91425" marL="91425"/>
                </a:tc>
              </a:tr>
              <a:tr h="623950">
                <a:tc>
                  <a:txBody>
                    <a:bodyPr/>
                    <a:lstStyle/>
                    <a:p>
                      <a:pPr indent="0" lvl="0" marL="0" rtl="0" algn="l">
                        <a:spcBef>
                          <a:spcPts val="0"/>
                        </a:spcBef>
                        <a:spcAft>
                          <a:spcPts val="0"/>
                        </a:spcAft>
                        <a:buClr>
                          <a:schemeClr val="dk1"/>
                        </a:buClr>
                        <a:buSzPts val="1100"/>
                        <a:buFont typeface="Arial"/>
                        <a:buNone/>
                      </a:pPr>
                      <a:r>
                        <a:rPr lang="en">
                          <a:solidFill>
                            <a:schemeClr val="dk1"/>
                          </a:solidFill>
                        </a:rPr>
                        <a:t>Software: </a:t>
                      </a:r>
                      <a:endParaRPr/>
                    </a:p>
                  </a:txBody>
                  <a:tcPr marT="91425" marB="91425" marR="91425" marL="91425"/>
                </a:tc>
                <a:tc>
                  <a:txBody>
                    <a:bodyPr/>
                    <a:lstStyle/>
                    <a:p>
                      <a:pPr indent="0" lvl="0" marL="0" rtl="0" algn="l">
                        <a:spcBef>
                          <a:spcPts val="0"/>
                        </a:spcBef>
                        <a:spcAft>
                          <a:spcPts val="0"/>
                        </a:spcAft>
                        <a:buNone/>
                      </a:pPr>
                      <a:r>
                        <a:rPr lang="en"/>
                        <a:t>Software:</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0"/>
            <a:ext cx="9144000" cy="621425"/>
          </a:xfrm>
          <a:prstGeom prst="rect">
            <a:avLst/>
          </a:prstGeom>
          <a:noFill/>
          <a:ln>
            <a:noFill/>
          </a:ln>
        </p:spPr>
      </p:pic>
      <p:sp>
        <p:nvSpPr>
          <p:cNvPr id="90" name="Google Shape;90;p18"/>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Michael Foster </a:t>
            </a:r>
            <a:r>
              <a:rPr b="1" lang="en" sz="2300">
                <a:solidFill>
                  <a:srgbClr val="F1C232"/>
                </a:solidFill>
              </a:rPr>
              <a:t> </a:t>
            </a:r>
            <a:endParaRPr/>
          </a:p>
        </p:txBody>
      </p:sp>
      <p:sp>
        <p:nvSpPr>
          <p:cNvPr id="91" name="Google Shape;91;p18"/>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2" name="Google Shape;92;p18"/>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graphicFrame>
        <p:nvGraphicFramePr>
          <p:cNvPr id="93" name="Google Shape;93;p18"/>
          <p:cNvGraphicFramePr/>
          <p:nvPr/>
        </p:nvGraphicFramePr>
        <p:xfrm>
          <a:off x="952500" y="783575"/>
          <a:ext cx="3000000" cy="3000000"/>
        </p:xfrm>
        <a:graphic>
          <a:graphicData uri="http://schemas.openxmlformats.org/drawingml/2006/table">
            <a:tbl>
              <a:tblPr>
                <a:noFill/>
                <a:tableStyleId>{7A65774B-8E4A-48FD-B966-8943F9B36ED1}</a:tableStyleId>
              </a:tblPr>
              <a:tblGrid>
                <a:gridCol w="3619500"/>
                <a:gridCol w="3619500"/>
              </a:tblGrid>
              <a:tr h="623950">
                <a:tc>
                  <a:txBody>
                    <a:bodyPr/>
                    <a:lstStyle/>
                    <a:p>
                      <a:pPr indent="0" lvl="0" marL="0" rtl="0" algn="l">
                        <a:spcBef>
                          <a:spcPts val="0"/>
                        </a:spcBef>
                        <a:spcAft>
                          <a:spcPts val="0"/>
                        </a:spcAft>
                        <a:buNone/>
                      </a:pPr>
                      <a:r>
                        <a:rPr b="1" lang="en"/>
                        <a:t>Last</a:t>
                      </a:r>
                      <a:r>
                        <a:rPr b="1" lang="en"/>
                        <a:t> Week: 8</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This Week: 9</a:t>
                      </a:r>
                      <a:endParaRPr b="1"/>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Hardware: 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Hardware: 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3950">
                <a:tc>
                  <a:txBody>
                    <a:bodyPr/>
                    <a:lstStyle/>
                    <a:p>
                      <a:pPr indent="0" lvl="0" marL="0" rtl="0" algn="l">
                        <a:spcBef>
                          <a:spcPts val="0"/>
                        </a:spcBef>
                        <a:spcAft>
                          <a:spcPts val="0"/>
                        </a:spcAft>
                        <a:buNone/>
                      </a:pPr>
                      <a:r>
                        <a:rPr lang="en"/>
                        <a:t>Mechanical:N/a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Mechanical:N/a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Clr>
                          <a:schemeClr val="dk1"/>
                        </a:buClr>
                        <a:buSzPts val="1100"/>
                        <a:buFont typeface="Arial"/>
                        <a:buNone/>
                      </a:pPr>
                      <a:r>
                        <a:rPr lang="en">
                          <a:solidFill>
                            <a:schemeClr val="dk1"/>
                          </a:solidFill>
                        </a:rPr>
                        <a:t>After resting this weekend and this week, I feel like I am fully recovered and began continuing my part on my part. Still trying to figure out how to implement the battery via</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Met with group to figure out what are the next steps to this project. Was only able to spend a day researching and working. </a:t>
                      </a:r>
                      <a:r>
                        <a:rPr lang="en"/>
                        <a:t>I’ve had to put more energy into my other classes this week since I have two design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3950">
                <a:tc>
                  <a:txBody>
                    <a:bodyPr/>
                    <a:lstStyle/>
                    <a:p>
                      <a:pPr indent="0" lvl="0" marL="0" rtl="0" algn="l">
                        <a:spcBef>
                          <a:spcPts val="0"/>
                        </a:spcBef>
                        <a:spcAft>
                          <a:spcPts val="0"/>
                        </a:spcAft>
                        <a:buClr>
                          <a:schemeClr val="dk1"/>
                        </a:buClr>
                        <a:buSzPts val="1100"/>
                        <a:buFont typeface="Arial"/>
                        <a:buNone/>
                      </a:pPr>
                      <a:r>
                        <a:rPr lang="en">
                          <a:solidFill>
                            <a:schemeClr val="dk1"/>
                          </a:solidFill>
                        </a:rPr>
                        <a:t>Psoc, or to implement into the OLED. </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Projects due </a:t>
                      </a:r>
                      <a:r>
                        <a:rPr lang="en"/>
                        <a:t>Friday and Saturday. Will continue to work on senior design this weekend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9144000" cy="621425"/>
          </a:xfrm>
          <a:prstGeom prst="rect">
            <a:avLst/>
          </a:prstGeom>
          <a:noFill/>
          <a:ln>
            <a:noFill/>
          </a:ln>
        </p:spPr>
      </p:pic>
      <p:sp>
        <p:nvSpPr>
          <p:cNvPr id="99" name="Google Shape;99;p19"/>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Raunaq Chopra</a:t>
            </a:r>
            <a:endParaRPr/>
          </a:p>
        </p:txBody>
      </p:sp>
      <p:sp>
        <p:nvSpPr>
          <p:cNvPr id="100" name="Google Shape;100;p19"/>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 name="Google Shape;101;p19"/>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sp>
        <p:nvSpPr>
          <p:cNvPr id="102" name="Google Shape;102;p19"/>
          <p:cNvSpPr txBox="1"/>
          <p:nvPr/>
        </p:nvSpPr>
        <p:spPr>
          <a:xfrm>
            <a:off x="333825" y="976775"/>
            <a:ext cx="8481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Week 8:</a:t>
            </a:r>
            <a:endParaRPr/>
          </a:p>
          <a:p>
            <a:pPr indent="0" lvl="0" marL="0" rtl="0" algn="l">
              <a:spcBef>
                <a:spcPts val="0"/>
              </a:spcBef>
              <a:spcAft>
                <a:spcPts val="0"/>
              </a:spcAft>
              <a:buNone/>
            </a:pPr>
            <a:r>
              <a:rPr lang="en"/>
              <a:t>Hardware: After the alpha prototype, we decided we will transition to an IC for the H-bridge, along with some other features for which the details were discussed today. The plan is to include all of these include all of these into the existing PCB design as well as reconfiguring it to fit properly on the rover chassis. This week I mostly tried looking for datasheets to know more for the PCB design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Week 9:</a:t>
            </a:r>
            <a:endParaRPr/>
          </a:p>
          <a:p>
            <a:pPr indent="0" lvl="0" marL="0" rtl="0" algn="l">
              <a:spcBef>
                <a:spcPts val="0"/>
              </a:spcBef>
              <a:spcAft>
                <a:spcPts val="0"/>
              </a:spcAft>
              <a:buNone/>
            </a:pPr>
            <a:r>
              <a:rPr lang="en"/>
              <a:t>Hardware: I will be using the information from over the week to redesign the PCB. I am yet to ask Anshu for the amount of space available for the PCB on the chassis but will be taking that into consideration when doing the </a:t>
            </a:r>
            <a:r>
              <a:rPr lang="en"/>
              <a:t>redesign</a:t>
            </a:r>
            <a:r>
              <a:rPr lang="en"/>
              <a:t>.</a:t>
            </a:r>
            <a:endParaRPr/>
          </a:p>
          <a:p>
            <a:pPr indent="0" lvl="0" marL="0" rtl="0" algn="l">
              <a:spcBef>
                <a:spcPts val="0"/>
              </a:spcBef>
              <a:spcAft>
                <a:spcPts val="0"/>
              </a:spcAft>
              <a:buNone/>
            </a:pPr>
            <a:r>
              <a:rPr lang="en"/>
              <a:t>Firmware: I will be coordinating with the team based on the requirements to for the GPS feature.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0" y="0"/>
            <a:ext cx="9144000" cy="621425"/>
          </a:xfrm>
          <a:prstGeom prst="rect">
            <a:avLst/>
          </a:prstGeom>
          <a:noFill/>
          <a:ln>
            <a:noFill/>
          </a:ln>
        </p:spPr>
      </p:pic>
      <p:sp>
        <p:nvSpPr>
          <p:cNvPr id="108" name="Google Shape;108;p20"/>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Yang Ye</a:t>
            </a:r>
            <a:r>
              <a:rPr b="1" lang="en" sz="2300">
                <a:solidFill>
                  <a:srgbClr val="F1C232"/>
                </a:solidFill>
              </a:rPr>
              <a:t> </a:t>
            </a:r>
            <a:endParaRPr/>
          </a:p>
        </p:txBody>
      </p:sp>
      <p:pic>
        <p:nvPicPr>
          <p:cNvPr id="109" name="Google Shape;109;p20"/>
          <p:cNvPicPr preferRelativeResize="0"/>
          <p:nvPr/>
        </p:nvPicPr>
        <p:blipFill>
          <a:blip r:embed="rId4">
            <a:alphaModFix/>
          </a:blip>
          <a:stretch>
            <a:fillRect/>
          </a:stretch>
        </p:blipFill>
        <p:spPr>
          <a:xfrm>
            <a:off x="-5649" y="621425"/>
            <a:ext cx="7875099" cy="4522074"/>
          </a:xfrm>
          <a:prstGeom prst="rect">
            <a:avLst/>
          </a:prstGeom>
          <a:noFill/>
          <a:ln>
            <a:noFill/>
          </a:ln>
        </p:spPr>
      </p:pic>
      <p:sp>
        <p:nvSpPr>
          <p:cNvPr id="110" name="Google Shape;110;p20"/>
          <p:cNvSpPr txBox="1"/>
          <p:nvPr/>
        </p:nvSpPr>
        <p:spPr>
          <a:xfrm>
            <a:off x="71350" y="3438138"/>
            <a:ext cx="9045000" cy="2647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sz="1800">
                <a:solidFill>
                  <a:srgbClr val="0000FF"/>
                </a:solidFill>
                <a:latin typeface="Times New Roman"/>
                <a:ea typeface="Times New Roman"/>
                <a:cs typeface="Times New Roman"/>
                <a:sym typeface="Times New Roman"/>
              </a:rPr>
              <a:t>Hardware: The video captured by the camera on the rover can be transmitted remotely to a receiver. The data stream will be then processed by the PC terminal. using OpenCV libraries)</a:t>
            </a:r>
            <a:endParaRPr sz="1800">
              <a:solidFill>
                <a:srgbClr val="0000FF"/>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sz="2400">
              <a:solidFill>
                <a:srgbClr val="0000FF"/>
              </a:solidFill>
            </a:endParaRPr>
          </a:p>
          <a:p>
            <a:pPr indent="0" lvl="0" marL="0" rtl="0" algn="l">
              <a:lnSpc>
                <a:spcPct val="90000"/>
              </a:lnSpc>
              <a:spcBef>
                <a:spcPts val="0"/>
              </a:spcBef>
              <a:spcAft>
                <a:spcPts val="0"/>
              </a:spcAft>
              <a:buClr>
                <a:schemeClr val="dk1"/>
              </a:buClr>
              <a:buSzPts val="1100"/>
              <a:buFont typeface="Arial"/>
              <a:buNone/>
            </a:pPr>
            <a:r>
              <a:rPr lang="en" sz="1800">
                <a:solidFill>
                  <a:srgbClr val="0000FF"/>
                </a:solidFill>
                <a:latin typeface="Times New Roman"/>
                <a:ea typeface="Times New Roman"/>
                <a:cs typeface="Times New Roman"/>
                <a:sym typeface="Times New Roman"/>
              </a:rPr>
              <a:t>Firmware: Setting up AV video signal converter </a:t>
            </a:r>
            <a:endParaRPr sz="1800">
              <a:solidFill>
                <a:srgbClr val="0000FF"/>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 sz="1800">
                <a:solidFill>
                  <a:srgbClr val="0000FF"/>
                </a:solidFill>
                <a:latin typeface="Times New Roman"/>
                <a:ea typeface="Times New Roman"/>
                <a:cs typeface="Times New Roman"/>
                <a:sym typeface="Times New Roman"/>
              </a:rPr>
              <a:t>Software: Compiling OpenCV library.</a:t>
            </a:r>
            <a:endParaRPr sz="1800">
              <a:solidFill>
                <a:srgbClr val="0000FF"/>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t/>
            </a:r>
            <a:endParaRPr sz="1800">
              <a:solidFill>
                <a:srgbClr val="0000FF"/>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t/>
            </a:r>
            <a:endParaRPr>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0" y="0"/>
            <a:ext cx="9144000" cy="621425"/>
          </a:xfrm>
          <a:prstGeom prst="rect">
            <a:avLst/>
          </a:prstGeom>
          <a:noFill/>
          <a:ln>
            <a:noFill/>
          </a:ln>
        </p:spPr>
      </p:pic>
      <p:sp>
        <p:nvSpPr>
          <p:cNvPr id="116" name="Google Shape;116;p21"/>
          <p:cNvSpPr txBox="1"/>
          <p:nvPr/>
        </p:nvSpPr>
        <p:spPr>
          <a:xfrm>
            <a:off x="86750" y="700550"/>
            <a:ext cx="89715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rPr>
              <a:t>Bill of Materials and Project Budget: </a:t>
            </a:r>
            <a:endParaRPr b="1"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Rover Truck + Solar Panels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SPDT switches + 10x*0.1F capacitors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Box of capacitors +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shipping for Switches and cap = $87.42 + $13.00 + $8.28 + $18.39 + $13.39 ~ $</a:t>
            </a:r>
            <a:r>
              <a:rPr b="1" lang="en" sz="1600">
                <a:solidFill>
                  <a:schemeClr val="dk1"/>
                </a:solidFill>
              </a:rPr>
              <a:t>140.48</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Project Schedule and Risk Assessment:</a:t>
            </a:r>
            <a:r>
              <a:rPr lang="en" sz="1600">
                <a:solidFill>
                  <a:schemeClr val="dk1"/>
                </a:solidFill>
              </a:rPr>
              <a:t> </a:t>
            </a:r>
            <a:r>
              <a:rPr lang="en" sz="1100" u="sng">
                <a:solidFill>
                  <a:schemeClr val="hlink"/>
                </a:solidFill>
                <a:hlinkClick r:id="rId4"/>
              </a:rPr>
              <a:t>MILESTONES - Google Docs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Report and Presentation</a:t>
            </a:r>
            <a:r>
              <a:rPr lang="en" sz="1600">
                <a:solidFill>
                  <a:schemeClr val="dk1"/>
                </a:solidFill>
              </a:rPr>
              <a:t>: 12th Feb 2021 </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Marketing and Video</a:t>
            </a:r>
            <a:r>
              <a:rPr lang="en" sz="1600">
                <a:solidFill>
                  <a:schemeClr val="dk1"/>
                </a:solidFill>
              </a:rPr>
              <a:t>: 11th Feb 2021 </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Tips:</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rPr>
            </a:br>
            <a:r>
              <a:rPr lang="en">
                <a:solidFill>
                  <a:schemeClr val="dk1"/>
                </a:solidFill>
              </a:rPr>
              <a:t>1. Be sure to identify tasks and contributions of each team member.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Use pictures as much as possible for effective communication.</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