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7" r:id="rId3"/>
    <p:sldId id="258" r:id="rId4"/>
    <p:sldId id="274" r:id="rId5"/>
    <p:sldId id="259" r:id="rId6"/>
    <p:sldId id="261" r:id="rId7"/>
    <p:sldId id="260" r:id="rId8"/>
    <p:sldId id="265" r:id="rId9"/>
    <p:sldId id="272" r:id="rId10"/>
    <p:sldId id="284" r:id="rId11"/>
    <p:sldId id="281" r:id="rId12"/>
    <p:sldId id="282" r:id="rId13"/>
    <p:sldId id="283" r:id="rId14"/>
    <p:sldId id="273" r:id="rId15"/>
    <p:sldId id="277" r:id="rId16"/>
    <p:sldId id="275" r:id="rId17"/>
    <p:sldId id="278" r:id="rId18"/>
    <p:sldId id="285"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94660"/>
  </p:normalViewPr>
  <p:slideViewPr>
    <p:cSldViewPr>
      <p:cViewPr varScale="1">
        <p:scale>
          <a:sx n="63" d="100"/>
          <a:sy n="63" d="100"/>
        </p:scale>
        <p:origin x="1372"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2F37E47-445A-44B9-A6D9-56C2A00E4AE6}" type="datetimeFigureOut">
              <a:rPr lang="es-ES" smtClean="0"/>
              <a:t>05/05/2024</a:t>
            </a:fld>
            <a:endParaRPr lang="es-ES"/>
          </a:p>
        </p:txBody>
      </p:sp>
      <p:sp>
        <p:nvSpPr>
          <p:cNvPr id="5" name="Footer Placeholder 4"/>
          <p:cNvSpPr>
            <a:spLocks noGrp="1"/>
          </p:cNvSpPr>
          <p:nvPr>
            <p:ph type="ftr" sz="quarter" idx="11"/>
          </p:nvPr>
        </p:nvSpPr>
        <p:spPr>
          <a:xfrm>
            <a:off x="2396319" y="329308"/>
            <a:ext cx="3086292" cy="309201"/>
          </a:xfrm>
        </p:spPr>
        <p:txBody>
          <a:bodyPr/>
          <a:lstStyle/>
          <a:p>
            <a:endParaRPr lang="es-ES"/>
          </a:p>
        </p:txBody>
      </p:sp>
      <p:sp>
        <p:nvSpPr>
          <p:cNvPr id="6" name="Slide Number Placeholder 5"/>
          <p:cNvSpPr>
            <a:spLocks noGrp="1"/>
          </p:cNvSpPr>
          <p:nvPr>
            <p:ph type="sldNum" sz="quarter" idx="12"/>
          </p:nvPr>
        </p:nvSpPr>
        <p:spPr>
          <a:xfrm>
            <a:off x="1434703" y="798973"/>
            <a:ext cx="802005" cy="503578"/>
          </a:xfrm>
        </p:spPr>
        <p:txBody>
          <a:bodyPr/>
          <a:lstStyle/>
          <a:p>
            <a:fld id="{17EC357E-2696-4140-B59A-B2DD18B0D85C}" type="slidenum">
              <a:rPr lang="es-ES" smtClean="0"/>
              <a:t>‹Nº›</a:t>
            </a:fld>
            <a:endParaRPr lang="es-E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185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F37E47-445A-44B9-A6D9-56C2A00E4AE6}" type="datetimeFigureOut">
              <a:rPr lang="es-ES" smtClean="0"/>
              <a:t>05/05/2024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C357E-2696-4140-B59A-B2DD18B0D85C}" type="slidenum">
              <a:rPr lang="es-ES" smtClean="0"/>
              <a:t>‹Nº›</a:t>
            </a:fld>
            <a:endParaRPr lang="es-ES"/>
          </a:p>
        </p:txBody>
      </p:sp>
    </p:spTree>
    <p:extLst>
      <p:ext uri="{BB962C8B-B14F-4D97-AF65-F5344CB8AC3E}">
        <p14:creationId xmlns:p14="http://schemas.microsoft.com/office/powerpoint/2010/main" val="212216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F37E47-445A-44B9-A6D9-56C2A00E4AE6}" type="datetimeFigureOut">
              <a:rPr lang="es-ES" smtClean="0"/>
              <a:t>05/05/2024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C357E-2696-4140-B59A-B2DD18B0D85C}" type="slidenum">
              <a:rPr lang="es-ES" smtClean="0"/>
              <a:t>‹Nº›</a:t>
            </a:fld>
            <a:endParaRPr lang="es-E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890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F37E47-445A-44B9-A6D9-56C2A00E4AE6}" type="datetimeFigureOut">
              <a:rPr lang="es-ES" smtClean="0"/>
              <a:t>05/05/2024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C357E-2696-4140-B59A-B2DD18B0D85C}" type="slidenum">
              <a:rPr lang="es-ES" smtClean="0"/>
              <a:t>‹Nº›</a:t>
            </a:fld>
            <a:endParaRPr lang="es-E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702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F37E47-445A-44B9-A6D9-56C2A00E4AE6}" type="datetimeFigureOut">
              <a:rPr lang="es-ES" smtClean="0"/>
              <a:t>05/05/2024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C357E-2696-4140-B59A-B2DD18B0D85C}" type="slidenum">
              <a:rPr lang="es-ES" smtClean="0"/>
              <a:t>‹Nº›</a:t>
            </a:fld>
            <a:endParaRPr lang="es-E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084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2F37E47-445A-44B9-A6D9-56C2A00E4AE6}" type="datetimeFigureOut">
              <a:rPr lang="es-ES" smtClean="0"/>
              <a:t>05/05/2024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7EC357E-2696-4140-B59A-B2DD18B0D85C}" type="slidenum">
              <a:rPr lang="es-ES" smtClean="0"/>
              <a:t>‹Nº›</a:t>
            </a:fld>
            <a:endParaRPr lang="es-E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225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443491" y="2824270"/>
            <a:ext cx="312576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889182" y="2821491"/>
            <a:ext cx="31256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2F37E47-445A-44B9-A6D9-56C2A00E4AE6}" type="datetimeFigureOut">
              <a:rPr lang="es-ES" smtClean="0"/>
              <a:t>05/05/2024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7EC357E-2696-4140-B59A-B2DD18B0D85C}" type="slidenum">
              <a:rPr lang="es-ES" smtClean="0"/>
              <a:t>‹Nº›</a:t>
            </a:fld>
            <a:endParaRPr lang="es-ES"/>
          </a:p>
        </p:txBody>
      </p:sp>
    </p:spTree>
    <p:extLst>
      <p:ext uri="{BB962C8B-B14F-4D97-AF65-F5344CB8AC3E}">
        <p14:creationId xmlns:p14="http://schemas.microsoft.com/office/powerpoint/2010/main" val="2292666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2F37E47-445A-44B9-A6D9-56C2A00E4AE6}" type="datetimeFigureOut">
              <a:rPr lang="es-ES" smtClean="0"/>
              <a:t>05/05/2024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7EC357E-2696-4140-B59A-B2DD18B0D85C}" type="slidenum">
              <a:rPr lang="es-ES" smtClean="0"/>
              <a:t>‹Nº›</a:t>
            </a:fld>
            <a:endParaRPr lang="es-ES"/>
          </a:p>
        </p:txBody>
      </p:sp>
    </p:spTree>
    <p:extLst>
      <p:ext uri="{BB962C8B-B14F-4D97-AF65-F5344CB8AC3E}">
        <p14:creationId xmlns:p14="http://schemas.microsoft.com/office/powerpoint/2010/main" val="48633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37E47-445A-44B9-A6D9-56C2A00E4AE6}" type="datetimeFigureOut">
              <a:rPr lang="es-ES" smtClean="0"/>
              <a:t>05/05/2024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7EC357E-2696-4140-B59A-B2DD18B0D85C}" type="slidenum">
              <a:rPr lang="es-ES" smtClean="0"/>
              <a:t>‹Nº›</a:t>
            </a:fld>
            <a:endParaRPr lang="es-ES"/>
          </a:p>
        </p:txBody>
      </p:sp>
    </p:spTree>
    <p:extLst>
      <p:ext uri="{BB962C8B-B14F-4D97-AF65-F5344CB8AC3E}">
        <p14:creationId xmlns:p14="http://schemas.microsoft.com/office/powerpoint/2010/main" val="295758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F37E47-445A-44B9-A6D9-56C2A00E4AE6}" type="datetimeFigureOut">
              <a:rPr lang="es-ES" smtClean="0"/>
              <a:t>05/05/2024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7EC357E-2696-4140-B59A-B2DD18B0D85C}" type="slidenum">
              <a:rPr lang="es-ES" smtClean="0"/>
              <a:t>‹Nº›</a:t>
            </a:fld>
            <a:endParaRPr lang="es-E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603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72F37E47-445A-44B9-A6D9-56C2A00E4AE6}" type="datetimeFigureOut">
              <a:rPr lang="es-ES" smtClean="0"/>
              <a:t>05/05/2024</a:t>
            </a:fld>
            <a:endParaRPr lang="es-ES"/>
          </a:p>
        </p:txBody>
      </p:sp>
      <p:sp>
        <p:nvSpPr>
          <p:cNvPr id="6" name="Footer Placeholder 5"/>
          <p:cNvSpPr>
            <a:spLocks noGrp="1"/>
          </p:cNvSpPr>
          <p:nvPr>
            <p:ph type="ftr" sz="quarter" idx="11"/>
          </p:nvPr>
        </p:nvSpPr>
        <p:spPr>
          <a:xfrm>
            <a:off x="1437530" y="318641"/>
            <a:ext cx="3251553" cy="320931"/>
          </a:xfrm>
        </p:spPr>
        <p:txBody>
          <a:bodyPr/>
          <a:lstStyle/>
          <a:p>
            <a:endParaRPr lang="es-ES"/>
          </a:p>
        </p:txBody>
      </p:sp>
      <p:sp>
        <p:nvSpPr>
          <p:cNvPr id="7" name="Slide Number Placeholder 6"/>
          <p:cNvSpPr>
            <a:spLocks noGrp="1"/>
          </p:cNvSpPr>
          <p:nvPr>
            <p:ph type="sldNum" sz="quarter" idx="12"/>
          </p:nvPr>
        </p:nvSpPr>
        <p:spPr/>
        <p:txBody>
          <a:bodyPr/>
          <a:lstStyle/>
          <a:p>
            <a:fld id="{17EC357E-2696-4140-B59A-B2DD18B0D85C}" type="slidenum">
              <a:rPr lang="es-ES" smtClean="0"/>
              <a:t>‹Nº›</a:t>
            </a:fld>
            <a:endParaRPr lang="es-E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4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F37E47-445A-44B9-A6D9-56C2A00E4AE6}" type="datetimeFigureOut">
              <a:rPr lang="es-ES" smtClean="0"/>
              <a:t>05/05/2024</a:t>
            </a:fld>
            <a:endParaRPr lang="es-E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17EC357E-2696-4140-B59A-B2DD18B0D85C}" type="slidenum">
              <a:rPr lang="es-ES" smtClean="0"/>
              <a:t>‹Nº›</a:t>
            </a:fld>
            <a:endParaRPr lang="es-ES"/>
          </a:p>
        </p:txBody>
      </p:sp>
    </p:spTree>
    <p:extLst>
      <p:ext uri="{BB962C8B-B14F-4D97-AF65-F5344CB8AC3E}">
        <p14:creationId xmlns:p14="http://schemas.microsoft.com/office/powerpoint/2010/main" val="2318931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BC28A-6731-4E36-9ADB-9BA50251070D}"/>
              </a:ext>
            </a:extLst>
          </p:cNvPr>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s-ES" dirty="0"/>
              <a:t>Etnografía</a:t>
            </a:r>
            <a:endParaRPr lang="es-AR" dirty="0"/>
          </a:p>
        </p:txBody>
      </p:sp>
      <p:sp>
        <p:nvSpPr>
          <p:cNvPr id="3" name="Marcador de contenido 2">
            <a:extLst>
              <a:ext uri="{FF2B5EF4-FFF2-40B4-BE49-F238E27FC236}">
                <a16:creationId xmlns:a16="http://schemas.microsoft.com/office/drawing/2014/main" id="{4F8FD1A5-9A09-4CD1-924F-86C5401DDB32}"/>
              </a:ext>
            </a:extLst>
          </p:cNvPr>
          <p:cNvSpPr>
            <a:spLocks noGrp="1"/>
          </p:cNvSpPr>
          <p:nvPr>
            <p:ph idx="1"/>
          </p:nvPr>
        </p:nvSpPr>
        <p:spPr>
          <a:xfrm>
            <a:off x="1443491" y="2015733"/>
            <a:ext cx="6800917" cy="3861539"/>
          </a:xfrm>
        </p:spPr>
        <p:txBody>
          <a:bodyPr>
            <a:normAutofit fontScale="92500" lnSpcReduction="20000"/>
          </a:bodyPr>
          <a:lstStyle/>
          <a:p>
            <a:r>
              <a:rPr lang="es-ES" dirty="0"/>
              <a:t>Enfoque que forma parte de la disciplina de la Antropología Social. Involucra la teoría y la práctica.</a:t>
            </a:r>
          </a:p>
          <a:p>
            <a:r>
              <a:rPr lang="es-ES" dirty="0"/>
              <a:t>Se basa en un trabajo analítico que requiere de una </a:t>
            </a:r>
            <a:r>
              <a:rPr lang="es-ES" i="1" dirty="0"/>
              <a:t>descripción</a:t>
            </a:r>
            <a:r>
              <a:rPr lang="es-ES" dirty="0"/>
              <a:t> </a:t>
            </a:r>
            <a:r>
              <a:rPr lang="es-ES" i="1" dirty="0"/>
              <a:t>densa </a:t>
            </a:r>
            <a:r>
              <a:rPr lang="es-ES" dirty="0"/>
              <a:t>(Geertz, 1983)</a:t>
            </a:r>
          </a:p>
          <a:p>
            <a:r>
              <a:rPr lang="es-ES" dirty="0"/>
              <a:t>Coloca la atención en los significados que </a:t>
            </a:r>
            <a:r>
              <a:rPr lang="es-ES" dirty="0" err="1"/>
              <a:t>lxs</a:t>
            </a:r>
            <a:r>
              <a:rPr lang="es-ES" dirty="0"/>
              <a:t> </a:t>
            </a:r>
            <a:r>
              <a:rPr lang="es-ES" dirty="0" err="1"/>
              <a:t>actorxs</a:t>
            </a:r>
            <a:r>
              <a:rPr lang="es-ES" dirty="0"/>
              <a:t> le atribuyen a las prácticas, las representaciones.</a:t>
            </a:r>
          </a:p>
          <a:p>
            <a:r>
              <a:rPr lang="es-ES" dirty="0"/>
              <a:t>Busca documentar lo no-documentado de la realidad social</a:t>
            </a:r>
          </a:p>
          <a:p>
            <a:r>
              <a:rPr lang="es-ES" dirty="0"/>
              <a:t> Implica la inmersión en el campo, conocer el contexto, convivir con las personas.</a:t>
            </a:r>
          </a:p>
          <a:p>
            <a:r>
              <a:rPr lang="es-ES" dirty="0"/>
              <a:t>Produce conocimiento</a:t>
            </a:r>
            <a:endParaRPr lang="es-AR" dirty="0"/>
          </a:p>
        </p:txBody>
      </p:sp>
    </p:spTree>
    <p:extLst>
      <p:ext uri="{BB962C8B-B14F-4D97-AF65-F5344CB8AC3E}">
        <p14:creationId xmlns:p14="http://schemas.microsoft.com/office/powerpoint/2010/main" val="63502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978A55-29E8-4334-9E7B-8631E50464B5}"/>
              </a:ext>
            </a:extLst>
          </p:cNvPr>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pPr algn="ctr"/>
            <a:r>
              <a:rPr lang="es-ES" dirty="0"/>
              <a:t>Observación participante </a:t>
            </a:r>
            <a:br>
              <a:rPr lang="es-ES" dirty="0"/>
            </a:br>
            <a:r>
              <a:rPr lang="es-ES" sz="1800" dirty="0"/>
              <a:t>registro de estudiante 1</a:t>
            </a:r>
            <a:endParaRPr lang="es-AR" dirty="0"/>
          </a:p>
        </p:txBody>
      </p:sp>
      <p:sp>
        <p:nvSpPr>
          <p:cNvPr id="3" name="Marcador de contenido 2">
            <a:extLst>
              <a:ext uri="{FF2B5EF4-FFF2-40B4-BE49-F238E27FC236}">
                <a16:creationId xmlns:a16="http://schemas.microsoft.com/office/drawing/2014/main" id="{21E9C406-6F65-434B-91DE-82D9E7446C2A}"/>
              </a:ext>
            </a:extLst>
          </p:cNvPr>
          <p:cNvSpPr>
            <a:spLocks noGrp="1"/>
          </p:cNvSpPr>
          <p:nvPr>
            <p:ph idx="1"/>
          </p:nvPr>
        </p:nvSpPr>
        <p:spPr/>
        <p:txBody>
          <a:bodyPr>
            <a:normAutofit fontScale="85000" lnSpcReduction="10000"/>
          </a:bodyPr>
          <a:lstStyle/>
          <a:p>
            <a:pPr marL="0" indent="0" algn="just">
              <a:lnSpc>
                <a:spcPct val="115000"/>
              </a:lnSpc>
              <a:spcAft>
                <a:spcPts val="800"/>
              </a:spcAft>
              <a:buNone/>
            </a:pPr>
            <a:r>
              <a:rPr lang="es-AR" sz="1800" dirty="0">
                <a:effectLst/>
                <a:latin typeface="Arial" panose="020B0604020202020204" pitchFamily="34" charset="0"/>
                <a:ea typeface="Arial" panose="020B0604020202020204" pitchFamily="34" charset="0"/>
              </a:rPr>
              <a:t>La jornada fue amena para lo esperado, entendiendo que la mayoría de les </a:t>
            </a:r>
            <a:r>
              <a:rPr lang="es-AR" sz="1800" dirty="0" err="1">
                <a:effectLst/>
                <a:latin typeface="Arial" panose="020B0604020202020204" pitchFamily="34" charset="0"/>
                <a:ea typeface="Arial" panose="020B0604020202020204" pitchFamily="34" charset="0"/>
              </a:rPr>
              <a:t>niñes</a:t>
            </a:r>
            <a:r>
              <a:rPr lang="es-AR" sz="1800" dirty="0">
                <a:effectLst/>
                <a:latin typeface="Arial" panose="020B0604020202020204" pitchFamily="34" charset="0"/>
                <a:ea typeface="Arial" panose="020B0604020202020204" pitchFamily="34" charset="0"/>
              </a:rPr>
              <a:t> con TEA manejan </a:t>
            </a:r>
            <a:r>
              <a:rPr lang="es-AR" sz="1800" dirty="0">
                <a:effectLst/>
                <a:highlight>
                  <a:srgbClr val="FFFF00"/>
                </a:highlight>
                <a:latin typeface="Arial" panose="020B0604020202020204" pitchFamily="34" charset="0"/>
                <a:ea typeface="Arial" panose="020B0604020202020204" pitchFamily="34" charset="0"/>
              </a:rPr>
              <a:t>rutinas muy establecidas </a:t>
            </a:r>
            <a:r>
              <a:rPr lang="es-AR" sz="1800" dirty="0">
                <a:effectLst/>
                <a:latin typeface="Arial" panose="020B0604020202020204" pitchFamily="34" charset="0"/>
                <a:ea typeface="Arial" panose="020B0604020202020204" pitchFamily="34" charset="0"/>
              </a:rPr>
              <a:t>y quizás a veces se les complique mucho poder sostener una jornada como esta, fuera de sus casas y sin sus familias. Tuvimos </a:t>
            </a:r>
            <a:r>
              <a:rPr lang="es-AR" sz="1800" dirty="0">
                <a:effectLst/>
                <a:highlight>
                  <a:srgbClr val="FFFF00"/>
                </a:highlight>
                <a:latin typeface="Arial" panose="020B0604020202020204" pitchFamily="34" charset="0"/>
                <a:ea typeface="Arial" panose="020B0604020202020204" pitchFamily="34" charset="0"/>
              </a:rPr>
              <a:t>dificultad</a:t>
            </a:r>
            <a:r>
              <a:rPr lang="es-AR" sz="1800" dirty="0">
                <a:effectLst/>
                <a:latin typeface="Arial" panose="020B0604020202020204" pitchFamily="34" charset="0"/>
                <a:ea typeface="Arial" panose="020B0604020202020204" pitchFamily="34" charset="0"/>
              </a:rPr>
              <a:t> con dos de elles, los acompañamos y luego avisamos a su familia para que les retiren. El resto </a:t>
            </a:r>
            <a:r>
              <a:rPr lang="es-AR" sz="1800" dirty="0">
                <a:effectLst/>
                <a:highlight>
                  <a:srgbClr val="FFFF00"/>
                </a:highlight>
                <a:latin typeface="Arial" panose="020B0604020202020204" pitchFamily="34" charset="0"/>
                <a:ea typeface="Arial" panose="020B0604020202020204" pitchFamily="34" charset="0"/>
              </a:rPr>
              <a:t>pudo convivir amenamente</a:t>
            </a:r>
            <a:r>
              <a:rPr lang="es-AR" sz="1800" dirty="0">
                <a:effectLst/>
                <a:latin typeface="Arial" panose="020B0604020202020204" pitchFamily="34" charset="0"/>
                <a:ea typeface="Arial" panose="020B0604020202020204" pitchFamily="34" charset="0"/>
              </a:rPr>
              <a:t>, aunque se precisaron en varios casos de muchos </a:t>
            </a:r>
            <a:r>
              <a:rPr lang="es-AR" sz="1800" dirty="0">
                <a:effectLst/>
                <a:highlight>
                  <a:srgbClr val="FFFF00"/>
                </a:highlight>
                <a:latin typeface="Arial" panose="020B0604020202020204" pitchFamily="34" charset="0"/>
                <a:ea typeface="Arial" panose="020B0604020202020204" pitchFamily="34" charset="0"/>
              </a:rPr>
              <a:t>apoyos</a:t>
            </a:r>
            <a:r>
              <a:rPr lang="es-AR" sz="1800" dirty="0">
                <a:effectLst/>
                <a:latin typeface="Arial" panose="020B0604020202020204" pitchFamily="34" charset="0"/>
                <a:ea typeface="Arial" panose="020B0604020202020204" pitchFamily="34" charset="0"/>
              </a:rPr>
              <a:t> (y paciencia, siempre), para que pudieran habitar el espacio, desarrollar la autonomía, disfrutar de las </a:t>
            </a:r>
            <a:r>
              <a:rPr lang="es-AR" sz="1800" dirty="0">
                <a:effectLst/>
                <a:highlight>
                  <a:srgbClr val="FFFF00"/>
                </a:highlight>
                <a:latin typeface="Arial" panose="020B0604020202020204" pitchFamily="34" charset="0"/>
                <a:ea typeface="Arial" panose="020B0604020202020204" pitchFamily="34" charset="0"/>
              </a:rPr>
              <a:t>actividades</a:t>
            </a:r>
            <a:r>
              <a:rPr lang="es-AR" sz="1800" dirty="0">
                <a:effectLst/>
                <a:latin typeface="Arial" panose="020B0604020202020204" pitchFamily="34" charset="0"/>
                <a:ea typeface="Arial" panose="020B0604020202020204" pitchFamily="34" charset="0"/>
              </a:rPr>
              <a:t> y descansar luego.</a:t>
            </a:r>
            <a:endParaRPr lang="es-AR" sz="1800" dirty="0">
              <a:effectLst/>
              <a:latin typeface="Calibri" panose="020F0502020204030204" pitchFamily="34" charset="0"/>
              <a:ea typeface="Calibri" panose="020F0502020204030204" pitchFamily="34" charset="0"/>
            </a:endParaRPr>
          </a:p>
          <a:p>
            <a:pPr marL="0" indent="0" algn="just">
              <a:lnSpc>
                <a:spcPct val="115000"/>
              </a:lnSpc>
              <a:spcAft>
                <a:spcPts val="800"/>
              </a:spcAft>
              <a:buNone/>
            </a:pPr>
            <a:r>
              <a:rPr lang="es-AR" sz="1800" dirty="0">
                <a:effectLst/>
                <a:latin typeface="Arial" panose="020B0604020202020204" pitchFamily="34" charset="0"/>
                <a:ea typeface="Arial" panose="020B0604020202020204" pitchFamily="34" charset="0"/>
              </a:rPr>
              <a:t>La rutina del campamento fue: llegada y juego en el patio (inflable y elementos varios: pelotas, ruedas, hamaca), merienda, </a:t>
            </a:r>
            <a:r>
              <a:rPr lang="es-AR" sz="1800" dirty="0">
                <a:effectLst/>
                <a:highlight>
                  <a:srgbClr val="FFFF00"/>
                </a:highlight>
                <a:latin typeface="Arial" panose="020B0604020202020204" pitchFamily="34" charset="0"/>
                <a:ea typeface="Arial" panose="020B0604020202020204" pitchFamily="34" charset="0"/>
              </a:rPr>
              <a:t>juego libre </a:t>
            </a:r>
            <a:r>
              <a:rPr lang="es-AR" sz="1800" dirty="0">
                <a:effectLst/>
                <a:latin typeface="Arial" panose="020B0604020202020204" pitchFamily="34" charset="0"/>
                <a:ea typeface="Arial" panose="020B0604020202020204" pitchFamily="34" charset="0"/>
              </a:rPr>
              <a:t>en el patio, cena, juego de la búsqueda del tesoro, dormir, desayuno, casa.</a:t>
            </a:r>
            <a:endParaRPr lang="es-AR" sz="1800" dirty="0">
              <a:effectLst/>
              <a:latin typeface="Calibri" panose="020F0502020204030204" pitchFamily="34" charset="0"/>
              <a:ea typeface="Calibri" panose="020F0502020204030204" pitchFamily="34" charset="0"/>
            </a:endParaRPr>
          </a:p>
          <a:p>
            <a:endParaRPr lang="es-AR" dirty="0"/>
          </a:p>
        </p:txBody>
      </p:sp>
    </p:spTree>
    <p:extLst>
      <p:ext uri="{BB962C8B-B14F-4D97-AF65-F5344CB8AC3E}">
        <p14:creationId xmlns:p14="http://schemas.microsoft.com/office/powerpoint/2010/main" val="105059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534FE-0AB1-4E48-B0EC-631AB62ED9AA}"/>
              </a:ext>
            </a:extLst>
          </p:cNvPr>
          <p:cNvSpPr>
            <a:spLocks noGrp="1"/>
          </p:cNvSpPr>
          <p:nvPr>
            <p:ph type="title"/>
          </p:nvPr>
        </p:nvSpPr>
        <p:spPr>
          <a:xfrm>
            <a:off x="971600" y="966498"/>
            <a:ext cx="7435439" cy="104923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s-ES" dirty="0"/>
              <a:t>Observación participante </a:t>
            </a:r>
            <a:br>
              <a:rPr lang="es-ES" dirty="0"/>
            </a:br>
            <a:r>
              <a:rPr lang="es-ES" sz="1800" dirty="0"/>
              <a:t>registro de estudiante 2</a:t>
            </a:r>
            <a:br>
              <a:rPr lang="es-ES" dirty="0"/>
            </a:br>
            <a:endParaRPr lang="es-AR" dirty="0"/>
          </a:p>
        </p:txBody>
      </p:sp>
      <p:sp>
        <p:nvSpPr>
          <p:cNvPr id="3" name="Marcador de contenido 2">
            <a:extLst>
              <a:ext uri="{FF2B5EF4-FFF2-40B4-BE49-F238E27FC236}">
                <a16:creationId xmlns:a16="http://schemas.microsoft.com/office/drawing/2014/main" id="{C379FDEB-E48A-4BF6-A2C6-3A94C5FE1829}"/>
              </a:ext>
            </a:extLst>
          </p:cNvPr>
          <p:cNvSpPr>
            <a:spLocks noGrp="1"/>
          </p:cNvSpPr>
          <p:nvPr>
            <p:ph idx="1"/>
          </p:nvPr>
        </p:nvSpPr>
        <p:spPr>
          <a:xfrm>
            <a:off x="467544" y="2204864"/>
            <a:ext cx="3704573" cy="3450613"/>
          </a:xfrm>
        </p:spPr>
        <p:txBody>
          <a:bodyPr>
            <a:normAutofit/>
          </a:bodyPr>
          <a:lstStyle/>
          <a:p>
            <a:pPr marL="0" indent="0">
              <a:lnSpc>
                <a:spcPct val="115000"/>
              </a:lnSpc>
              <a:buNone/>
            </a:pPr>
            <a:r>
              <a:rPr lang="es-ES" sz="1800" dirty="0">
                <a:effectLst/>
                <a:latin typeface="Times New Roman" panose="02020603050405020304" pitchFamily="18" charset="0"/>
                <a:ea typeface="Times New Roman" panose="02020603050405020304" pitchFamily="18" charset="0"/>
              </a:rPr>
              <a:t>D2: Se pone frente a la puerta e intenta sacarlo, </a:t>
            </a:r>
            <a:r>
              <a:rPr lang="es-ES" sz="1800" dirty="0" err="1">
                <a:effectLst/>
                <a:latin typeface="Times New Roman" panose="02020603050405020304" pitchFamily="18" charset="0"/>
                <a:ea typeface="Times New Roman" panose="02020603050405020304" pitchFamily="18" charset="0"/>
              </a:rPr>
              <a:t>Bauti</a:t>
            </a:r>
            <a:r>
              <a:rPr lang="es-ES" sz="1800" dirty="0">
                <a:effectLst/>
                <a:latin typeface="Times New Roman" panose="02020603050405020304" pitchFamily="18" charset="0"/>
                <a:ea typeface="Times New Roman" panose="02020603050405020304" pitchFamily="18" charset="0"/>
              </a:rPr>
              <a:t> se tira al piso y patalea, se acerca la DA </a:t>
            </a:r>
            <a:endParaRPr lang="es-AR" sz="1800" dirty="0">
              <a:effectLst/>
              <a:latin typeface="Arial" panose="020B0604020202020204" pitchFamily="34" charset="0"/>
              <a:ea typeface="Arial" panose="020B0604020202020204" pitchFamily="34" charset="0"/>
            </a:endParaRPr>
          </a:p>
          <a:p>
            <a:pPr marL="0" indent="0">
              <a:lnSpc>
                <a:spcPct val="115000"/>
              </a:lnSpc>
              <a:buNone/>
            </a:pPr>
            <a:r>
              <a:rPr lang="es-ES" sz="1800" dirty="0">
                <a:effectLst/>
                <a:latin typeface="Times New Roman" panose="02020603050405020304" pitchFamily="18" charset="0"/>
                <a:ea typeface="Times New Roman" panose="02020603050405020304" pitchFamily="18" charset="0"/>
              </a:rPr>
              <a:t>DA: “Vamos </a:t>
            </a:r>
            <a:r>
              <a:rPr lang="es-ES" sz="1800" dirty="0" err="1">
                <a:effectLst/>
                <a:latin typeface="Times New Roman" panose="02020603050405020304" pitchFamily="18" charset="0"/>
                <a:ea typeface="Times New Roman" panose="02020603050405020304" pitchFamily="18" charset="0"/>
              </a:rPr>
              <a:t>Bauti</a:t>
            </a:r>
            <a:r>
              <a:rPr lang="es-ES" sz="1800" dirty="0">
                <a:effectLst/>
                <a:latin typeface="Times New Roman" panose="02020603050405020304" pitchFamily="18" charset="0"/>
                <a:ea typeface="Times New Roman" panose="02020603050405020304" pitchFamily="18" charset="0"/>
              </a:rPr>
              <a:t>, levántate”</a:t>
            </a:r>
            <a:endParaRPr lang="es-AR" sz="1800" dirty="0">
              <a:effectLst/>
              <a:latin typeface="Arial" panose="020B0604020202020204" pitchFamily="34" charset="0"/>
              <a:ea typeface="Arial" panose="020B0604020202020204" pitchFamily="34" charset="0"/>
            </a:endParaRPr>
          </a:p>
          <a:p>
            <a:pPr marL="0" indent="0">
              <a:lnSpc>
                <a:spcPct val="115000"/>
              </a:lnSpc>
              <a:buNone/>
            </a:pPr>
            <a:r>
              <a:rPr lang="es-ES" sz="1800" dirty="0" err="1">
                <a:effectLst/>
                <a:latin typeface="Times New Roman" panose="02020603050405020304" pitchFamily="18" charset="0"/>
                <a:ea typeface="Times New Roman" panose="02020603050405020304" pitchFamily="18" charset="0"/>
              </a:rPr>
              <a:t>Bauti</a:t>
            </a:r>
            <a:r>
              <a:rPr lang="es-ES" sz="1800" dirty="0">
                <a:effectLst/>
                <a:latin typeface="Times New Roman" panose="02020603050405020304" pitchFamily="18" charset="0"/>
                <a:ea typeface="Times New Roman" panose="02020603050405020304" pitchFamily="18" charset="0"/>
              </a:rPr>
              <a:t> continua pataleando y grita</a:t>
            </a:r>
            <a:endParaRPr lang="es-AR" sz="1800" dirty="0">
              <a:effectLst/>
              <a:latin typeface="Arial" panose="020B0604020202020204" pitchFamily="34" charset="0"/>
              <a:ea typeface="Arial" panose="020B0604020202020204" pitchFamily="34" charset="0"/>
            </a:endParaRPr>
          </a:p>
          <a:p>
            <a:pPr marL="0" indent="0">
              <a:lnSpc>
                <a:spcPct val="115000"/>
              </a:lnSpc>
              <a:buNone/>
            </a:pPr>
            <a:r>
              <a:rPr lang="es-ES" sz="1800" dirty="0">
                <a:effectLst/>
                <a:latin typeface="Times New Roman" panose="02020603050405020304" pitchFamily="18" charset="0"/>
                <a:ea typeface="Times New Roman" panose="02020603050405020304" pitchFamily="18" charset="0"/>
              </a:rPr>
              <a:t>Los niños ya sentados en la ronda le preguntan a D1 que le pasaba a </a:t>
            </a:r>
            <a:r>
              <a:rPr lang="es-ES" sz="1800" dirty="0" err="1">
                <a:effectLst/>
                <a:latin typeface="Times New Roman" panose="02020603050405020304" pitchFamily="18" charset="0"/>
                <a:ea typeface="Times New Roman" panose="02020603050405020304" pitchFamily="18" charset="0"/>
              </a:rPr>
              <a:t>Bauti</a:t>
            </a:r>
            <a:r>
              <a:rPr lang="es-ES" sz="1800" dirty="0">
                <a:effectLst/>
                <a:latin typeface="Times New Roman" panose="02020603050405020304" pitchFamily="18" charset="0"/>
                <a:ea typeface="Times New Roman" panose="02020603050405020304" pitchFamily="18" charset="0"/>
              </a:rPr>
              <a:t> que estaba gritando</a:t>
            </a:r>
            <a:endParaRPr lang="es-AR" sz="1800" dirty="0">
              <a:effectLst/>
              <a:latin typeface="Arial" panose="020B0604020202020204" pitchFamily="34" charset="0"/>
              <a:ea typeface="Arial" panose="020B0604020202020204" pitchFamily="34" charset="0"/>
            </a:endParaRPr>
          </a:p>
          <a:p>
            <a:endParaRPr lang="es-ES" dirty="0"/>
          </a:p>
        </p:txBody>
      </p:sp>
      <p:sp>
        <p:nvSpPr>
          <p:cNvPr id="6" name="CuadroTexto 5">
            <a:extLst>
              <a:ext uri="{FF2B5EF4-FFF2-40B4-BE49-F238E27FC236}">
                <a16:creationId xmlns:a16="http://schemas.microsoft.com/office/drawing/2014/main" id="{A8767E51-73FD-43A3-BEA6-7C3FA0373B2E}"/>
              </a:ext>
            </a:extLst>
          </p:cNvPr>
          <p:cNvSpPr txBox="1"/>
          <p:nvPr/>
        </p:nvSpPr>
        <p:spPr>
          <a:xfrm>
            <a:off x="4788024" y="2204864"/>
            <a:ext cx="3384376" cy="2933432"/>
          </a:xfrm>
          <a:prstGeom prst="rect">
            <a:avLst/>
          </a:prstGeom>
          <a:noFill/>
        </p:spPr>
        <p:txBody>
          <a:bodyPr wrap="square" rtlCol="0">
            <a:spAutoFit/>
          </a:bodyPr>
          <a:lstStyle/>
          <a:p>
            <a:pPr>
              <a:lnSpc>
                <a:spcPct val="115000"/>
              </a:lnSpc>
            </a:pPr>
            <a:r>
              <a:rPr lang="es-ES" sz="1800" dirty="0">
                <a:effectLst/>
                <a:latin typeface="Times New Roman" panose="02020603050405020304" pitchFamily="18" charset="0"/>
                <a:ea typeface="Times New Roman" panose="02020603050405020304" pitchFamily="18" charset="0"/>
              </a:rPr>
              <a:t>N1: “A veces grita pero no sé porque” (dirigiéndose a otro niño)</a:t>
            </a:r>
            <a:endParaRPr lang="es-AR" sz="1800" dirty="0">
              <a:effectLst/>
              <a:latin typeface="Arial" panose="020B0604020202020204" pitchFamily="34" charset="0"/>
              <a:ea typeface="Arial" panose="020B0604020202020204" pitchFamily="34" charset="0"/>
            </a:endParaRPr>
          </a:p>
          <a:p>
            <a:pPr>
              <a:lnSpc>
                <a:spcPct val="115000"/>
              </a:lnSpc>
            </a:pPr>
            <a:r>
              <a:rPr lang="es-ES" sz="1800" dirty="0">
                <a:effectLst/>
                <a:latin typeface="Times New Roman" panose="02020603050405020304" pitchFamily="18" charset="0"/>
                <a:ea typeface="Times New Roman" panose="02020603050405020304" pitchFamily="18" charset="0"/>
              </a:rPr>
              <a:t>D1; Nada, pasa que quiere ponerse cosas en la boca que están sucias y no se puede</a:t>
            </a:r>
            <a:endParaRPr lang="es-AR" sz="1800" dirty="0">
              <a:effectLst/>
              <a:latin typeface="Arial" panose="020B0604020202020204" pitchFamily="34" charset="0"/>
              <a:ea typeface="Arial" panose="020B0604020202020204" pitchFamily="34" charset="0"/>
            </a:endParaRPr>
          </a:p>
          <a:p>
            <a:pPr>
              <a:lnSpc>
                <a:spcPct val="115000"/>
              </a:lnSpc>
            </a:pPr>
            <a:r>
              <a:rPr lang="es-ES" sz="1800" dirty="0">
                <a:effectLst/>
                <a:latin typeface="Times New Roman" panose="02020603050405020304" pitchFamily="18" charset="0"/>
                <a:ea typeface="Times New Roman" panose="02020603050405020304" pitchFamily="18" charset="0"/>
              </a:rPr>
              <a:t>N2: asiente con su cabeza</a:t>
            </a:r>
            <a:endParaRPr lang="es-AR" sz="1800" dirty="0">
              <a:effectLst/>
              <a:latin typeface="Arial" panose="020B0604020202020204" pitchFamily="34" charset="0"/>
              <a:ea typeface="Arial" panose="020B0604020202020204" pitchFamily="34" charset="0"/>
            </a:endParaRPr>
          </a:p>
          <a:p>
            <a:pPr>
              <a:lnSpc>
                <a:spcPct val="115000"/>
              </a:lnSpc>
            </a:pPr>
            <a:r>
              <a:rPr lang="es-ES" sz="1800" dirty="0">
                <a:effectLst/>
                <a:latin typeface="Times New Roman" panose="02020603050405020304" pitchFamily="18" charset="0"/>
                <a:ea typeface="Times New Roman" panose="02020603050405020304" pitchFamily="18" charset="0"/>
              </a:rPr>
              <a:t>D1: “Bueno.. A ver, alguien tiene ganas de contar algo?”</a:t>
            </a:r>
            <a:endParaRPr lang="es-AR" sz="1800" dirty="0">
              <a:effectLst/>
              <a:latin typeface="Arial" panose="020B0604020202020204" pitchFamily="34" charset="0"/>
              <a:ea typeface="Arial" panose="020B0604020202020204" pitchFamily="34" charset="0"/>
            </a:endParaRPr>
          </a:p>
          <a:p>
            <a:pPr>
              <a:lnSpc>
                <a:spcPct val="115000"/>
              </a:lnSpc>
            </a:pPr>
            <a:r>
              <a:rPr lang="es-ES" sz="1800" dirty="0">
                <a:effectLst/>
                <a:latin typeface="Times New Roman" panose="02020603050405020304" pitchFamily="18" charset="0"/>
                <a:ea typeface="Times New Roman" panose="02020603050405020304" pitchFamily="18" charset="0"/>
              </a:rPr>
              <a:t>los niños comienzan a gritar</a:t>
            </a:r>
            <a:endParaRPr lang="es-AR"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8374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ED9B8-F28D-459F-B445-590F89A16F9C}"/>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s-ES" dirty="0"/>
              <a:t>Observación participante </a:t>
            </a:r>
            <a:br>
              <a:rPr lang="es-ES" dirty="0"/>
            </a:br>
            <a:r>
              <a:rPr lang="es-ES" sz="1800" dirty="0"/>
              <a:t>registro de estudiante 2</a:t>
            </a:r>
            <a:endParaRPr lang="es-AR" dirty="0"/>
          </a:p>
        </p:txBody>
      </p:sp>
      <p:sp>
        <p:nvSpPr>
          <p:cNvPr id="3" name="Marcador de contenido 2">
            <a:extLst>
              <a:ext uri="{FF2B5EF4-FFF2-40B4-BE49-F238E27FC236}">
                <a16:creationId xmlns:a16="http://schemas.microsoft.com/office/drawing/2014/main" id="{441EBFC4-5E87-42C7-9D67-D71D46C27985}"/>
              </a:ext>
            </a:extLst>
          </p:cNvPr>
          <p:cNvSpPr>
            <a:spLocks noGrp="1"/>
          </p:cNvSpPr>
          <p:nvPr>
            <p:ph idx="1"/>
          </p:nvPr>
        </p:nvSpPr>
        <p:spPr>
          <a:xfrm>
            <a:off x="251520" y="2150886"/>
            <a:ext cx="5040560" cy="4032448"/>
          </a:xfrm>
        </p:spPr>
        <p:txBody>
          <a:bodyPr>
            <a:normAutofit fontScale="55000" lnSpcReduction="20000"/>
          </a:bodyPr>
          <a:lstStyle/>
          <a:p>
            <a:pPr marL="0" indent="0">
              <a:lnSpc>
                <a:spcPct val="115000"/>
              </a:lnSpc>
              <a:buNone/>
            </a:pPr>
            <a:r>
              <a:rPr lang="es-ES" sz="2900" dirty="0">
                <a:effectLst/>
                <a:latin typeface="Times New Roman" panose="02020603050405020304" pitchFamily="18" charset="0"/>
                <a:ea typeface="Times New Roman" panose="02020603050405020304" pitchFamily="18" charset="0"/>
              </a:rPr>
              <a:t>D1: “</a:t>
            </a:r>
            <a:r>
              <a:rPr lang="es-ES" sz="2900" dirty="0" err="1">
                <a:effectLst/>
                <a:latin typeface="Times New Roman" panose="02020603050405020304" pitchFamily="18" charset="0"/>
                <a:ea typeface="Times New Roman" panose="02020603050405020304" pitchFamily="18" charset="0"/>
              </a:rPr>
              <a:t>Nonono</a:t>
            </a:r>
            <a:r>
              <a:rPr lang="es-ES" sz="2900" dirty="0">
                <a:effectLst/>
                <a:latin typeface="Times New Roman" panose="02020603050405020304" pitchFamily="18" charset="0"/>
                <a:ea typeface="Times New Roman" panose="02020603050405020304" pitchFamily="18" charset="0"/>
              </a:rPr>
              <a:t>, </a:t>
            </a:r>
            <a:r>
              <a:rPr lang="es-ES" sz="2900" dirty="0" err="1">
                <a:effectLst/>
                <a:latin typeface="Times New Roman" panose="02020603050405020304" pitchFamily="18" charset="0"/>
                <a:ea typeface="Times New Roman" panose="02020603050405020304" pitchFamily="18" charset="0"/>
              </a:rPr>
              <a:t>asi</a:t>
            </a:r>
            <a:r>
              <a:rPr lang="es-ES" sz="2900" dirty="0">
                <a:effectLst/>
                <a:latin typeface="Times New Roman" panose="02020603050405020304" pitchFamily="18" charset="0"/>
                <a:ea typeface="Times New Roman" panose="02020603050405020304" pitchFamily="18" charset="0"/>
              </a:rPr>
              <a:t> no. Levanten la mano de a uno”</a:t>
            </a:r>
            <a:endParaRPr lang="es-AR" sz="2900" dirty="0">
              <a:effectLst/>
              <a:latin typeface="Arial" panose="020B0604020202020204" pitchFamily="34" charset="0"/>
              <a:ea typeface="Arial" panose="020B0604020202020204" pitchFamily="34" charset="0"/>
            </a:endParaRPr>
          </a:p>
          <a:p>
            <a:pPr marL="0" indent="0">
              <a:lnSpc>
                <a:spcPct val="115000"/>
              </a:lnSpc>
              <a:buNone/>
            </a:pPr>
            <a:r>
              <a:rPr lang="es-ES" sz="2900" dirty="0">
                <a:effectLst/>
                <a:latin typeface="Times New Roman" panose="02020603050405020304" pitchFamily="18" charset="0"/>
                <a:ea typeface="Times New Roman" panose="02020603050405020304" pitchFamily="18" charset="0"/>
              </a:rPr>
              <a:t>los niños levantan la mano y la docente va indicando quién habla</a:t>
            </a:r>
            <a:endParaRPr lang="es-AR" sz="2900" dirty="0">
              <a:effectLst/>
              <a:latin typeface="Arial" panose="020B0604020202020204" pitchFamily="34" charset="0"/>
              <a:ea typeface="Arial" panose="020B0604020202020204" pitchFamily="34" charset="0"/>
            </a:endParaRPr>
          </a:p>
          <a:p>
            <a:pPr marL="0" indent="0">
              <a:lnSpc>
                <a:spcPct val="115000"/>
              </a:lnSpc>
              <a:buNone/>
            </a:pPr>
            <a:r>
              <a:rPr lang="es-ES" sz="2900" dirty="0" err="1">
                <a:effectLst/>
                <a:latin typeface="Times New Roman" panose="02020603050405020304" pitchFamily="18" charset="0"/>
                <a:ea typeface="Times New Roman" panose="02020603050405020304" pitchFamily="18" charset="0"/>
              </a:rPr>
              <a:t>Bauti</a:t>
            </a:r>
            <a:r>
              <a:rPr lang="es-ES" sz="2900" dirty="0">
                <a:effectLst/>
                <a:latin typeface="Times New Roman" panose="02020603050405020304" pitchFamily="18" charset="0"/>
                <a:ea typeface="Times New Roman" panose="02020603050405020304" pitchFamily="18" charset="0"/>
              </a:rPr>
              <a:t> continúa gritando. </a:t>
            </a:r>
          </a:p>
          <a:p>
            <a:pPr marL="0" indent="0">
              <a:lnSpc>
                <a:spcPct val="115000"/>
              </a:lnSpc>
              <a:buNone/>
            </a:pPr>
            <a:r>
              <a:rPr lang="es-ES" sz="2900" dirty="0">
                <a:effectLst/>
                <a:latin typeface="Times New Roman" panose="02020603050405020304" pitchFamily="18" charset="0"/>
                <a:ea typeface="Times New Roman" panose="02020603050405020304" pitchFamily="18" charset="0"/>
              </a:rPr>
              <a:t>DA “Lo voy a llevar un ratito afuera”</a:t>
            </a:r>
            <a:endParaRPr lang="es-AR" sz="2900" dirty="0">
              <a:effectLst/>
              <a:latin typeface="Arial" panose="020B0604020202020204" pitchFamily="34" charset="0"/>
              <a:ea typeface="Arial" panose="020B0604020202020204" pitchFamily="34" charset="0"/>
            </a:endParaRPr>
          </a:p>
          <a:p>
            <a:pPr marL="0" indent="0">
              <a:lnSpc>
                <a:spcPct val="115000"/>
              </a:lnSpc>
              <a:buNone/>
            </a:pPr>
            <a:r>
              <a:rPr lang="es-ES" sz="2900" dirty="0">
                <a:effectLst/>
                <a:latin typeface="Times New Roman" panose="02020603050405020304" pitchFamily="18" charset="0"/>
                <a:ea typeface="Times New Roman" panose="02020603050405020304" pitchFamily="18" charset="0"/>
              </a:rPr>
              <a:t>D1: “</a:t>
            </a:r>
            <a:r>
              <a:rPr lang="es-ES" sz="2900" dirty="0" err="1">
                <a:effectLst/>
                <a:latin typeface="Times New Roman" panose="02020603050405020304" pitchFamily="18" charset="0"/>
                <a:ea typeface="Times New Roman" panose="02020603050405020304" pitchFamily="18" charset="0"/>
              </a:rPr>
              <a:t>Sii</a:t>
            </a:r>
            <a:r>
              <a:rPr lang="es-ES" sz="2900" dirty="0">
                <a:effectLst/>
                <a:latin typeface="Times New Roman" panose="02020603050405020304" pitchFamily="18" charset="0"/>
                <a:ea typeface="Times New Roman" panose="02020603050405020304" pitchFamily="18" charset="0"/>
              </a:rPr>
              <a:t>, </a:t>
            </a:r>
            <a:r>
              <a:rPr lang="es-ES" sz="2900" dirty="0" err="1">
                <a:effectLst/>
                <a:latin typeface="Times New Roman" panose="02020603050405020304" pitchFamily="18" charset="0"/>
                <a:ea typeface="Times New Roman" panose="02020603050405020304" pitchFamily="18" charset="0"/>
              </a:rPr>
              <a:t>llevalo</a:t>
            </a:r>
            <a:r>
              <a:rPr lang="es-ES" sz="2900" dirty="0">
                <a:effectLst/>
                <a:latin typeface="Times New Roman" panose="02020603050405020304" pitchFamily="18" charset="0"/>
                <a:ea typeface="Times New Roman" panose="02020603050405020304" pitchFamily="18" charset="0"/>
              </a:rPr>
              <a:t> capaz se le pasa </a:t>
            </a:r>
            <a:r>
              <a:rPr lang="es-ES" sz="2900" dirty="0" err="1">
                <a:effectLst/>
                <a:latin typeface="Times New Roman" panose="02020603050405020304" pitchFamily="18" charset="0"/>
                <a:ea typeface="Times New Roman" panose="02020603050405020304" pitchFamily="18" charset="0"/>
              </a:rPr>
              <a:t>nose</a:t>
            </a:r>
            <a:r>
              <a:rPr lang="es-ES" sz="2900" dirty="0">
                <a:effectLst/>
                <a:latin typeface="Times New Roman" panose="02020603050405020304" pitchFamily="18" charset="0"/>
                <a:ea typeface="Times New Roman" panose="02020603050405020304" pitchFamily="18" charset="0"/>
              </a:rPr>
              <a:t>. </a:t>
            </a:r>
            <a:r>
              <a:rPr lang="es-ES" sz="2900" dirty="0" err="1">
                <a:effectLst/>
                <a:latin typeface="Times New Roman" panose="02020603050405020304" pitchFamily="18" charset="0"/>
                <a:ea typeface="Times New Roman" panose="02020603050405020304" pitchFamily="18" charset="0"/>
              </a:rPr>
              <a:t>quizas</a:t>
            </a:r>
            <a:r>
              <a:rPr lang="es-ES" sz="2900" dirty="0">
                <a:effectLst/>
                <a:latin typeface="Times New Roman" panose="02020603050405020304" pitchFamily="18" charset="0"/>
                <a:ea typeface="Times New Roman" panose="02020603050405020304" pitchFamily="18" charset="0"/>
              </a:rPr>
              <a:t> tenga un </a:t>
            </a:r>
            <a:r>
              <a:rPr lang="es-ES" sz="2900" dirty="0" err="1">
                <a:effectLst/>
                <a:latin typeface="Times New Roman" panose="02020603050405020304" pitchFamily="18" charset="0"/>
                <a:ea typeface="Times New Roman" panose="02020603050405020304" pitchFamily="18" charset="0"/>
              </a:rPr>
              <a:t>dia</a:t>
            </a:r>
            <a:r>
              <a:rPr lang="es-ES" sz="2900" dirty="0">
                <a:effectLst/>
                <a:latin typeface="Times New Roman" panose="02020603050405020304" pitchFamily="18" charset="0"/>
                <a:ea typeface="Times New Roman" panose="02020603050405020304" pitchFamily="18" charset="0"/>
              </a:rPr>
              <a:t> malo otra vez”</a:t>
            </a:r>
            <a:endParaRPr lang="es-AR" sz="2900" dirty="0">
              <a:effectLst/>
              <a:latin typeface="Arial" panose="020B0604020202020204" pitchFamily="34" charset="0"/>
              <a:ea typeface="Arial" panose="020B0604020202020204" pitchFamily="34" charset="0"/>
            </a:endParaRPr>
          </a:p>
          <a:p>
            <a:pPr marL="0" indent="0">
              <a:lnSpc>
                <a:spcPct val="115000"/>
              </a:lnSpc>
              <a:buNone/>
            </a:pPr>
            <a:r>
              <a:rPr lang="es-ES" sz="2900" dirty="0">
                <a:effectLst/>
                <a:latin typeface="Times New Roman" panose="02020603050405020304" pitchFamily="18" charset="0"/>
                <a:ea typeface="Times New Roman" panose="02020603050405020304" pitchFamily="18" charset="0"/>
              </a:rPr>
              <a:t>DA intenta sacarlo de la sala y </a:t>
            </a:r>
            <a:r>
              <a:rPr lang="es-ES" sz="2900" dirty="0" err="1">
                <a:effectLst/>
                <a:latin typeface="Times New Roman" panose="02020603050405020304" pitchFamily="18" charset="0"/>
                <a:ea typeface="Times New Roman" panose="02020603050405020304" pitchFamily="18" charset="0"/>
              </a:rPr>
              <a:t>Bauti</a:t>
            </a:r>
            <a:r>
              <a:rPr lang="es-ES" sz="2900" dirty="0">
                <a:effectLst/>
                <a:latin typeface="Times New Roman" panose="02020603050405020304" pitchFamily="18" charset="0"/>
                <a:ea typeface="Times New Roman" panose="02020603050405020304" pitchFamily="18" charset="0"/>
              </a:rPr>
              <a:t> no quiere, lo agarra del brazo, </a:t>
            </a:r>
            <a:r>
              <a:rPr lang="es-ES" sz="2900" dirty="0" err="1">
                <a:effectLst/>
                <a:latin typeface="Times New Roman" panose="02020603050405020304" pitchFamily="18" charset="0"/>
                <a:ea typeface="Times New Roman" panose="02020603050405020304" pitchFamily="18" charset="0"/>
              </a:rPr>
              <a:t>Bauti</a:t>
            </a:r>
            <a:r>
              <a:rPr lang="es-ES" sz="2900" dirty="0">
                <a:effectLst/>
                <a:latin typeface="Times New Roman" panose="02020603050405020304" pitchFamily="18" charset="0"/>
                <a:ea typeface="Times New Roman" panose="02020603050405020304" pitchFamily="18" charset="0"/>
              </a:rPr>
              <a:t> llora y le agarra la mano</a:t>
            </a:r>
            <a:endParaRPr lang="es-AR" sz="2900" dirty="0">
              <a:effectLst/>
              <a:latin typeface="Arial" panose="020B0604020202020204" pitchFamily="34" charset="0"/>
              <a:ea typeface="Arial" panose="020B0604020202020204" pitchFamily="34" charset="0"/>
            </a:endParaRPr>
          </a:p>
          <a:p>
            <a:pPr marL="0" indent="0">
              <a:lnSpc>
                <a:spcPct val="115000"/>
              </a:lnSpc>
              <a:buNone/>
            </a:pPr>
            <a:r>
              <a:rPr lang="es-ES" sz="2900" dirty="0">
                <a:effectLst/>
                <a:latin typeface="Times New Roman" panose="02020603050405020304" pitchFamily="18" charset="0"/>
                <a:ea typeface="Times New Roman" panose="02020603050405020304" pitchFamily="18" charset="0"/>
              </a:rPr>
              <a:t>DA, toma su mano y lo lleva a sentarse con ella en una silla</a:t>
            </a:r>
            <a:endParaRPr lang="es-AR" sz="2900" dirty="0">
              <a:effectLst/>
              <a:latin typeface="Arial" panose="020B0604020202020204" pitchFamily="34" charset="0"/>
              <a:ea typeface="Arial" panose="020B0604020202020204" pitchFamily="34" charset="0"/>
            </a:endParaRPr>
          </a:p>
          <a:p>
            <a:pPr marL="0" indent="0">
              <a:lnSpc>
                <a:spcPct val="115000"/>
              </a:lnSpc>
              <a:buNone/>
            </a:pPr>
            <a:r>
              <a:rPr lang="es-ES" sz="2900" dirty="0" err="1">
                <a:effectLst/>
                <a:latin typeface="Times New Roman" panose="02020603050405020304" pitchFamily="18" charset="0"/>
                <a:ea typeface="Times New Roman" panose="02020603050405020304" pitchFamily="18" charset="0"/>
              </a:rPr>
              <a:t>Bauti</a:t>
            </a:r>
            <a:r>
              <a:rPr lang="es-ES" sz="2900" dirty="0">
                <a:effectLst/>
                <a:latin typeface="Times New Roman" panose="02020603050405020304" pitchFamily="18" charset="0"/>
                <a:ea typeface="Times New Roman" panose="02020603050405020304" pitchFamily="18" charset="0"/>
              </a:rPr>
              <a:t> se tranquiliza</a:t>
            </a:r>
            <a:endParaRPr lang="es-AR" sz="2900" dirty="0">
              <a:effectLst/>
              <a:latin typeface="Arial" panose="020B0604020202020204" pitchFamily="34" charset="0"/>
              <a:ea typeface="Arial" panose="020B0604020202020204" pitchFamily="34" charset="0"/>
            </a:endParaRPr>
          </a:p>
          <a:p>
            <a:endParaRPr lang="es-AR" dirty="0"/>
          </a:p>
        </p:txBody>
      </p:sp>
      <p:sp>
        <p:nvSpPr>
          <p:cNvPr id="4" name="CuadroTexto 3">
            <a:extLst>
              <a:ext uri="{FF2B5EF4-FFF2-40B4-BE49-F238E27FC236}">
                <a16:creationId xmlns:a16="http://schemas.microsoft.com/office/drawing/2014/main" id="{94D868BF-949C-4788-9AD3-21FC5C78A25A}"/>
              </a:ext>
            </a:extLst>
          </p:cNvPr>
          <p:cNvSpPr txBox="1"/>
          <p:nvPr/>
        </p:nvSpPr>
        <p:spPr>
          <a:xfrm>
            <a:off x="5436096" y="2071152"/>
            <a:ext cx="3456384" cy="4191917"/>
          </a:xfrm>
          <a:prstGeom prst="rect">
            <a:avLst/>
          </a:prstGeom>
          <a:noFill/>
        </p:spPr>
        <p:txBody>
          <a:bodyPr wrap="square" rtlCol="0">
            <a:spAutoFit/>
          </a:bodyPr>
          <a:lstStyle/>
          <a:p>
            <a:pPr>
              <a:lnSpc>
                <a:spcPct val="115000"/>
              </a:lnSpc>
            </a:pPr>
            <a:r>
              <a:rPr lang="es-ES" sz="1800" dirty="0">
                <a:effectLst/>
                <a:latin typeface="Times New Roman" panose="02020603050405020304" pitchFamily="18" charset="0"/>
                <a:ea typeface="Times New Roman" panose="02020603050405020304" pitchFamily="18" charset="0"/>
              </a:rPr>
              <a:t>N3: “</a:t>
            </a:r>
            <a:r>
              <a:rPr lang="es-ES" sz="1800" dirty="0" err="1">
                <a:effectLst/>
                <a:latin typeface="Times New Roman" panose="02020603050405020304" pitchFamily="18" charset="0"/>
                <a:ea typeface="Times New Roman" panose="02020603050405020304" pitchFamily="18" charset="0"/>
              </a:rPr>
              <a:t>Bauti</a:t>
            </a:r>
            <a:r>
              <a:rPr lang="es-ES" sz="1800" dirty="0">
                <a:effectLst/>
                <a:latin typeface="Times New Roman" panose="02020603050405020304" pitchFamily="18" charset="0"/>
                <a:ea typeface="Times New Roman" panose="02020603050405020304" pitchFamily="18" charset="0"/>
              </a:rPr>
              <a:t> ¿Estas mejor?”</a:t>
            </a:r>
            <a:endParaRPr lang="es-AR" sz="1800" dirty="0">
              <a:effectLst/>
              <a:latin typeface="Arial" panose="020B0604020202020204" pitchFamily="34" charset="0"/>
              <a:ea typeface="Arial" panose="020B0604020202020204" pitchFamily="34" charset="0"/>
            </a:endParaRPr>
          </a:p>
          <a:p>
            <a:pPr>
              <a:lnSpc>
                <a:spcPct val="115000"/>
              </a:lnSpc>
            </a:pPr>
            <a:r>
              <a:rPr lang="es-ES" sz="1800" dirty="0">
                <a:effectLst/>
                <a:latin typeface="Times New Roman" panose="02020603050405020304" pitchFamily="18" charset="0"/>
                <a:ea typeface="Times New Roman" panose="02020603050405020304" pitchFamily="18" charset="0"/>
              </a:rPr>
              <a:t>N4: “Me parece que ya se le pasó”</a:t>
            </a:r>
            <a:endParaRPr lang="es-AR" sz="1800" dirty="0">
              <a:effectLst/>
              <a:latin typeface="Arial" panose="020B0604020202020204" pitchFamily="34" charset="0"/>
              <a:ea typeface="Arial" panose="020B0604020202020204" pitchFamily="34" charset="0"/>
            </a:endParaRPr>
          </a:p>
          <a:p>
            <a:pPr>
              <a:lnSpc>
                <a:spcPct val="115000"/>
              </a:lnSpc>
            </a:pPr>
            <a:r>
              <a:rPr lang="es-ES" sz="1800" dirty="0">
                <a:effectLst/>
                <a:latin typeface="Times New Roman" panose="02020603050405020304" pitchFamily="18" charset="0"/>
                <a:ea typeface="Times New Roman" panose="02020603050405020304" pitchFamily="18" charset="0"/>
              </a:rPr>
              <a:t>D1: “Chicas Santi está contando algo y ustedes no están escuchando”</a:t>
            </a:r>
          </a:p>
          <a:p>
            <a:pPr>
              <a:lnSpc>
                <a:spcPct val="115000"/>
              </a:lnSpc>
            </a:pPr>
            <a:r>
              <a:rPr lang="es-ES" sz="1800" dirty="0">
                <a:effectLst/>
                <a:latin typeface="Times New Roman" panose="02020603050405020304" pitchFamily="18" charset="0"/>
                <a:ea typeface="Times New Roman" panose="02020603050405020304" pitchFamily="18" charset="0"/>
              </a:rPr>
              <a:t>DA “Si chicas, ya se siente mejor”</a:t>
            </a:r>
            <a:endParaRPr lang="es-AR" sz="1800" dirty="0">
              <a:effectLst/>
              <a:latin typeface="Arial" panose="020B0604020202020204" pitchFamily="34" charset="0"/>
              <a:ea typeface="Arial" panose="020B0604020202020204" pitchFamily="34" charset="0"/>
            </a:endParaRPr>
          </a:p>
          <a:p>
            <a:pPr>
              <a:lnSpc>
                <a:spcPct val="115000"/>
              </a:lnSpc>
            </a:pPr>
            <a:r>
              <a:rPr lang="es-ES" sz="1800" dirty="0">
                <a:effectLst/>
                <a:latin typeface="Times New Roman" panose="02020603050405020304" pitchFamily="18" charset="0"/>
                <a:ea typeface="Times New Roman" panose="02020603050405020304" pitchFamily="18" charset="0"/>
              </a:rPr>
              <a:t>Una nena se levanta y le agarra los cachetes a </a:t>
            </a:r>
            <a:r>
              <a:rPr lang="es-ES" sz="1800" dirty="0" err="1">
                <a:effectLst/>
                <a:latin typeface="Times New Roman" panose="02020603050405020304" pitchFamily="18" charset="0"/>
                <a:ea typeface="Times New Roman" panose="02020603050405020304" pitchFamily="18" charset="0"/>
              </a:rPr>
              <a:t>Bauti</a:t>
            </a:r>
            <a:r>
              <a:rPr lang="es-ES" sz="1800" dirty="0">
                <a:effectLst/>
                <a:latin typeface="Times New Roman" panose="02020603050405020304" pitchFamily="18" charset="0"/>
                <a:ea typeface="Times New Roman" panose="02020603050405020304" pitchFamily="18" charset="0"/>
              </a:rPr>
              <a:t>, él se queja.</a:t>
            </a:r>
            <a:endParaRPr lang="es-AR" sz="1800" dirty="0">
              <a:effectLst/>
              <a:latin typeface="Arial" panose="020B0604020202020204" pitchFamily="34" charset="0"/>
              <a:ea typeface="Arial" panose="020B0604020202020204" pitchFamily="34" charset="0"/>
            </a:endParaRPr>
          </a:p>
          <a:p>
            <a:pPr>
              <a:lnSpc>
                <a:spcPct val="115000"/>
              </a:lnSpc>
            </a:pPr>
            <a:r>
              <a:rPr lang="es-ES" sz="1800" dirty="0">
                <a:effectLst/>
                <a:latin typeface="Times New Roman" panose="02020603050405020304" pitchFamily="18" charset="0"/>
                <a:ea typeface="Times New Roman" panose="02020603050405020304" pitchFamily="18" charset="0"/>
              </a:rPr>
              <a:t>D1: “No </a:t>
            </a:r>
            <a:r>
              <a:rPr lang="es-ES" sz="1800" dirty="0" err="1">
                <a:effectLst/>
                <a:latin typeface="Times New Roman" panose="02020603050405020304" pitchFamily="18" charset="0"/>
                <a:ea typeface="Times New Roman" panose="02020603050405020304" pitchFamily="18" charset="0"/>
              </a:rPr>
              <a:t>Delfi</a:t>
            </a:r>
            <a:r>
              <a:rPr lang="es-ES" sz="1800" dirty="0">
                <a:effectLst/>
                <a:latin typeface="Times New Roman" panose="02020603050405020304" pitchFamily="18" charset="0"/>
                <a:ea typeface="Times New Roman" panose="02020603050405020304" pitchFamily="18" charset="0"/>
              </a:rPr>
              <a:t>, ya sabes que no le gusta que le hagas eso”</a:t>
            </a:r>
            <a:endParaRPr lang="es-AR" sz="1800" dirty="0">
              <a:effectLst/>
              <a:latin typeface="Arial" panose="020B0604020202020204" pitchFamily="34" charset="0"/>
              <a:ea typeface="Arial" panose="020B0604020202020204" pitchFamily="34" charset="0"/>
            </a:endParaRPr>
          </a:p>
          <a:p>
            <a:pPr>
              <a:lnSpc>
                <a:spcPct val="115000"/>
              </a:lnSpc>
            </a:pPr>
            <a:r>
              <a:rPr lang="es-ES" sz="1800" dirty="0" err="1">
                <a:effectLst/>
                <a:latin typeface="Times New Roman" panose="02020603050405020304" pitchFamily="18" charset="0"/>
                <a:ea typeface="Times New Roman" panose="02020603050405020304" pitchFamily="18" charset="0"/>
              </a:rPr>
              <a:t>Bauti</a:t>
            </a:r>
            <a:r>
              <a:rPr lang="es-ES" sz="1800" dirty="0">
                <a:effectLst/>
                <a:latin typeface="Times New Roman" panose="02020603050405020304" pitchFamily="18" charset="0"/>
                <a:ea typeface="Times New Roman" panose="02020603050405020304" pitchFamily="18" charset="0"/>
              </a:rPr>
              <a:t> circula por la sala</a:t>
            </a:r>
            <a:endParaRPr lang="es-AR" sz="1800" dirty="0">
              <a:effectLst/>
              <a:latin typeface="Arial" panose="020B0604020202020204" pitchFamily="34" charset="0"/>
              <a:ea typeface="Arial" panose="020B0604020202020204" pitchFamily="34" charset="0"/>
            </a:endParaRPr>
          </a:p>
          <a:p>
            <a:pPr>
              <a:lnSpc>
                <a:spcPct val="115000"/>
              </a:lnSpc>
            </a:pPr>
            <a:endParaRPr lang="es-AR" sz="1800" dirty="0">
              <a:effectLst/>
              <a:latin typeface="Arial" panose="020B0604020202020204" pitchFamily="34" charset="0"/>
              <a:ea typeface="Arial" panose="020B0604020202020204" pitchFamily="34" charset="0"/>
            </a:endParaRPr>
          </a:p>
          <a:p>
            <a:endParaRPr lang="es-AR" dirty="0"/>
          </a:p>
        </p:txBody>
      </p:sp>
    </p:spTree>
    <p:extLst>
      <p:ext uri="{BB962C8B-B14F-4D97-AF65-F5344CB8AC3E}">
        <p14:creationId xmlns:p14="http://schemas.microsoft.com/office/powerpoint/2010/main" val="218934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33EA3-BBDC-4AC2-AF45-539FE7A25FF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s-ES" dirty="0"/>
              <a:t>Observación participante </a:t>
            </a:r>
            <a:br>
              <a:rPr lang="es-ES" dirty="0"/>
            </a:br>
            <a:r>
              <a:rPr lang="es-ES" sz="1800" dirty="0"/>
              <a:t>registro de estudiante 2</a:t>
            </a:r>
            <a:endParaRPr lang="es-AR" dirty="0"/>
          </a:p>
        </p:txBody>
      </p:sp>
      <p:sp>
        <p:nvSpPr>
          <p:cNvPr id="3" name="Marcador de contenido 2">
            <a:extLst>
              <a:ext uri="{FF2B5EF4-FFF2-40B4-BE49-F238E27FC236}">
                <a16:creationId xmlns:a16="http://schemas.microsoft.com/office/drawing/2014/main" id="{C752E0BF-9563-48BE-A445-3ADF0235745C}"/>
              </a:ext>
            </a:extLst>
          </p:cNvPr>
          <p:cNvSpPr>
            <a:spLocks noGrp="1"/>
          </p:cNvSpPr>
          <p:nvPr>
            <p:ph idx="1"/>
          </p:nvPr>
        </p:nvSpPr>
        <p:spPr>
          <a:xfrm>
            <a:off x="2123728" y="2276872"/>
            <a:ext cx="5504773" cy="3213467"/>
          </a:xfrm>
        </p:spPr>
        <p:txBody>
          <a:bodyPr>
            <a:normAutofit fontScale="85000" lnSpcReduction="20000"/>
          </a:bodyPr>
          <a:lstStyle/>
          <a:p>
            <a:pPr marL="0" indent="0">
              <a:lnSpc>
                <a:spcPct val="115000"/>
              </a:lnSpc>
              <a:buNone/>
            </a:pPr>
            <a:r>
              <a:rPr lang="es-ES" sz="2000" dirty="0">
                <a:effectLst/>
                <a:latin typeface="Times New Roman" panose="02020603050405020304" pitchFamily="18" charset="0"/>
                <a:ea typeface="Times New Roman" panose="02020603050405020304" pitchFamily="18" charset="0"/>
              </a:rPr>
              <a:t>Algunos niños continúan contando sus anécdotas, otros se distraen.</a:t>
            </a:r>
            <a:endParaRPr lang="es-AR" sz="2000" dirty="0">
              <a:effectLst/>
              <a:latin typeface="Arial" panose="020B0604020202020204" pitchFamily="34" charset="0"/>
              <a:ea typeface="Arial" panose="020B0604020202020204" pitchFamily="34" charset="0"/>
            </a:endParaRPr>
          </a:p>
          <a:p>
            <a:pPr marL="0" indent="0">
              <a:lnSpc>
                <a:spcPct val="115000"/>
              </a:lnSpc>
              <a:buNone/>
            </a:pPr>
            <a:r>
              <a:rPr lang="es-ES" sz="2000" dirty="0">
                <a:effectLst/>
                <a:latin typeface="Times New Roman" panose="02020603050405020304" pitchFamily="18" charset="0"/>
                <a:ea typeface="Times New Roman" panose="02020603050405020304" pitchFamily="18" charset="0"/>
              </a:rPr>
              <a:t>D1: “Alguien más quiere decir algo? Vos </a:t>
            </a:r>
            <a:r>
              <a:rPr lang="es-ES" sz="2000" dirty="0" err="1">
                <a:effectLst/>
                <a:latin typeface="Times New Roman" panose="02020603050405020304" pitchFamily="18" charset="0"/>
                <a:ea typeface="Times New Roman" panose="02020603050405020304" pitchFamily="18" charset="0"/>
              </a:rPr>
              <a:t>Sofi</a:t>
            </a:r>
            <a:r>
              <a:rPr lang="es-ES" sz="2000" dirty="0">
                <a:effectLst/>
                <a:latin typeface="Times New Roman" panose="02020603050405020304" pitchFamily="18" charset="0"/>
                <a:ea typeface="Times New Roman" panose="02020603050405020304" pitchFamily="18" charset="0"/>
              </a:rPr>
              <a:t> que no contaste nada”</a:t>
            </a:r>
            <a:endParaRPr lang="es-AR" sz="2000" dirty="0">
              <a:effectLst/>
              <a:latin typeface="Arial" panose="020B0604020202020204" pitchFamily="34" charset="0"/>
              <a:ea typeface="Arial" panose="020B0604020202020204" pitchFamily="34" charset="0"/>
            </a:endParaRPr>
          </a:p>
          <a:p>
            <a:pPr marL="0" indent="0">
              <a:lnSpc>
                <a:spcPct val="115000"/>
              </a:lnSpc>
              <a:buNone/>
            </a:pPr>
            <a:r>
              <a:rPr lang="es-ES" sz="2000" dirty="0">
                <a:effectLst/>
                <a:latin typeface="Times New Roman" panose="02020603050405020304" pitchFamily="18" charset="0"/>
                <a:ea typeface="Times New Roman" panose="02020603050405020304" pitchFamily="18" charset="0"/>
              </a:rPr>
              <a:t>N5: dice que no con su cabeza</a:t>
            </a:r>
            <a:endParaRPr lang="es-AR" sz="2000" dirty="0">
              <a:effectLst/>
              <a:latin typeface="Arial" panose="020B0604020202020204" pitchFamily="34" charset="0"/>
              <a:ea typeface="Arial" panose="020B0604020202020204" pitchFamily="34" charset="0"/>
            </a:endParaRPr>
          </a:p>
          <a:p>
            <a:pPr marL="0" indent="0">
              <a:lnSpc>
                <a:spcPct val="115000"/>
              </a:lnSpc>
              <a:buNone/>
            </a:pPr>
            <a:r>
              <a:rPr lang="es-ES" sz="2000" dirty="0" err="1">
                <a:effectLst/>
                <a:latin typeface="Times New Roman" panose="02020603050405020304" pitchFamily="18" charset="0"/>
                <a:ea typeface="Times New Roman" panose="02020603050405020304" pitchFamily="18" charset="0"/>
              </a:rPr>
              <a:t>Bauti</a:t>
            </a:r>
            <a:r>
              <a:rPr lang="es-ES" sz="2000" dirty="0">
                <a:effectLst/>
                <a:latin typeface="Times New Roman" panose="02020603050405020304" pitchFamily="18" charset="0"/>
                <a:ea typeface="Times New Roman" panose="02020603050405020304" pitchFamily="18" charset="0"/>
              </a:rPr>
              <a:t> vuelve a querer sacar basura del marco de la puerta</a:t>
            </a:r>
            <a:endParaRPr lang="es-AR" sz="2000" dirty="0">
              <a:effectLst/>
              <a:latin typeface="Arial" panose="020B0604020202020204" pitchFamily="34" charset="0"/>
              <a:ea typeface="Arial" panose="020B0604020202020204" pitchFamily="34" charset="0"/>
            </a:endParaRPr>
          </a:p>
          <a:p>
            <a:pPr marL="0" indent="0">
              <a:lnSpc>
                <a:spcPct val="115000"/>
              </a:lnSpc>
              <a:buNone/>
            </a:pPr>
            <a:r>
              <a:rPr lang="es-ES" sz="2000" dirty="0">
                <a:effectLst/>
                <a:latin typeface="Times New Roman" panose="02020603050405020304" pitchFamily="18" charset="0"/>
                <a:ea typeface="Times New Roman" panose="02020603050405020304" pitchFamily="18" charset="0"/>
              </a:rPr>
              <a:t>D1 “Vamos a tener que decirle a Estelita que limpie, porque no podemos estar así todos los días”</a:t>
            </a:r>
            <a:endParaRPr lang="es-AR" sz="2000" dirty="0">
              <a:effectLst/>
              <a:latin typeface="Arial" panose="020B0604020202020204" pitchFamily="34" charset="0"/>
              <a:ea typeface="Arial" panose="020B0604020202020204" pitchFamily="34" charset="0"/>
            </a:endParaRPr>
          </a:p>
          <a:p>
            <a:pPr marL="0" indent="0">
              <a:lnSpc>
                <a:spcPct val="115000"/>
              </a:lnSpc>
              <a:buNone/>
            </a:pPr>
            <a:r>
              <a:rPr lang="es-ES" sz="2000" dirty="0">
                <a:effectLst/>
                <a:latin typeface="Times New Roman" panose="02020603050405020304" pitchFamily="18" charset="0"/>
                <a:ea typeface="Times New Roman" panose="02020603050405020304" pitchFamily="18" charset="0"/>
              </a:rPr>
              <a:t>DA: “Si, la verdad que ya es cansador porque el se termina poniendo mal”</a:t>
            </a:r>
            <a:endParaRPr lang="es-AR" sz="2000" dirty="0">
              <a:effectLst/>
              <a:latin typeface="Arial" panose="020B0604020202020204" pitchFamily="34" charset="0"/>
              <a:ea typeface="Arial" panose="020B0604020202020204" pitchFamily="34" charset="0"/>
            </a:endParaRPr>
          </a:p>
          <a:p>
            <a:endParaRPr lang="es-AR" dirty="0"/>
          </a:p>
        </p:txBody>
      </p:sp>
    </p:spTree>
    <p:extLst>
      <p:ext uri="{BB962C8B-B14F-4D97-AF65-F5344CB8AC3E}">
        <p14:creationId xmlns:p14="http://schemas.microsoft.com/office/powerpoint/2010/main" val="174070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s-ES" dirty="0"/>
              <a:t>Registro de observaciones</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103960394"/>
              </p:ext>
            </p:extLst>
          </p:nvPr>
        </p:nvGraphicFramePr>
        <p:xfrm>
          <a:off x="1443491" y="1919831"/>
          <a:ext cx="6632902" cy="4133649"/>
        </p:xfrm>
        <a:graphic>
          <a:graphicData uri="http://schemas.openxmlformats.org/drawingml/2006/table">
            <a:tbl>
              <a:tblPr firstRow="1" firstCol="1" lastRow="1" lastCol="1" bandRow="1" bandCol="1">
                <a:tableStyleId>{5C22544A-7EE6-4342-B048-85BDC9FD1C3A}</a:tableStyleId>
              </a:tblPr>
              <a:tblGrid>
                <a:gridCol w="6632902">
                  <a:extLst>
                    <a:ext uri="{9D8B030D-6E8A-4147-A177-3AD203B41FA5}">
                      <a16:colId xmlns:a16="http://schemas.microsoft.com/office/drawing/2014/main" val="20000"/>
                    </a:ext>
                  </a:extLst>
                </a:gridCol>
              </a:tblGrid>
              <a:tr h="223987">
                <a:tc>
                  <a:txBody>
                    <a:bodyPr/>
                    <a:lstStyle/>
                    <a:p>
                      <a:pPr>
                        <a:spcAft>
                          <a:spcPts val="0"/>
                        </a:spcAft>
                      </a:pPr>
                      <a:r>
                        <a:rPr lang="es-ES" sz="1200" dirty="0">
                          <a:effectLst/>
                        </a:rPr>
                        <a:t>Fecha: </a:t>
                      </a:r>
                      <a:endParaRPr lang="es-ES" sz="12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325870">
                <a:tc>
                  <a:txBody>
                    <a:bodyPr/>
                    <a:lstStyle/>
                    <a:p>
                      <a:pPr>
                        <a:spcAft>
                          <a:spcPts val="0"/>
                        </a:spcAft>
                      </a:pPr>
                      <a:r>
                        <a:rPr lang="es-ES" sz="1200">
                          <a:effectLst/>
                        </a:rPr>
                        <a:t>Presentes: </a:t>
                      </a:r>
                      <a:endParaRPr lang="es-ES" sz="12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447974">
                <a:tc>
                  <a:txBody>
                    <a:bodyPr/>
                    <a:lstStyle/>
                    <a:p>
                      <a:pPr>
                        <a:spcAft>
                          <a:spcPts val="0"/>
                        </a:spcAft>
                      </a:pPr>
                      <a:r>
                        <a:rPr lang="es-ES" sz="1200">
                          <a:effectLst/>
                        </a:rPr>
                        <a:t>Objetivo de la jornada: </a:t>
                      </a:r>
                    </a:p>
                    <a:p>
                      <a:pPr>
                        <a:spcAft>
                          <a:spcPts val="0"/>
                        </a:spcAft>
                      </a:pPr>
                      <a:r>
                        <a:rPr lang="es-ES" sz="1200">
                          <a:effectLst/>
                        </a:rPr>
                        <a:t> </a:t>
                      </a:r>
                      <a:endParaRPr lang="es-ES" sz="12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223987">
                <a:tc>
                  <a:txBody>
                    <a:bodyPr/>
                    <a:lstStyle/>
                    <a:p>
                      <a:pPr>
                        <a:spcAft>
                          <a:spcPts val="0"/>
                        </a:spcAft>
                      </a:pPr>
                      <a:r>
                        <a:rPr lang="es-ES" sz="1200">
                          <a:effectLst/>
                        </a:rPr>
                        <a:t>Descripción del lugar físico</a:t>
                      </a:r>
                      <a:endParaRPr lang="es-ES" sz="12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671961">
                <a:tc>
                  <a:txBody>
                    <a:bodyPr/>
                    <a:lstStyle/>
                    <a:p>
                      <a:pPr>
                        <a:spcAft>
                          <a:spcPts val="0"/>
                        </a:spcAft>
                      </a:pPr>
                      <a:r>
                        <a:rPr lang="es-ES" sz="1200" dirty="0">
                          <a:effectLst/>
                        </a:rPr>
                        <a:t>Descripción de la llegada (cómo se presentaron o les presentaron, cómo les recibieron)</a:t>
                      </a:r>
                    </a:p>
                    <a:p>
                      <a:pPr>
                        <a:spcAft>
                          <a:spcPts val="0"/>
                        </a:spcAft>
                      </a:pPr>
                      <a:r>
                        <a:rPr lang="es-ES" sz="1200" dirty="0">
                          <a:effectLst/>
                        </a:rPr>
                        <a:t> </a:t>
                      </a:r>
                      <a:endParaRPr lang="es-ES" sz="12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671961">
                <a:tc>
                  <a:txBody>
                    <a:bodyPr/>
                    <a:lstStyle/>
                    <a:p>
                      <a:pPr>
                        <a:spcAft>
                          <a:spcPts val="0"/>
                        </a:spcAft>
                      </a:pPr>
                      <a:r>
                        <a:rPr lang="es-ES" sz="1200">
                          <a:effectLst/>
                        </a:rPr>
                        <a:t>Descripción de personas/relaciones (cómo se presentan, cómo participa cada une, qué hacen, cómo interactúan)</a:t>
                      </a:r>
                    </a:p>
                    <a:p>
                      <a:pPr>
                        <a:spcAft>
                          <a:spcPts val="0"/>
                        </a:spcAft>
                      </a:pPr>
                      <a:r>
                        <a:rPr lang="es-ES" sz="1200">
                          <a:effectLst/>
                        </a:rPr>
                        <a:t> </a:t>
                      </a:r>
                      <a:endParaRPr lang="es-ES" sz="1200">
                        <a:effectLst/>
                        <a:latin typeface="Times New Roman"/>
                        <a:ea typeface="Times New Roman"/>
                      </a:endParaRPr>
                    </a:p>
                  </a:txBody>
                  <a:tcPr marL="68580" marR="68580" marT="0" marB="0"/>
                </a:tc>
                <a:extLst>
                  <a:ext uri="{0D108BD9-81ED-4DB2-BD59-A6C34878D82A}">
                    <a16:rowId xmlns:a16="http://schemas.microsoft.com/office/drawing/2014/main" val="10005"/>
                  </a:ext>
                </a:extLst>
              </a:tr>
              <a:tr h="223987">
                <a:tc>
                  <a:txBody>
                    <a:bodyPr/>
                    <a:lstStyle/>
                    <a:p>
                      <a:pPr>
                        <a:spcAft>
                          <a:spcPts val="0"/>
                        </a:spcAft>
                      </a:pPr>
                      <a:r>
                        <a:rPr lang="es-ES" sz="1200" dirty="0">
                          <a:effectLst/>
                        </a:rPr>
                        <a:t>Comentarios </a:t>
                      </a:r>
                      <a:endParaRPr lang="es-ES" sz="12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r h="447974">
                <a:tc>
                  <a:txBody>
                    <a:bodyPr/>
                    <a:lstStyle/>
                    <a:p>
                      <a:pPr>
                        <a:spcAft>
                          <a:spcPts val="0"/>
                        </a:spcAft>
                      </a:pPr>
                      <a:r>
                        <a:rPr lang="es-ES" sz="1200" dirty="0">
                          <a:effectLst/>
                        </a:rPr>
                        <a:t>Observaciones</a:t>
                      </a:r>
                    </a:p>
                    <a:p>
                      <a:pPr algn="just">
                        <a:spcAft>
                          <a:spcPts val="0"/>
                        </a:spcAft>
                      </a:pPr>
                      <a:r>
                        <a:rPr lang="es-AR" sz="1200" dirty="0">
                          <a:effectLst/>
                        </a:rPr>
                        <a:t> </a:t>
                      </a:r>
                      <a:endParaRPr lang="es-ES" sz="1200" dirty="0">
                        <a:effectLst/>
                        <a:latin typeface="Times New Roman"/>
                        <a:ea typeface="Times New Roman"/>
                      </a:endParaRPr>
                    </a:p>
                  </a:txBody>
                  <a:tcPr marL="68580" marR="68580" marT="0" marB="0"/>
                </a:tc>
                <a:extLst>
                  <a:ext uri="{0D108BD9-81ED-4DB2-BD59-A6C34878D82A}">
                    <a16:rowId xmlns:a16="http://schemas.microsoft.com/office/drawing/2014/main" val="10007"/>
                  </a:ext>
                </a:extLst>
              </a:tr>
              <a:tr h="895948">
                <a:tc>
                  <a:txBody>
                    <a:bodyPr/>
                    <a:lstStyle/>
                    <a:p>
                      <a:pPr>
                        <a:spcAft>
                          <a:spcPts val="0"/>
                        </a:spcAft>
                      </a:pPr>
                      <a:r>
                        <a:rPr lang="es-ES" sz="1200" dirty="0">
                          <a:effectLst/>
                        </a:rPr>
                        <a:t>Autor del registro: </a:t>
                      </a:r>
                    </a:p>
                    <a:p>
                      <a:pPr>
                        <a:spcAft>
                          <a:spcPts val="0"/>
                        </a:spcAft>
                      </a:pPr>
                      <a:r>
                        <a:rPr lang="es-ES" sz="1200" dirty="0">
                          <a:effectLst/>
                        </a:rPr>
                        <a:t>Se grabó? </a:t>
                      </a:r>
                      <a:r>
                        <a:rPr lang="es-ES" sz="1200" dirty="0">
                          <a:effectLst/>
                          <a:sym typeface="Wingdings"/>
                        </a:rPr>
                        <a:t></a:t>
                      </a:r>
                      <a:r>
                        <a:rPr lang="es-ES" sz="1200" dirty="0">
                          <a:effectLst/>
                        </a:rPr>
                        <a:t> </a:t>
                      </a:r>
                    </a:p>
                    <a:p>
                      <a:pPr>
                        <a:spcAft>
                          <a:spcPts val="0"/>
                        </a:spcAft>
                      </a:pPr>
                      <a:r>
                        <a:rPr lang="es-ES" sz="1200" dirty="0">
                          <a:effectLst/>
                        </a:rPr>
                        <a:t>Se sacaron fotos? </a:t>
                      </a:r>
                      <a:r>
                        <a:rPr lang="es-ES" sz="1200" dirty="0">
                          <a:effectLst/>
                          <a:sym typeface="Wingdings"/>
                        </a:rPr>
                        <a:t></a:t>
                      </a:r>
                      <a:r>
                        <a:rPr lang="es-ES" sz="1200" dirty="0">
                          <a:effectLst/>
                        </a:rPr>
                        <a:t>        Se filmó? </a:t>
                      </a:r>
                      <a:r>
                        <a:rPr lang="es-ES" sz="1200" dirty="0">
                          <a:effectLst/>
                          <a:sym typeface="Wingdings"/>
                        </a:rPr>
                        <a:t></a:t>
                      </a:r>
                      <a:r>
                        <a:rPr lang="es-ES" sz="1200" dirty="0">
                          <a:effectLst/>
                        </a:rPr>
                        <a:t> </a:t>
                      </a:r>
                    </a:p>
                    <a:p>
                      <a:pPr>
                        <a:spcAft>
                          <a:spcPts val="0"/>
                        </a:spcAft>
                      </a:pPr>
                      <a:r>
                        <a:rPr lang="es-ES" sz="1200" dirty="0">
                          <a:effectLst/>
                        </a:rPr>
                        <a:t> </a:t>
                      </a:r>
                      <a:endParaRPr lang="es-ES" sz="1200" dirty="0">
                        <a:effectLst/>
                        <a:latin typeface="Times New Roman"/>
                        <a:ea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5" name="Rectangle 1"/>
          <p:cNvSpPr>
            <a:spLocks noChangeArrowheads="1"/>
          </p:cNvSpPr>
          <p:nvPr/>
        </p:nvSpPr>
        <p:spPr bwMode="auto">
          <a:xfrm>
            <a:off x="1827213" y="21764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7737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26D01-F263-4D1E-9753-FE7C9702DA74}"/>
              </a:ext>
            </a:extLst>
          </p:cNvPr>
          <p:cNvSpPr>
            <a:spLocks noGrp="1"/>
          </p:cNvSpPr>
          <p:nvPr>
            <p:ph type="title"/>
          </p:nvPr>
        </p:nvSpPr>
        <p:spPr/>
        <p:txBody>
          <a:bodyPr/>
          <a:lstStyle/>
          <a:p>
            <a:r>
              <a:rPr lang="es-ES" dirty="0"/>
              <a:t>ETNOGRAFÍA</a:t>
            </a:r>
            <a:endParaRPr lang="es-AR" dirty="0"/>
          </a:p>
        </p:txBody>
      </p:sp>
      <p:sp>
        <p:nvSpPr>
          <p:cNvPr id="3" name="Marcador de contenido 2">
            <a:extLst>
              <a:ext uri="{FF2B5EF4-FFF2-40B4-BE49-F238E27FC236}">
                <a16:creationId xmlns:a16="http://schemas.microsoft.com/office/drawing/2014/main" id="{F35D50BA-07B0-4FD3-8D80-5370C581A9D2}"/>
              </a:ext>
            </a:extLst>
          </p:cNvPr>
          <p:cNvSpPr>
            <a:spLocks noGrp="1"/>
          </p:cNvSpPr>
          <p:nvPr>
            <p:ph idx="1"/>
          </p:nvPr>
        </p:nvSpPr>
        <p:spPr>
          <a:xfrm>
            <a:off x="1443491" y="2602867"/>
            <a:ext cx="6571343" cy="3450613"/>
          </a:xfrm>
        </p:spPr>
        <p:txBody>
          <a:bodyPr/>
          <a:lstStyle/>
          <a:p>
            <a:r>
              <a:rPr lang="es-ES" dirty="0"/>
              <a:t>… lo que el etnógrafo aprehende son las formas simbólicas que los ‘nativos’ usan para conceptuar su realidad por tanto, lo que una descripción representa son las interpretaciones de los nativos a su mundo”, es decir, una “interpretación de una interpretación” (Poblete, 1999, 24).</a:t>
            </a:r>
            <a:endParaRPr lang="es-AR" dirty="0"/>
          </a:p>
          <a:p>
            <a:endParaRPr lang="es-AR" dirty="0"/>
          </a:p>
        </p:txBody>
      </p:sp>
    </p:spTree>
    <p:extLst>
      <p:ext uri="{BB962C8B-B14F-4D97-AF65-F5344CB8AC3E}">
        <p14:creationId xmlns:p14="http://schemas.microsoft.com/office/powerpoint/2010/main" val="344385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742CB-89A6-48C9-968A-179BFF75EC5C}"/>
              </a:ext>
            </a:extLst>
          </p:cNvPr>
          <p:cNvSpPr>
            <a:spLocks noGrp="1"/>
          </p:cNvSpPr>
          <p:nvPr>
            <p:ph type="title"/>
          </p:nvPr>
        </p:nvSpPr>
        <p:spPr/>
        <p:txBody>
          <a:bodyPr/>
          <a:lstStyle/>
          <a:p>
            <a:r>
              <a:rPr lang="es-ES" dirty="0"/>
              <a:t>Distintas lecturas sobre el pueblo </a:t>
            </a:r>
            <a:r>
              <a:rPr lang="es-ES" dirty="0" err="1"/>
              <a:t>selk´nam</a:t>
            </a:r>
            <a:endParaRPr lang="es-AR" dirty="0"/>
          </a:p>
        </p:txBody>
      </p:sp>
      <p:sp>
        <p:nvSpPr>
          <p:cNvPr id="3" name="Marcador de contenido 2">
            <a:extLst>
              <a:ext uri="{FF2B5EF4-FFF2-40B4-BE49-F238E27FC236}">
                <a16:creationId xmlns:a16="http://schemas.microsoft.com/office/drawing/2014/main" id="{7AA205C3-BA03-4FB9-9F08-52F135B4A269}"/>
              </a:ext>
            </a:extLst>
          </p:cNvPr>
          <p:cNvSpPr>
            <a:spLocks noGrp="1"/>
          </p:cNvSpPr>
          <p:nvPr>
            <p:ph idx="1"/>
          </p:nvPr>
        </p:nvSpPr>
        <p:spPr>
          <a:xfrm>
            <a:off x="2339752" y="2132856"/>
            <a:ext cx="6571343" cy="3450613"/>
          </a:xfrm>
        </p:spPr>
        <p:txBody>
          <a:bodyPr>
            <a:normAutofit/>
          </a:bodyPr>
          <a:lstStyle/>
          <a:p>
            <a:r>
              <a:rPr lang="es-ES" dirty="0"/>
              <a:t>Martín </a:t>
            </a:r>
            <a:r>
              <a:rPr lang="es-ES" dirty="0" err="1"/>
              <a:t>Gusinde</a:t>
            </a:r>
            <a:r>
              <a:rPr lang="es-ES" dirty="0"/>
              <a:t>: antropólogo de la década del ´20. Estudió a la sociedad </a:t>
            </a:r>
            <a:r>
              <a:rPr lang="es-ES" dirty="0" err="1"/>
              <a:t>Selk´nam</a:t>
            </a:r>
            <a:r>
              <a:rPr lang="es-ES" dirty="0"/>
              <a:t>. Centró su investigación en una ceremonia conocida como el HAIN, que tiene que ver con el rito de pasaje a la adultez de los varones</a:t>
            </a:r>
          </a:p>
          <a:p>
            <a:r>
              <a:rPr lang="es-ES" dirty="0"/>
              <a:t>Según las investigaciones de </a:t>
            </a:r>
            <a:r>
              <a:rPr lang="es-ES" dirty="0" err="1"/>
              <a:t>Gusinde</a:t>
            </a:r>
            <a:r>
              <a:rPr lang="es-ES" dirty="0"/>
              <a:t>, tal como le narraron los varones </a:t>
            </a:r>
            <a:r>
              <a:rPr lang="es-ES" dirty="0" err="1"/>
              <a:t>selk´nam</a:t>
            </a:r>
            <a:r>
              <a:rPr lang="es-ES" dirty="0"/>
              <a:t>, la ceremonia del HAIN estaba vedada para las mujeres y era un asunto secreto.</a:t>
            </a:r>
            <a:endParaRPr lang="es-AR" dirty="0"/>
          </a:p>
        </p:txBody>
      </p:sp>
      <p:pic>
        <p:nvPicPr>
          <p:cNvPr id="1026" name="Picture 2">
            <a:extLst>
              <a:ext uri="{FF2B5EF4-FFF2-40B4-BE49-F238E27FC236}">
                <a16:creationId xmlns:a16="http://schemas.microsoft.com/office/drawing/2014/main" id="{267F8635-7E3E-4FBC-B326-B1B796948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05" y="2018605"/>
            <a:ext cx="20955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9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ADAD7-3BF3-470A-8A97-11BFD5DE73DB}"/>
              </a:ext>
            </a:extLst>
          </p:cNvPr>
          <p:cNvSpPr>
            <a:spLocks noGrp="1"/>
          </p:cNvSpPr>
          <p:nvPr>
            <p:ph type="title"/>
          </p:nvPr>
        </p:nvSpPr>
        <p:spPr/>
        <p:txBody>
          <a:bodyPr/>
          <a:lstStyle/>
          <a:p>
            <a:r>
              <a:rPr lang="es-ES" dirty="0"/>
              <a:t>Distintas lecturas sobre el pueblo </a:t>
            </a:r>
            <a:r>
              <a:rPr lang="es-ES" dirty="0" err="1"/>
              <a:t>selk´nam</a:t>
            </a:r>
            <a:endParaRPr lang="es-AR" dirty="0"/>
          </a:p>
        </p:txBody>
      </p:sp>
      <p:sp>
        <p:nvSpPr>
          <p:cNvPr id="3" name="Marcador de contenido 2">
            <a:extLst>
              <a:ext uri="{FF2B5EF4-FFF2-40B4-BE49-F238E27FC236}">
                <a16:creationId xmlns:a16="http://schemas.microsoft.com/office/drawing/2014/main" id="{3F578A48-2C88-4C35-96AD-5BD5DA6F244D}"/>
              </a:ext>
            </a:extLst>
          </p:cNvPr>
          <p:cNvSpPr>
            <a:spLocks noGrp="1"/>
          </p:cNvSpPr>
          <p:nvPr>
            <p:ph idx="1"/>
          </p:nvPr>
        </p:nvSpPr>
        <p:spPr>
          <a:xfrm>
            <a:off x="251520" y="2060848"/>
            <a:ext cx="6571343" cy="3450613"/>
          </a:xfrm>
        </p:spPr>
        <p:txBody>
          <a:bodyPr>
            <a:normAutofit/>
          </a:bodyPr>
          <a:lstStyle/>
          <a:p>
            <a:endParaRPr lang="es-ES" dirty="0"/>
          </a:p>
          <a:p>
            <a:r>
              <a:rPr lang="es-ES" dirty="0"/>
              <a:t>Anne Chapman: antropóloga en los años ´60. Entabló relación con </a:t>
            </a:r>
            <a:r>
              <a:rPr lang="es-AR" dirty="0"/>
              <a:t>Lola </a:t>
            </a:r>
            <a:r>
              <a:rPr lang="es-AR" dirty="0" err="1"/>
              <a:t>Kiepja</a:t>
            </a:r>
            <a:r>
              <a:rPr lang="es-AR" dirty="0"/>
              <a:t>, su principal interlocutora </a:t>
            </a:r>
            <a:r>
              <a:rPr lang="es-AR" dirty="0" err="1"/>
              <a:t>selk´nam</a:t>
            </a:r>
            <a:r>
              <a:rPr lang="es-AR" dirty="0"/>
              <a:t>.</a:t>
            </a:r>
          </a:p>
          <a:p>
            <a:r>
              <a:rPr lang="es-ES" dirty="0"/>
              <a:t>Chapman buscó crear un constructo teórico que fisure el discurso dominante en lo que respecta al lugar de la mujer. Su investigación contribuyó a recontextualizar el papel de la mujer </a:t>
            </a:r>
            <a:r>
              <a:rPr lang="es-ES" dirty="0" err="1"/>
              <a:t>selk’nam</a:t>
            </a:r>
            <a:r>
              <a:rPr lang="es-ES" dirty="0"/>
              <a:t>.</a:t>
            </a:r>
            <a:endParaRPr lang="es-AR" dirty="0"/>
          </a:p>
        </p:txBody>
      </p:sp>
      <p:pic>
        <p:nvPicPr>
          <p:cNvPr id="2050" name="Picture 2">
            <a:extLst>
              <a:ext uri="{FF2B5EF4-FFF2-40B4-BE49-F238E27FC236}">
                <a16:creationId xmlns:a16="http://schemas.microsoft.com/office/drawing/2014/main" id="{2E945A70-0B2B-4FE8-8668-4D6900E72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903" y="2420888"/>
            <a:ext cx="2213756" cy="295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815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264CD1-54E1-4B60-84A9-BA4C43263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99" y="260648"/>
            <a:ext cx="8671001" cy="5653493"/>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3EC461E5-944C-40F3-8EC5-B79F268FBEBD}"/>
              </a:ext>
            </a:extLst>
          </p:cNvPr>
          <p:cNvSpPr>
            <a:spLocks noGrp="1"/>
          </p:cNvSpPr>
          <p:nvPr>
            <p:ph idx="1"/>
          </p:nvPr>
        </p:nvSpPr>
        <p:spPr>
          <a:xfrm>
            <a:off x="2411760" y="3933056"/>
            <a:ext cx="5000718" cy="1896283"/>
          </a:xfrm>
        </p:spPr>
        <p:txBody>
          <a:bodyPr>
            <a:normAutofit fontScale="85000" lnSpcReduction="20000"/>
          </a:bodyPr>
          <a:lstStyle/>
          <a:p>
            <a:pPr marL="0" indent="0">
              <a:buNone/>
            </a:pPr>
            <a:r>
              <a:rPr lang="es-ES" dirty="0">
                <a:solidFill>
                  <a:schemeClr val="bg1"/>
                </a:solidFill>
              </a:rPr>
              <a:t>En la ceremonia del HAIN, los jóvenes participan en una pelea ritual con otros varones disfrazados de espíritus. El secreto de los varones adultos era que en realidad los espíritus eran seres humanos</a:t>
            </a:r>
          </a:p>
          <a:p>
            <a:pPr marL="0" indent="0">
              <a:buNone/>
            </a:pPr>
            <a:r>
              <a:rPr lang="es-ES" b="0" i="0" dirty="0">
                <a:solidFill>
                  <a:schemeClr val="bg1"/>
                </a:solidFill>
                <a:effectLst/>
                <a:latin typeface="Arial" panose="020B0604020202020204" pitchFamily="34" charset="0"/>
              </a:rPr>
              <a:t>Pero el secreto era, en realidad, que las mujeres sabían.</a:t>
            </a:r>
            <a:endParaRPr lang="es-AR" dirty="0">
              <a:solidFill>
                <a:schemeClr val="bg1"/>
              </a:solidFill>
            </a:endParaRPr>
          </a:p>
        </p:txBody>
      </p:sp>
    </p:spTree>
    <p:extLst>
      <p:ext uri="{BB962C8B-B14F-4D97-AF65-F5344CB8AC3E}">
        <p14:creationId xmlns:p14="http://schemas.microsoft.com/office/powerpoint/2010/main" val="1077178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la Kiepja">
            <a:extLst>
              <a:ext uri="{FF2B5EF4-FFF2-40B4-BE49-F238E27FC236}">
                <a16:creationId xmlns:a16="http://schemas.microsoft.com/office/drawing/2014/main" id="{4493FF8C-B079-4E91-9FE8-477C3E31A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167" y="1807599"/>
            <a:ext cx="4739793" cy="28083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DF611D27-A555-4537-874D-3E9A43DE6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72" y="469346"/>
            <a:ext cx="4232264" cy="310122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182CB1C-69E0-4034-9DE4-56B125C4AD74}"/>
              </a:ext>
            </a:extLst>
          </p:cNvPr>
          <p:cNvSpPr txBox="1"/>
          <p:nvPr/>
        </p:nvSpPr>
        <p:spPr>
          <a:xfrm>
            <a:off x="181472" y="5301208"/>
            <a:ext cx="8604448" cy="276999"/>
          </a:xfrm>
          <a:prstGeom prst="rect">
            <a:avLst/>
          </a:prstGeom>
          <a:noFill/>
        </p:spPr>
        <p:txBody>
          <a:bodyPr wrap="square" rtlCol="0">
            <a:spAutoFit/>
          </a:bodyPr>
          <a:lstStyle/>
          <a:p>
            <a:pPr algn="r"/>
            <a:r>
              <a:rPr lang="es-ES" sz="1200" dirty="0"/>
              <a:t>Link a nota periodística, entrevista a Anne Chapman https://www.pagina12.com.ar/diario/suplementos/las12/13-989-2004-01-30.html</a:t>
            </a:r>
            <a:endParaRPr lang="es-AR" sz="1200" dirty="0"/>
          </a:p>
        </p:txBody>
      </p:sp>
    </p:spTree>
    <p:extLst>
      <p:ext uri="{BB962C8B-B14F-4D97-AF65-F5344CB8AC3E}">
        <p14:creationId xmlns:p14="http://schemas.microsoft.com/office/powerpoint/2010/main" val="39216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908720"/>
            <a:ext cx="8229600" cy="1143000"/>
          </a:xfrm>
          <a:solidFill>
            <a:schemeClr val="accent4"/>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s-ES" dirty="0">
                <a:latin typeface="Adobe Gothic Std B" pitchFamily="34" charset="-128"/>
                <a:ea typeface="Adobe Gothic Std B" pitchFamily="34" charset="-128"/>
              </a:rPr>
              <a:t>TÉCNICAS CONSTRUCCIÓN DE DATOS</a:t>
            </a:r>
            <a:endParaRPr lang="es-ES" dirty="0"/>
          </a:p>
        </p:txBody>
      </p:sp>
      <p:sp>
        <p:nvSpPr>
          <p:cNvPr id="3" name="2 Marcador de contenido"/>
          <p:cNvSpPr>
            <a:spLocks noGrp="1"/>
          </p:cNvSpPr>
          <p:nvPr>
            <p:ph idx="1"/>
          </p:nvPr>
        </p:nvSpPr>
        <p:spPr>
          <a:xfrm>
            <a:off x="-396552" y="2996952"/>
            <a:ext cx="6923112" cy="1368152"/>
          </a:xfrm>
        </p:spPr>
        <p:txBody>
          <a:bodyPr>
            <a:normAutofit/>
          </a:bodyPr>
          <a:lstStyle/>
          <a:p>
            <a:pPr algn="ctr"/>
            <a:r>
              <a:rPr lang="es-ES" dirty="0"/>
              <a:t>OBSERVACIÓN PARTICIPANTE </a:t>
            </a:r>
          </a:p>
          <a:p>
            <a:pPr algn="ctr"/>
            <a:r>
              <a:rPr lang="es-ES" dirty="0"/>
              <a:t>ENTREVISTAS EN PROFUNDIDAD</a:t>
            </a:r>
          </a:p>
          <a:p>
            <a:pPr algn="ctr"/>
            <a:endParaRPr lang="es-ES" dirty="0"/>
          </a:p>
        </p:txBody>
      </p:sp>
      <p:pic>
        <p:nvPicPr>
          <p:cNvPr id="7" name="Imagen 6">
            <a:extLst>
              <a:ext uri="{FF2B5EF4-FFF2-40B4-BE49-F238E27FC236}">
                <a16:creationId xmlns:a16="http://schemas.microsoft.com/office/drawing/2014/main" id="{4B6245B1-E699-46EB-9B1C-F533F7ED2B6A}"/>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300192" y="2541579"/>
            <a:ext cx="2555776" cy="3407701"/>
          </a:xfrm>
          <a:prstGeom prst="rect">
            <a:avLst/>
          </a:prstGeom>
        </p:spPr>
      </p:pic>
    </p:spTree>
    <p:extLst>
      <p:ext uri="{BB962C8B-B14F-4D97-AF65-F5344CB8AC3E}">
        <p14:creationId xmlns:p14="http://schemas.microsoft.com/office/powerpoint/2010/main" val="3607474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F5171E2-1F15-42D4-AC19-F0DC6FACCF0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Effect>
                      <a14:saturation sat="78000"/>
                    </a14:imgEffect>
                  </a14:imgLayer>
                </a14:imgProps>
              </a:ext>
              <a:ext uri="{28A0092B-C50C-407E-A947-70E740481C1C}">
                <a14:useLocalDpi xmlns:a14="http://schemas.microsoft.com/office/drawing/2010/main" val="0"/>
              </a:ext>
            </a:extLst>
          </a:blip>
          <a:srcRect/>
          <a:stretch>
            <a:fillRect/>
          </a:stretch>
        </p:blipFill>
        <p:spPr bwMode="auto">
          <a:xfrm>
            <a:off x="213770" y="116632"/>
            <a:ext cx="8572444" cy="3857600"/>
          </a:xfrm>
          <a:prstGeom prst="rect">
            <a:avLst/>
          </a:prstGeom>
          <a:noFill/>
          <a:effectLst>
            <a:glow rad="127000">
              <a:schemeClr val="accent1"/>
            </a:glow>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BE9E2764-42F6-48FB-B353-AF8FBC552719}"/>
              </a:ext>
            </a:extLst>
          </p:cNvPr>
          <p:cNvSpPr>
            <a:spLocks noGrp="1"/>
          </p:cNvSpPr>
          <p:nvPr>
            <p:ph idx="1"/>
          </p:nvPr>
        </p:nvSpPr>
        <p:spPr>
          <a:xfrm>
            <a:off x="125506" y="4149080"/>
            <a:ext cx="8892988" cy="2016224"/>
          </a:xfrm>
        </p:spPr>
        <p:txBody>
          <a:bodyPr>
            <a:normAutofit fontScale="85000" lnSpcReduction="20000"/>
          </a:bodyPr>
          <a:lstStyle/>
          <a:p>
            <a:pPr marL="0" indent="0" algn="just">
              <a:buNone/>
            </a:pPr>
            <a:r>
              <a:rPr lang="es-ES" dirty="0"/>
              <a:t>(…) si bien ella admitía la necesidad que tenían los hombres de dominarla y humillarla durante la celebración del hain, no era por eso mismo víctima del “sistema”. Sobre todo, era muy digna; capaz de enfrentar la autoridad masculina, de abandonar a un marido abusador, de desafiar a un chamán varón midiendo sus propios poderes con los de él. Si las circunstancias lo requerían, ella sola podía cazar guanacos con la ayuda de perros o alimentar a su familia con peces, moluscos y plantas. Las mujeres no eran simples reproductoras ni resignadas trabajadoras, ni tampoco esposas sumisas (Chapman, 99).</a:t>
            </a:r>
            <a:endParaRPr lang="es-AR" dirty="0"/>
          </a:p>
        </p:txBody>
      </p:sp>
    </p:spTree>
    <p:extLst>
      <p:ext uri="{BB962C8B-B14F-4D97-AF65-F5344CB8AC3E}">
        <p14:creationId xmlns:p14="http://schemas.microsoft.com/office/powerpoint/2010/main" val="189150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40618" y="749913"/>
            <a:ext cx="6571343" cy="1049235"/>
          </a:xfrm>
        </p:spPr>
        <p:txBody>
          <a:bodyPr/>
          <a:lstStyle/>
          <a:p>
            <a:r>
              <a:rPr lang="es-ES" dirty="0"/>
              <a:t>Tipos de entrevistas </a:t>
            </a:r>
          </a:p>
        </p:txBody>
      </p:sp>
      <p:sp>
        <p:nvSpPr>
          <p:cNvPr id="3" name="2 Marcador de contenido"/>
          <p:cNvSpPr>
            <a:spLocks noGrp="1"/>
          </p:cNvSpPr>
          <p:nvPr>
            <p:ph idx="1"/>
          </p:nvPr>
        </p:nvSpPr>
        <p:spPr>
          <a:xfrm>
            <a:off x="1410242" y="2132856"/>
            <a:ext cx="6571343" cy="3450613"/>
          </a:xfrm>
        </p:spPr>
        <p:txBody>
          <a:bodyPr>
            <a:normAutofit fontScale="77500" lnSpcReduction="20000"/>
          </a:bodyPr>
          <a:lstStyle/>
          <a:p>
            <a:pPr marL="0" indent="0" algn="ctr">
              <a:buNone/>
            </a:pPr>
            <a:r>
              <a:rPr lang="es-ES" b="1" dirty="0">
                <a:latin typeface="Arial Rounded MT Bold" panose="020F0704030504030204" pitchFamily="34" charset="0"/>
              </a:rPr>
              <a:t>La entrevista es una estrategia para hacer que </a:t>
            </a:r>
            <a:r>
              <a:rPr lang="es-ES" b="1" dirty="0" err="1">
                <a:latin typeface="Arial Rounded MT Bold" panose="020F0704030504030204" pitchFamily="34" charset="0"/>
              </a:rPr>
              <a:t>Ia</a:t>
            </a:r>
            <a:r>
              <a:rPr lang="es-ES" b="1" dirty="0">
                <a:latin typeface="Arial Rounded MT Bold" panose="020F0704030504030204" pitchFamily="34" charset="0"/>
              </a:rPr>
              <a:t> gente hable sobre lo que sabe, piensa y cree (</a:t>
            </a:r>
            <a:r>
              <a:rPr lang="es-ES" b="1" dirty="0" err="1">
                <a:latin typeface="Arial Rounded MT Bold" panose="020F0704030504030204" pitchFamily="34" charset="0"/>
              </a:rPr>
              <a:t>Spradley</a:t>
            </a:r>
            <a:r>
              <a:rPr lang="es-ES" b="1" dirty="0">
                <a:latin typeface="Arial Rounded MT Bold" panose="020F0704030504030204" pitchFamily="34" charset="0"/>
              </a:rPr>
              <a:t>, 1979) </a:t>
            </a:r>
          </a:p>
          <a:p>
            <a:endParaRPr lang="es-ES" dirty="0"/>
          </a:p>
          <a:p>
            <a:r>
              <a:rPr lang="es-ES" dirty="0"/>
              <a:t>Estructuradas/dirigidas: </a:t>
            </a:r>
            <a:r>
              <a:rPr lang="es-ES" sz="2500" dirty="0"/>
              <a:t>Cuestionario preestablecido</a:t>
            </a:r>
          </a:p>
          <a:p>
            <a:endParaRPr lang="es-ES" b="1" dirty="0"/>
          </a:p>
          <a:p>
            <a:r>
              <a:rPr lang="es-ES" b="1" dirty="0"/>
              <a:t>No estructuradas o en profundidad</a:t>
            </a:r>
          </a:p>
          <a:p>
            <a:r>
              <a:rPr lang="es-ES" sz="2500" dirty="0"/>
              <a:t>Hay ciertos temas a abordar. </a:t>
            </a:r>
          </a:p>
          <a:p>
            <a:r>
              <a:rPr lang="es-ES" sz="2500" dirty="0" err="1"/>
              <a:t>Pregunas</a:t>
            </a:r>
            <a:r>
              <a:rPr lang="es-ES" sz="2500" dirty="0"/>
              <a:t> abiertas. </a:t>
            </a:r>
          </a:p>
          <a:p>
            <a:r>
              <a:rPr lang="es-ES" sz="2500" dirty="0"/>
              <a:t>Pueden surgir nuevas preguntas a partir de la conversación.</a:t>
            </a:r>
          </a:p>
        </p:txBody>
      </p:sp>
    </p:spTree>
    <p:extLst>
      <p:ext uri="{BB962C8B-B14F-4D97-AF65-F5344CB8AC3E}">
        <p14:creationId xmlns:p14="http://schemas.microsoft.com/office/powerpoint/2010/main" val="79880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BE404-8B40-4964-9330-DB593E2D9EC1}"/>
              </a:ext>
            </a:extLst>
          </p:cNvPr>
          <p:cNvSpPr>
            <a:spLocks noGrp="1"/>
          </p:cNvSpPr>
          <p:nvPr>
            <p:ph type="title"/>
          </p:nvPr>
        </p:nvSpPr>
        <p:spPr>
          <a:xfrm>
            <a:off x="2879812" y="966498"/>
            <a:ext cx="3384376" cy="1049235"/>
          </a:xfrm>
        </p:spPr>
        <p:txBody>
          <a:bodyPr/>
          <a:lstStyle/>
          <a:p>
            <a:r>
              <a:rPr lang="es-ES" dirty="0">
                <a:latin typeface="Arial Black" panose="020B0A04020102020204" pitchFamily="34" charset="0"/>
              </a:rPr>
              <a:t>ENTREVISTAS</a:t>
            </a:r>
            <a:endParaRPr lang="es-AR" dirty="0">
              <a:latin typeface="Arial Black" panose="020B0A04020102020204" pitchFamily="34" charset="0"/>
            </a:endParaRPr>
          </a:p>
        </p:txBody>
      </p:sp>
      <p:sp>
        <p:nvSpPr>
          <p:cNvPr id="5" name="Marcador de contenido 4">
            <a:extLst>
              <a:ext uri="{FF2B5EF4-FFF2-40B4-BE49-F238E27FC236}">
                <a16:creationId xmlns:a16="http://schemas.microsoft.com/office/drawing/2014/main" id="{33793A83-94A9-41E6-AA84-DD5E5264B94D}"/>
              </a:ext>
            </a:extLst>
          </p:cNvPr>
          <p:cNvSpPr>
            <a:spLocks noGrp="1"/>
          </p:cNvSpPr>
          <p:nvPr>
            <p:ph idx="1"/>
          </p:nvPr>
        </p:nvSpPr>
        <p:spPr/>
        <p:txBody>
          <a:bodyPr/>
          <a:lstStyle/>
          <a:p>
            <a:pPr marL="0" indent="0">
              <a:buNone/>
            </a:pPr>
            <a:r>
              <a:rPr lang="es-ES" sz="2400" dirty="0"/>
              <a:t>Nos dan información que suele referirse a </a:t>
            </a:r>
            <a:r>
              <a:rPr lang="es-ES" sz="2400" dirty="0" err="1"/>
              <a:t>Ia</a:t>
            </a:r>
            <a:r>
              <a:rPr lang="es-ES" sz="2400" dirty="0"/>
              <a:t> biografía, al sentido de los hechos, a sentimientos, opiniones y emociones, a las normas o estándares de acción, y a los valores o conductas ideales (Guber, 2014)</a:t>
            </a:r>
            <a:endParaRPr lang="es-AR" sz="2400" dirty="0"/>
          </a:p>
          <a:p>
            <a:endParaRPr lang="es-AR" dirty="0"/>
          </a:p>
        </p:txBody>
      </p:sp>
    </p:spTree>
    <p:extLst>
      <p:ext uri="{BB962C8B-B14F-4D97-AF65-F5344CB8AC3E}">
        <p14:creationId xmlns:p14="http://schemas.microsoft.com/office/powerpoint/2010/main" val="388440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s-ES" dirty="0"/>
              <a:t>ENTREVISTAS ETNOGRÁFICAS</a:t>
            </a:r>
          </a:p>
        </p:txBody>
      </p:sp>
      <p:sp>
        <p:nvSpPr>
          <p:cNvPr id="3" name="2 Marcador de contenido"/>
          <p:cNvSpPr>
            <a:spLocks noGrp="1"/>
          </p:cNvSpPr>
          <p:nvPr>
            <p:ph idx="1"/>
          </p:nvPr>
        </p:nvSpPr>
        <p:spPr>
          <a:xfrm>
            <a:off x="467544" y="1772816"/>
            <a:ext cx="8229600" cy="3888432"/>
          </a:xfrm>
        </p:spPr>
        <p:txBody>
          <a:bodyPr>
            <a:normAutofit/>
          </a:bodyPr>
          <a:lstStyle/>
          <a:p>
            <a:pPr marL="0" indent="0" algn="just">
              <a:buNone/>
            </a:pPr>
            <a:endParaRPr lang="es-ES" sz="2200" dirty="0"/>
          </a:p>
          <a:p>
            <a:pPr marL="0" indent="0" algn="just">
              <a:buNone/>
            </a:pPr>
            <a:r>
              <a:rPr lang="es-ES" sz="2200" dirty="0"/>
              <a:t>Su valor no reside en su carácter referencial -informar sobre como son las cosas- sino performativo</a:t>
            </a:r>
          </a:p>
          <a:p>
            <a:pPr marL="0" indent="0" algn="just">
              <a:buNone/>
            </a:pPr>
            <a:r>
              <a:rPr lang="es-ES" dirty="0"/>
              <a:t>SE BUSCA CONOCER “LA PERSPECTIVA DEL ACTOR” (para ello es importante no imponer la propia perspectiva)</a:t>
            </a:r>
          </a:p>
          <a:p>
            <a:pPr marL="0" indent="0" algn="just">
              <a:buNone/>
            </a:pPr>
            <a:r>
              <a:rPr lang="es-ES" dirty="0"/>
              <a:t>SU EXPERIENCIA CONTADA </a:t>
            </a:r>
            <a:r>
              <a:rPr lang="es-ES" u="sng" dirty="0"/>
              <a:t>CON SUS PROPIAS PALABRAS (para ello es importante no imponer las propias categorías)</a:t>
            </a:r>
          </a:p>
          <a:p>
            <a:endParaRPr lang="es-ES" dirty="0"/>
          </a:p>
          <a:p>
            <a:pPr marL="0" indent="0">
              <a:buNone/>
            </a:pPr>
            <a:endParaRPr lang="es-ES" dirty="0"/>
          </a:p>
        </p:txBody>
      </p:sp>
    </p:spTree>
    <p:extLst>
      <p:ext uri="{BB962C8B-B14F-4D97-AF65-F5344CB8AC3E}">
        <p14:creationId xmlns:p14="http://schemas.microsoft.com/office/powerpoint/2010/main" val="366222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59633" y="2015733"/>
            <a:ext cx="6984776" cy="3573507"/>
          </a:xfrm>
        </p:spPr>
        <p:txBody>
          <a:bodyPr>
            <a:normAutofit/>
          </a:bodyPr>
          <a:lstStyle/>
          <a:p>
            <a:pPr marL="0" indent="0">
              <a:buNone/>
            </a:pPr>
            <a:r>
              <a:rPr lang="es-ES" dirty="0"/>
              <a:t>Atención! Intentar evitar:</a:t>
            </a:r>
          </a:p>
          <a:p>
            <a:pPr marL="0" indent="0">
              <a:buNone/>
            </a:pPr>
            <a:endParaRPr lang="es-ES" dirty="0"/>
          </a:p>
          <a:p>
            <a:pPr>
              <a:buFontTx/>
              <a:buChar char="-"/>
            </a:pPr>
            <a:r>
              <a:rPr lang="es-ES" dirty="0"/>
              <a:t>Hacer preguntas con carga ética o moral</a:t>
            </a:r>
          </a:p>
          <a:p>
            <a:pPr algn="just">
              <a:buFontTx/>
              <a:buChar char="-"/>
            </a:pPr>
            <a:r>
              <a:rPr lang="es-ES" dirty="0"/>
              <a:t>No imponer categorías propias. El desafío es que surjan de </a:t>
            </a:r>
            <a:r>
              <a:rPr lang="es-ES" dirty="0" err="1"/>
              <a:t>ellxs</a:t>
            </a:r>
            <a:endParaRPr lang="es-ES" dirty="0"/>
          </a:p>
          <a:p>
            <a:pPr algn="just">
              <a:buFontTx/>
              <a:buChar char="-"/>
            </a:pPr>
            <a:r>
              <a:rPr lang="es-ES" dirty="0"/>
              <a:t>Evitar, por lo menos en las primeras instancias solicitar definiciones “de libro”. Ej. ¿Qué es para vos la inclusión? </a:t>
            </a:r>
          </a:p>
          <a:p>
            <a:pPr>
              <a:buFontTx/>
              <a:buChar char="-"/>
            </a:pPr>
            <a:endParaRPr lang="es-ES" dirty="0"/>
          </a:p>
        </p:txBody>
      </p:sp>
    </p:spTree>
    <p:extLst>
      <p:ext uri="{BB962C8B-B14F-4D97-AF65-F5344CB8AC3E}">
        <p14:creationId xmlns:p14="http://schemas.microsoft.com/office/powerpoint/2010/main" val="30291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764704"/>
            <a:ext cx="6571343" cy="1049235"/>
          </a:xfrm>
        </p:spPr>
        <p:style>
          <a:lnRef idx="2">
            <a:schemeClr val="accent3">
              <a:shade val="50000"/>
            </a:schemeClr>
          </a:lnRef>
          <a:fillRef idx="1">
            <a:schemeClr val="accent3"/>
          </a:fillRef>
          <a:effectRef idx="0">
            <a:schemeClr val="accent3"/>
          </a:effectRef>
          <a:fontRef idx="minor">
            <a:schemeClr val="lt1"/>
          </a:fontRef>
        </p:style>
        <p:txBody>
          <a:bodyPr/>
          <a:lstStyle/>
          <a:p>
            <a:r>
              <a:rPr lang="es-ES" dirty="0"/>
              <a:t>ENTREVISTAS - ESTRATEGIAS</a:t>
            </a:r>
          </a:p>
        </p:txBody>
      </p:sp>
      <p:sp>
        <p:nvSpPr>
          <p:cNvPr id="3" name="2 Marcador de contenido"/>
          <p:cNvSpPr>
            <a:spLocks noGrp="1"/>
          </p:cNvSpPr>
          <p:nvPr>
            <p:ph idx="1"/>
          </p:nvPr>
        </p:nvSpPr>
        <p:spPr>
          <a:xfrm>
            <a:off x="1443491" y="2015733"/>
            <a:ext cx="6944933" cy="3789531"/>
          </a:xfrm>
        </p:spPr>
        <p:txBody>
          <a:bodyPr>
            <a:normAutofit/>
          </a:bodyPr>
          <a:lstStyle/>
          <a:p>
            <a:r>
              <a:rPr lang="es-ES" u="sng" dirty="0"/>
              <a:t>El arte de no ir al grano </a:t>
            </a:r>
          </a:p>
          <a:p>
            <a:pPr marL="0" indent="0">
              <a:buNone/>
            </a:pPr>
            <a:endParaRPr lang="es-ES" dirty="0"/>
          </a:p>
          <a:p>
            <a:pPr marL="0" indent="0">
              <a:buNone/>
            </a:pPr>
            <a:r>
              <a:rPr lang="es-ES" dirty="0"/>
              <a:t>Para descubrir cómo se conciben y experimentan los temas que nos interesa investigar.</a:t>
            </a:r>
          </a:p>
          <a:p>
            <a:pPr marL="0" indent="0">
              <a:buNone/>
            </a:pPr>
            <a:r>
              <a:rPr lang="es-ES" dirty="0"/>
              <a:t>“</a:t>
            </a:r>
            <a:r>
              <a:rPr lang="es-ES" dirty="0" err="1"/>
              <a:t>Contame</a:t>
            </a:r>
            <a:r>
              <a:rPr lang="es-ES" dirty="0"/>
              <a:t> un poco de la escuela” “</a:t>
            </a:r>
            <a:r>
              <a:rPr lang="es-ES" dirty="0" err="1"/>
              <a:t>Contame</a:t>
            </a:r>
            <a:r>
              <a:rPr lang="es-ES" dirty="0"/>
              <a:t> de tus </a:t>
            </a:r>
            <a:r>
              <a:rPr lang="es-ES" dirty="0" err="1"/>
              <a:t>alumnxs</a:t>
            </a:r>
            <a:r>
              <a:rPr lang="es-ES" dirty="0"/>
              <a:t>” </a:t>
            </a:r>
          </a:p>
          <a:p>
            <a:pPr marL="0" indent="0">
              <a:buNone/>
            </a:pPr>
            <a:r>
              <a:rPr lang="es-ES" dirty="0"/>
              <a:t>“¿En qué grado estás?” “¿Cómo es un día de escuela?”</a:t>
            </a:r>
          </a:p>
          <a:p>
            <a:pPr marL="0" indent="0">
              <a:buNone/>
            </a:pPr>
            <a:r>
              <a:rPr lang="es-ES" dirty="0"/>
              <a:t>“¿Cómo viene este año en relación con años anteriores en la escuela?”</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90471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ctr"/>
            <a:r>
              <a:rPr lang="es-ES" dirty="0"/>
              <a:t>Preguntas para descubrir preguntas</a:t>
            </a:r>
          </a:p>
        </p:txBody>
      </p:sp>
      <p:sp>
        <p:nvSpPr>
          <p:cNvPr id="3" name="2 Marcador de contenido"/>
          <p:cNvSpPr>
            <a:spLocks noGrp="1"/>
          </p:cNvSpPr>
          <p:nvPr>
            <p:ph idx="1"/>
          </p:nvPr>
        </p:nvSpPr>
        <p:spPr>
          <a:xfrm>
            <a:off x="827584" y="2492896"/>
            <a:ext cx="6571343" cy="2808312"/>
          </a:xfrm>
        </p:spPr>
        <p:txBody>
          <a:bodyPr>
            <a:normAutofit fontScale="85000" lnSpcReduction="20000"/>
          </a:bodyPr>
          <a:lstStyle/>
          <a:p>
            <a:r>
              <a:rPr lang="es-ES" sz="2800" dirty="0"/>
              <a:t> Formular preguntas abiertas</a:t>
            </a:r>
          </a:p>
          <a:p>
            <a:endParaRPr lang="es-ES" dirty="0"/>
          </a:p>
          <a:p>
            <a:pPr marL="0" indent="0">
              <a:buNone/>
            </a:pPr>
            <a:r>
              <a:rPr lang="es-ES" dirty="0"/>
              <a:t>“¿Te gustan el recreo?” CERRADA</a:t>
            </a:r>
          </a:p>
          <a:p>
            <a:pPr marL="0" indent="0">
              <a:buNone/>
            </a:pPr>
            <a:r>
              <a:rPr lang="es-ES" dirty="0"/>
              <a:t>“¿Qué es lo que más te gusta de la escuela?” ABIERTA</a:t>
            </a:r>
          </a:p>
          <a:p>
            <a:pPr marL="0" indent="0">
              <a:buNone/>
            </a:pPr>
            <a:endParaRPr lang="es-ES" dirty="0"/>
          </a:p>
          <a:p>
            <a:pPr marL="0" indent="0">
              <a:buNone/>
            </a:pPr>
            <a:r>
              <a:rPr lang="es-ES" dirty="0"/>
              <a:t>“¿Hay problemas de conectividad?” CERRADA</a:t>
            </a:r>
          </a:p>
          <a:p>
            <a:pPr marL="0" indent="0">
              <a:buNone/>
            </a:pPr>
            <a:r>
              <a:rPr lang="es-ES" dirty="0"/>
              <a:t>“¿Qué medios usan para comunicarse?” ABIERTA</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165625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66428" y="2060848"/>
            <a:ext cx="7211144" cy="3633267"/>
          </a:xfrm>
        </p:spPr>
        <p:txBody>
          <a:bodyPr>
            <a:normAutofit fontScale="92500" lnSpcReduction="10000"/>
          </a:bodyPr>
          <a:lstStyle/>
          <a:p>
            <a:r>
              <a:rPr lang="es-ES" dirty="0"/>
              <a:t>Formular preguntas descriptivas. Se le pide al </a:t>
            </a:r>
            <a:r>
              <a:rPr lang="es-ES" dirty="0" err="1"/>
              <a:t>interlocutorx</a:t>
            </a:r>
            <a:r>
              <a:rPr lang="es-ES" dirty="0"/>
              <a:t> que hable de ciertos temas, experiencias, conflictos, etc.</a:t>
            </a:r>
          </a:p>
          <a:p>
            <a:r>
              <a:rPr lang="es-ES" dirty="0"/>
              <a:t>Ej. ¿Cómo es el barrio? ¿Qué </a:t>
            </a:r>
            <a:r>
              <a:rPr lang="es-ES" dirty="0" err="1"/>
              <a:t>valorás</a:t>
            </a:r>
            <a:r>
              <a:rPr lang="es-ES" dirty="0"/>
              <a:t> de esta escuela? </a:t>
            </a:r>
          </a:p>
          <a:p>
            <a:endParaRPr lang="es-ES" dirty="0"/>
          </a:p>
          <a:p>
            <a:pPr marL="0" indent="0">
              <a:buNone/>
            </a:pPr>
            <a:r>
              <a:rPr lang="es-ES" dirty="0"/>
              <a:t>Mediante estas preguntas podemos descubrir los marcos interpretativos, la forma de pensar, sus nociones, sus valoraciones.</a:t>
            </a:r>
          </a:p>
          <a:p>
            <a:pPr marL="0" indent="0">
              <a:buNone/>
            </a:pPr>
            <a:endParaRPr lang="es-ES" dirty="0"/>
          </a:p>
          <a:p>
            <a:pPr marL="0" indent="0">
              <a:buNone/>
            </a:pPr>
            <a:r>
              <a:rPr lang="es-ES" b="1" dirty="0"/>
              <a:t>No preguntar por categorías prefabricadas</a:t>
            </a:r>
            <a:r>
              <a:rPr lang="es-ES" dirty="0"/>
              <a:t>, buscar que surjan las de </a:t>
            </a:r>
            <a:r>
              <a:rPr lang="es-ES" dirty="0" err="1"/>
              <a:t>lxs</a:t>
            </a:r>
            <a:r>
              <a:rPr lang="es-ES" dirty="0"/>
              <a:t> </a:t>
            </a:r>
            <a:r>
              <a:rPr lang="es-ES" dirty="0" err="1"/>
              <a:t>actorxs</a:t>
            </a:r>
            <a:r>
              <a:rPr lang="es-ES" dirty="0"/>
              <a:t>.</a:t>
            </a:r>
          </a:p>
          <a:p>
            <a:endParaRPr lang="es-ES" dirty="0"/>
          </a:p>
        </p:txBody>
      </p:sp>
      <p:sp>
        <p:nvSpPr>
          <p:cNvPr id="4" name="CuadroTexto 3">
            <a:extLst>
              <a:ext uri="{FF2B5EF4-FFF2-40B4-BE49-F238E27FC236}">
                <a16:creationId xmlns:a16="http://schemas.microsoft.com/office/drawing/2014/main" id="{98AB2F06-6BD5-400B-9137-7B584D8D74C8}"/>
              </a:ext>
            </a:extLst>
          </p:cNvPr>
          <p:cNvSpPr txBox="1"/>
          <p:nvPr/>
        </p:nvSpPr>
        <p:spPr>
          <a:xfrm>
            <a:off x="1115616" y="764704"/>
            <a:ext cx="7458600"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s-ES" sz="3200" dirty="0"/>
              <a:t>Preguntas para descubrir preguntas</a:t>
            </a:r>
            <a:endParaRPr lang="es-AR" sz="3200" dirty="0"/>
          </a:p>
        </p:txBody>
      </p:sp>
    </p:spTree>
    <p:extLst>
      <p:ext uri="{BB962C8B-B14F-4D97-AF65-F5344CB8AC3E}">
        <p14:creationId xmlns:p14="http://schemas.microsoft.com/office/powerpoint/2010/main" val="63784078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372</TotalTime>
  <Words>1517</Words>
  <Application>Microsoft Office PowerPoint</Application>
  <PresentationFormat>Presentación en pantalla (4:3)</PresentationFormat>
  <Paragraphs>122</Paragraphs>
  <Slides>20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Adobe Gothic Std B</vt:lpstr>
      <vt:lpstr>Arial</vt:lpstr>
      <vt:lpstr>Arial Black</vt:lpstr>
      <vt:lpstr>Arial Rounded MT Bold</vt:lpstr>
      <vt:lpstr>Calibri</vt:lpstr>
      <vt:lpstr>Gill Sans MT</vt:lpstr>
      <vt:lpstr>Times New Roman</vt:lpstr>
      <vt:lpstr>Wingdings</vt:lpstr>
      <vt:lpstr>Galería</vt:lpstr>
      <vt:lpstr>Etnografía</vt:lpstr>
      <vt:lpstr>TÉCNICAS CONSTRUCCIÓN DE DATOS</vt:lpstr>
      <vt:lpstr>Tipos de entrevistas </vt:lpstr>
      <vt:lpstr>ENTREVISTAS</vt:lpstr>
      <vt:lpstr>ENTREVISTAS ETNOGRÁFICAS</vt:lpstr>
      <vt:lpstr>Presentación de PowerPoint</vt:lpstr>
      <vt:lpstr>ENTREVISTAS - ESTRATEGIAS</vt:lpstr>
      <vt:lpstr>Preguntas para descubrir preguntas</vt:lpstr>
      <vt:lpstr>Presentación de PowerPoint</vt:lpstr>
      <vt:lpstr>Observación participante  registro de estudiante 1</vt:lpstr>
      <vt:lpstr>Observación participante  registro de estudiante 2 </vt:lpstr>
      <vt:lpstr>Observación participante  registro de estudiante 2</vt:lpstr>
      <vt:lpstr>Observación participante  registro de estudiante 2</vt:lpstr>
      <vt:lpstr>Registro de observaciones</vt:lpstr>
      <vt:lpstr>ETNOGRAFÍA</vt:lpstr>
      <vt:lpstr>Distintas lecturas sobre el pueblo selk´nam</vt:lpstr>
      <vt:lpstr>Distintas lecturas sobre el pueblo selk´nam</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RECOLECCIÓN (CONSTRUCCIÓN) DE DATOS</dc:title>
  <dc:creator>Lu</dc:creator>
  <cp:lastModifiedBy>lucia aljanati</cp:lastModifiedBy>
  <cp:revision>42</cp:revision>
  <dcterms:created xsi:type="dcterms:W3CDTF">2020-05-18T16:51:14Z</dcterms:created>
  <dcterms:modified xsi:type="dcterms:W3CDTF">2024-05-05T14:11:50Z</dcterms:modified>
</cp:coreProperties>
</file>