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5" r:id="rId4"/>
    <p:sldId id="258" r:id="rId5"/>
    <p:sldId id="267" r:id="rId6"/>
    <p:sldId id="262" r:id="rId7"/>
    <p:sldId id="263" r:id="rId8"/>
    <p:sldId id="260" r:id="rId9"/>
    <p:sldId id="264" r:id="rId10"/>
    <p:sldId id="268" r:id="rId11"/>
    <p:sldId id="269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 autoAdjust="0"/>
    <p:restoredTop sz="94660"/>
  </p:normalViewPr>
  <p:slideViewPr>
    <p:cSldViewPr>
      <p:cViewPr varScale="1">
        <p:scale>
          <a:sx n="69" d="100"/>
          <a:sy n="69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96D5422-C6F5-40BF-9203-7B26DA2C67B0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06DA23F-2189-4DE2-94B7-05D29C45E44C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422-C6F5-40BF-9203-7B26DA2C67B0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23F-2189-4DE2-94B7-05D29C45E4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422-C6F5-40BF-9203-7B26DA2C67B0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23F-2189-4DE2-94B7-05D29C45E4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422-C6F5-40BF-9203-7B26DA2C67B0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23F-2189-4DE2-94B7-05D29C45E4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422-C6F5-40BF-9203-7B26DA2C67B0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23F-2189-4DE2-94B7-05D29C45E4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422-C6F5-40BF-9203-7B26DA2C67B0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23F-2189-4DE2-94B7-05D29C45E44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422-C6F5-40BF-9203-7B26DA2C67B0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23F-2189-4DE2-94B7-05D29C45E4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422-C6F5-40BF-9203-7B26DA2C67B0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23F-2189-4DE2-94B7-05D29C45E4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422-C6F5-40BF-9203-7B26DA2C67B0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23F-2189-4DE2-94B7-05D29C45E4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422-C6F5-40BF-9203-7B26DA2C67B0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23F-2189-4DE2-94B7-05D29C45E44C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422-C6F5-40BF-9203-7B26DA2C67B0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23F-2189-4DE2-94B7-05D29C45E44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96D5422-C6F5-40BF-9203-7B26DA2C67B0}" type="datetimeFigureOut">
              <a:rPr lang="es-ES" smtClean="0"/>
              <a:t>24/08/2021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06DA23F-2189-4DE2-94B7-05D29C45E44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Trabajo de campo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Segundo Cuatrimestre </a:t>
            </a:r>
            <a:r>
              <a:rPr lang="es-ES" dirty="0" smtClean="0"/>
              <a:t>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842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908720"/>
            <a:ext cx="7024744" cy="1143000"/>
          </a:xfrm>
        </p:spPr>
        <p:txBody>
          <a:bodyPr>
            <a:noAutofit/>
          </a:bodyPr>
          <a:lstStyle/>
          <a:p>
            <a:r>
              <a:rPr lang="es-ES" sz="2500" dirty="0" smtClean="0"/>
              <a:t>Tema: </a:t>
            </a:r>
            <a:r>
              <a:rPr lang="es-ES" sz="2500" dirty="0"/>
              <a:t>L</a:t>
            </a:r>
            <a:r>
              <a:rPr lang="es-ES" sz="2500" dirty="0" smtClean="0"/>
              <a:t>as </a:t>
            </a:r>
            <a:r>
              <a:rPr lang="es-ES" sz="2500" dirty="0"/>
              <a:t>actualizaciones curriculares en la vida/práctica cotidiana de </a:t>
            </a:r>
            <a:r>
              <a:rPr lang="es-ES" sz="2500" dirty="0" err="1"/>
              <a:t>lxs</a:t>
            </a:r>
            <a:r>
              <a:rPr lang="es-ES" sz="2500" dirty="0"/>
              <a:t> docentes</a:t>
            </a:r>
            <a:endParaRPr lang="es-ES" sz="25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indent="-342900" algn="just">
              <a:lnSpc>
                <a:spcPct val="115000"/>
              </a:lnSpc>
              <a:buFont typeface="Symbol"/>
              <a:buChar char="-"/>
            </a:pPr>
            <a:r>
              <a:rPr lang="es-ES" dirty="0">
                <a:latin typeface="Times New Roman"/>
                <a:ea typeface="Times New Roman"/>
              </a:rPr>
              <a:t>¿Qué actores están implicados en la selección y actualización de las metodologías y contenidos a enseñar en CABA? ¿Cómo se traduce esa actualización en el aula?  </a:t>
            </a:r>
            <a:endParaRPr lang="es-ES" sz="2000" dirty="0">
              <a:latin typeface="Arial"/>
              <a:ea typeface="Arial"/>
            </a:endParaRPr>
          </a:p>
          <a:p>
            <a:pPr lvl="0" indent="-342900" algn="just">
              <a:lnSpc>
                <a:spcPct val="115000"/>
              </a:lnSpc>
              <a:buFont typeface="Symbol"/>
              <a:buChar char="-"/>
            </a:pPr>
            <a:r>
              <a:rPr lang="es-ES" dirty="0">
                <a:latin typeface="Times New Roman"/>
                <a:ea typeface="Times New Roman"/>
              </a:rPr>
              <a:t>¿Qué ideas existen en el cuerpo docente respecto de la necesidad </a:t>
            </a:r>
            <a:r>
              <a:rPr lang="es-ES" dirty="0" smtClean="0">
                <a:latin typeface="Times New Roman"/>
                <a:ea typeface="Times New Roman"/>
              </a:rPr>
              <a:t>de</a:t>
            </a:r>
            <a:r>
              <a:rPr lang="es-ES" sz="2000" dirty="0" smtClean="0">
                <a:latin typeface="Arial"/>
                <a:ea typeface="Times New Roman"/>
              </a:rPr>
              <a:t> a</a:t>
            </a:r>
            <a:r>
              <a:rPr lang="es-ES" dirty="0" smtClean="0">
                <a:latin typeface="Times New Roman"/>
                <a:ea typeface="Times New Roman"/>
              </a:rPr>
              <a:t>ctualizar </a:t>
            </a:r>
            <a:r>
              <a:rPr lang="es-ES" dirty="0">
                <a:latin typeface="Times New Roman"/>
                <a:ea typeface="Times New Roman"/>
              </a:rPr>
              <a:t>contenidos? ¿quienes son </a:t>
            </a:r>
            <a:r>
              <a:rPr lang="es-ES" dirty="0" err="1">
                <a:latin typeface="Times New Roman"/>
                <a:ea typeface="Times New Roman"/>
              </a:rPr>
              <a:t>lxs</a:t>
            </a:r>
            <a:r>
              <a:rPr lang="es-ES" dirty="0">
                <a:latin typeface="Times New Roman"/>
                <a:ea typeface="Times New Roman"/>
              </a:rPr>
              <a:t> responsables de vehiculizar esas actualizaciones?</a:t>
            </a:r>
            <a:endParaRPr lang="es-ES" sz="2000" dirty="0">
              <a:latin typeface="Arial"/>
              <a:ea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43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Tema: Transformaciones </a:t>
            </a:r>
            <a:r>
              <a:rPr lang="es-ES" dirty="0"/>
              <a:t>escolares en pandemia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s-ES" i="1" dirty="0" smtClean="0"/>
              <a:t>¿</a:t>
            </a:r>
            <a:r>
              <a:rPr lang="es-ES" i="1" dirty="0"/>
              <a:t>Qué transformaciones se dieron en el vínculo entre las escuelas y las familias en el contexto pandémico</a:t>
            </a:r>
            <a:r>
              <a:rPr lang="es-ES" i="1" dirty="0" smtClean="0"/>
              <a:t>?</a:t>
            </a:r>
          </a:p>
          <a:p>
            <a:pPr marL="68580" indent="0">
              <a:buNone/>
            </a:pPr>
            <a:r>
              <a:rPr lang="es-ES" i="1" dirty="0" smtClean="0"/>
              <a:t> </a:t>
            </a:r>
            <a:r>
              <a:rPr lang="es-ES" i="1" dirty="0"/>
              <a:t>¿Qué rol ocuparon las familias en este contexto? </a:t>
            </a:r>
            <a:endParaRPr lang="es-ES" i="1" dirty="0" smtClean="0"/>
          </a:p>
          <a:p>
            <a:pPr marL="68580" indent="0">
              <a:buNone/>
            </a:pPr>
            <a:r>
              <a:rPr lang="es-ES" i="1" dirty="0" smtClean="0"/>
              <a:t>¿</a:t>
            </a:r>
            <a:r>
              <a:rPr lang="es-ES" i="1" dirty="0"/>
              <a:t>Qué dificultades tuvo que enfrentar la escuela en esta redefinición vincular? </a:t>
            </a:r>
            <a:endParaRPr lang="es-ES" i="1" dirty="0" smtClean="0"/>
          </a:p>
          <a:p>
            <a:pPr marL="68580" indent="0">
              <a:buNone/>
            </a:pPr>
            <a:r>
              <a:rPr lang="es-ES" i="1" dirty="0" smtClean="0"/>
              <a:t>¿Qué </a:t>
            </a:r>
            <a:r>
              <a:rPr lang="es-ES" i="1" dirty="0"/>
              <a:t>desafíos significó para las familias?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97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Construcción del objeto de investigación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s-ES" sz="3500" b="1" dirty="0" smtClean="0"/>
              <a:t>Construir </a:t>
            </a:r>
            <a:r>
              <a:rPr lang="es-ES" sz="3500" b="1" dirty="0"/>
              <a:t>el objeto de investigación significa recortar una porción de la realidad, y hacerse con ella determinadas preguntas</a:t>
            </a:r>
          </a:p>
          <a:p>
            <a:pPr algn="ctr"/>
            <a:endParaRPr lang="es-ES" sz="3500" dirty="0"/>
          </a:p>
        </p:txBody>
      </p:sp>
    </p:spTree>
    <p:extLst>
      <p:ext uri="{BB962C8B-B14F-4D97-AF65-F5344CB8AC3E}">
        <p14:creationId xmlns:p14="http://schemas.microsoft.com/office/powerpoint/2010/main" val="246570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La construcción del objeto de investigación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comprender una situación hay que problematizarla. </a:t>
            </a:r>
            <a:r>
              <a:rPr lang="es-ES" dirty="0" smtClean="0"/>
              <a:t>Hacerse preguntas ¿Cómo? ¿Por qué? ¿Cuándo?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Ruptura con la “contemplación ingenua” que implica interpretaciones superficiales</a:t>
            </a:r>
          </a:p>
        </p:txBody>
      </p:sp>
    </p:spTree>
    <p:extLst>
      <p:ext uri="{BB962C8B-B14F-4D97-AF65-F5344CB8AC3E}">
        <p14:creationId xmlns:p14="http://schemas.microsoft.com/office/powerpoint/2010/main" val="266622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Elección del tema a investigar.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2852936"/>
            <a:ext cx="6777317" cy="2952328"/>
          </a:xfrm>
        </p:spPr>
        <p:txBody>
          <a:bodyPr>
            <a:normAutofit/>
          </a:bodyPr>
          <a:lstStyle/>
          <a:p>
            <a:r>
              <a:rPr lang="es-ES" dirty="0" smtClean="0"/>
              <a:t>Una vez pensado el tema que le interesa, le </a:t>
            </a:r>
            <a:r>
              <a:rPr lang="es-ES" dirty="0" err="1" smtClean="0"/>
              <a:t>investigadore</a:t>
            </a:r>
            <a:r>
              <a:rPr lang="es-ES" dirty="0" smtClean="0"/>
              <a:t> debe plantearse un problema, más concreto, para abordar la investigación.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76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024744" cy="1143000"/>
          </a:xfrm>
        </p:spPr>
        <p:txBody>
          <a:bodyPr/>
          <a:lstStyle/>
          <a:p>
            <a:r>
              <a:rPr lang="es-ES" dirty="0" smtClean="0"/>
              <a:t>El problema - preguntas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Están vinculadas a un marco teórico</a:t>
            </a:r>
          </a:p>
          <a:p>
            <a:pPr marL="68580" indent="0">
              <a:buNone/>
            </a:pPr>
            <a:endParaRPr lang="es-ES" dirty="0"/>
          </a:p>
          <a:p>
            <a:pPr marL="68580" indent="0">
              <a:buNone/>
            </a:pPr>
            <a:endParaRPr lang="es-ES" dirty="0" smtClean="0"/>
          </a:p>
          <a:p>
            <a:r>
              <a:rPr lang="es-ES" dirty="0" smtClean="0"/>
              <a:t>No son ajenas ni a la situación personal de le </a:t>
            </a:r>
            <a:r>
              <a:rPr lang="es-ES" dirty="0" err="1" smtClean="0"/>
              <a:t>investigadore</a:t>
            </a:r>
            <a:r>
              <a:rPr lang="es-ES" dirty="0" smtClean="0"/>
              <a:t>, ni a la situación de la academia, ni a la coyuntura socio histórica en la que se enmarca el tema, ni a las ideas del momento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266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908720"/>
            <a:ext cx="7024744" cy="926976"/>
          </a:xfrm>
        </p:spPr>
        <p:txBody>
          <a:bodyPr/>
          <a:lstStyle/>
          <a:p>
            <a:r>
              <a:rPr lang="es-ES" dirty="0" smtClean="0"/>
              <a:t>Preguntas de investigación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 smtClean="0"/>
              <a:t>Deben poder someterse a contrastación empírica</a:t>
            </a:r>
          </a:p>
          <a:p>
            <a:r>
              <a:rPr lang="es-ES" b="1" dirty="0" smtClean="0"/>
              <a:t>Deben ser claras, sin ambigüedades o doble sentido. Si son conceptos ambiguos debe explicitarse en qué sentido se usa.</a:t>
            </a:r>
          </a:p>
          <a:p>
            <a:r>
              <a:rPr lang="es-ES" b="1" dirty="0" smtClean="0"/>
              <a:t>Deben poder responderse en la investigación que se presenta</a:t>
            </a:r>
          </a:p>
          <a:p>
            <a:r>
              <a:rPr lang="es-ES" b="1" dirty="0" smtClean="0"/>
              <a:t>Deben aportar conocimiento sobre algún tema de la realidad </a:t>
            </a:r>
            <a:r>
              <a:rPr lang="es-ES" b="1" dirty="0" smtClean="0"/>
              <a:t>educativa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205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62068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Algunos errores comunes al formular el problema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916832"/>
            <a:ext cx="6777201" cy="4176464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 Preguntas que implican juicios de valor (¿Está bien? ¿Está mal?)</a:t>
            </a:r>
          </a:p>
          <a:p>
            <a:r>
              <a:rPr lang="es-ES" dirty="0" smtClean="0"/>
              <a:t>Preguntas de información, donde el dato ya está disponible </a:t>
            </a:r>
          </a:p>
          <a:p>
            <a:r>
              <a:rPr lang="es-ES" dirty="0" smtClean="0"/>
              <a:t>Preguntas filosóficas</a:t>
            </a:r>
          </a:p>
          <a:p>
            <a:r>
              <a:rPr lang="es-ES" dirty="0" smtClean="0"/>
              <a:t>Preguntas que apuntan a una intervención (¿Cómo evitar el fracaso es colar en las instituciones educativas de CABA?)</a:t>
            </a:r>
          </a:p>
          <a:p>
            <a:r>
              <a:rPr lang="es-ES" dirty="0" smtClean="0"/>
              <a:t>Preguntas que se responden por sí o por no</a:t>
            </a:r>
          </a:p>
          <a:p>
            <a:endParaRPr lang="es-ES" dirty="0"/>
          </a:p>
          <a:p>
            <a:pPr marL="68580" indent="0" algn="r">
              <a:buNone/>
            </a:pPr>
            <a:r>
              <a:rPr lang="es-ES" sz="1300" dirty="0" smtClean="0"/>
              <a:t>Bibliografía: Sala Roca, J.; Arnau </a:t>
            </a:r>
            <a:r>
              <a:rPr lang="es-ES" sz="1300" dirty="0" err="1" smtClean="0"/>
              <a:t>Sabates</a:t>
            </a:r>
            <a:r>
              <a:rPr lang="es-ES" sz="1300" dirty="0" smtClean="0"/>
              <a:t>, L. (2014) El planteamiento del problema, las preguntas y los objetivos de la investigación: criterios de redacción y </a:t>
            </a:r>
            <a:r>
              <a:rPr lang="es-ES" sz="1300" dirty="0" err="1" smtClean="0"/>
              <a:t>check</a:t>
            </a:r>
            <a:r>
              <a:rPr lang="es-ES" sz="1300" dirty="0" smtClean="0"/>
              <a:t> </a:t>
            </a:r>
            <a:r>
              <a:rPr lang="es-ES" sz="1300" dirty="0" err="1" smtClean="0"/>
              <a:t>list</a:t>
            </a:r>
            <a:r>
              <a:rPr lang="es-ES" sz="1300" dirty="0" smtClean="0"/>
              <a:t> para formular correctamente. Universidad Autónoma de </a:t>
            </a:r>
            <a:r>
              <a:rPr lang="es-ES" sz="1300" dirty="0" err="1" smtClean="0"/>
              <a:t>Barcelna</a:t>
            </a:r>
            <a:r>
              <a:rPr lang="es-ES" sz="1300" dirty="0" smtClean="0"/>
              <a:t> 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42065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Tema</a:t>
            </a:r>
            <a:r>
              <a:rPr lang="es-ES" sz="2800" b="1" dirty="0"/>
              <a:t>: </a:t>
            </a:r>
            <a:r>
              <a:rPr lang="es-419" sz="2800" dirty="0"/>
              <a:t>Las situaciones conflictivas en las escuelas</a:t>
            </a:r>
            <a:r>
              <a:rPr lang="es-ES" sz="2800" dirty="0"/>
              <a:t>. </a:t>
            </a:r>
            <a:endParaRPr lang="es-ES" sz="25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ES" i="1" dirty="0" smtClean="0"/>
              <a:t>Preguntas: </a:t>
            </a:r>
          </a:p>
          <a:p>
            <a:pPr marL="68580" lvl="0" indent="0">
              <a:buNone/>
            </a:pPr>
            <a:r>
              <a:rPr lang="es-419" dirty="0" smtClean="0"/>
              <a:t>¿</a:t>
            </a:r>
            <a:r>
              <a:rPr lang="es-419" dirty="0"/>
              <a:t>Cómo conceptualizan las situaciones conflictivas los diferentes actores de la comunidad educativa?</a:t>
            </a:r>
            <a:endParaRPr lang="es-ES" dirty="0"/>
          </a:p>
          <a:p>
            <a:pPr marL="68580" lvl="0" indent="0">
              <a:buNone/>
            </a:pPr>
            <a:r>
              <a:rPr lang="es-419" dirty="0"/>
              <a:t>¿Qué herramientas tienen los/las docentes educativos para la prevención o resolución de estos conflictos?</a:t>
            </a:r>
            <a:endParaRPr lang="es-ES" dirty="0"/>
          </a:p>
          <a:p>
            <a:pPr marL="68580" lvl="0" indent="0">
              <a:buNone/>
            </a:pPr>
            <a:r>
              <a:rPr lang="es-419" dirty="0"/>
              <a:t>¿Cómo se abordan las situaciones conflictivas en la escuela?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06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Preguntas</a:t>
            </a:r>
          </a:p>
          <a:p>
            <a:pPr marL="68580" indent="0">
              <a:buNone/>
            </a:pPr>
            <a:r>
              <a:rPr lang="es-ES" dirty="0" smtClean="0"/>
              <a:t>¿</a:t>
            </a:r>
            <a:r>
              <a:rPr lang="es-ES" dirty="0" smtClean="0"/>
              <a:t>Qué representaciones tienen las familias de les </a:t>
            </a:r>
            <a:r>
              <a:rPr lang="es-ES" dirty="0" err="1" smtClean="0"/>
              <a:t>niñes</a:t>
            </a:r>
            <a:r>
              <a:rPr lang="es-ES" dirty="0" smtClean="0"/>
              <a:t> de nivel inicial acerca de la sexualidad</a:t>
            </a:r>
            <a:r>
              <a:rPr lang="es-ES" dirty="0" smtClean="0"/>
              <a:t>?</a:t>
            </a:r>
          </a:p>
          <a:p>
            <a:pPr marL="68580" indent="0">
              <a:buNone/>
            </a:pPr>
            <a:r>
              <a:rPr lang="es-ES" dirty="0" smtClean="0"/>
              <a:t>¿</a:t>
            </a:r>
            <a:r>
              <a:rPr lang="es-ES" dirty="0" smtClean="0"/>
              <a:t>Qué estrategias desarrollan les docentes de la escuela </a:t>
            </a:r>
            <a:r>
              <a:rPr lang="es-ES" dirty="0" err="1" smtClean="0"/>
              <a:t>nro</a:t>
            </a:r>
            <a:r>
              <a:rPr lang="es-ES" dirty="0" smtClean="0"/>
              <a:t> “23 para abordar la enseñanza de la ESI en el nivel primario?</a:t>
            </a:r>
          </a:p>
          <a:p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1403648" y="1628800"/>
            <a:ext cx="7024744" cy="817160"/>
          </a:xfrm>
        </p:spPr>
        <p:txBody>
          <a:bodyPr>
            <a:normAutofit fontScale="90000"/>
          </a:bodyPr>
          <a:lstStyle/>
          <a:p>
            <a:r>
              <a:rPr lang="es-ES" dirty="0"/>
              <a:t>Tema: Educación Sexual Integral en las escuelas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67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296</TotalTime>
  <Words>530</Words>
  <Application>Microsoft Office PowerPoint</Application>
  <PresentationFormat>Presentación en pantalla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Austin</vt:lpstr>
      <vt:lpstr>Trabajo de campo</vt:lpstr>
      <vt:lpstr>Construcción del objeto de investigación</vt:lpstr>
      <vt:lpstr>La construcción del objeto de investigación</vt:lpstr>
      <vt:lpstr>Elección del tema a investigar.</vt:lpstr>
      <vt:lpstr>El problema - preguntas</vt:lpstr>
      <vt:lpstr>Preguntas de investigación</vt:lpstr>
      <vt:lpstr>Algunos errores comunes al formular el problema</vt:lpstr>
      <vt:lpstr>Tema: Las situaciones conflictivas en las escuelas. </vt:lpstr>
      <vt:lpstr>Tema: Educación Sexual Integral en las escuelas </vt:lpstr>
      <vt:lpstr>Tema: Las actualizaciones curriculares en la vida/práctica cotidiana de lxs docentes</vt:lpstr>
      <vt:lpstr>Tema: Transformaciones escolares en pandemia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la Investigación</dc:title>
  <dc:creator>Lu</dc:creator>
  <cp:lastModifiedBy>Lu</cp:lastModifiedBy>
  <cp:revision>29</cp:revision>
  <dcterms:created xsi:type="dcterms:W3CDTF">2015-10-10T17:23:01Z</dcterms:created>
  <dcterms:modified xsi:type="dcterms:W3CDTF">2021-08-24T16:33:26Z</dcterms:modified>
</cp:coreProperties>
</file>