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  <p:embeddedFont>
      <p:font typeface="Helvetica Neue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F6E9E4-581F-4677-B67E-7ED0C7383520}">
  <a:tblStyle styleId="{BEF6E9E4-581F-4677-B67E-7ED0C73835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aleway-regular.fntdata"/><Relationship Id="rId12" Type="http://schemas.openxmlformats.org/officeDocument/2006/relationships/slide" Target="slides/slide6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aleway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f7303212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bf7303212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977b086c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c977b086c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977b086c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c977b086c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9a16498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29a16498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311700" y="1800538"/>
            <a:ext cx="8520600" cy="171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000">
              <a:solidFill>
                <a:srgbClr val="FF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000">
              <a:solidFill>
                <a:srgbClr val="FF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000">
              <a:solidFill>
                <a:srgbClr val="FF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GENRE CLASSIFICATION OF HARMONIC AND</a:t>
            </a:r>
            <a:endParaRPr b="1" sz="2400">
              <a:solidFill>
                <a:srgbClr val="FF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PERCUSSIVE COMPONENTS OF SEPARATED SIGNALS</a:t>
            </a:r>
            <a:endParaRPr b="1" sz="2400">
              <a:solidFill>
                <a:srgbClr val="FF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USING DEEP EMBEDDINGS</a:t>
            </a:r>
            <a:endParaRPr b="1" sz="2400">
              <a:solidFill>
                <a:srgbClr val="FF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2400">
              <a:solidFill>
                <a:srgbClr val="FF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1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Music Information Retrieval </a:t>
            </a:r>
            <a:endParaRPr b="1" sz="4900">
              <a:solidFill>
                <a:srgbClr val="FF0000"/>
              </a:solidFill>
            </a:endParaRPr>
          </a:p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311700" y="3697375"/>
            <a:ext cx="85206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Valentín Malpica Gómez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0" y="0"/>
            <a:ext cx="9144000" cy="966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AA84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2650" y="200938"/>
            <a:ext cx="1633550" cy="56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0" y="0"/>
            <a:ext cx="9144000" cy="948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0425" y="191646"/>
            <a:ext cx="1633550" cy="5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264750" y="191700"/>
            <a:ext cx="66285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DATASET</a:t>
            </a:r>
            <a:endParaRPr b="1" i="0" sz="24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0425" y="191650"/>
            <a:ext cx="1633550" cy="5647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336300" y="1125150"/>
            <a:ext cx="8488200" cy="3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336300" y="1216175"/>
            <a:ext cx="8612400" cy="3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GTZAN</a:t>
            </a:r>
            <a:r>
              <a:rPr lang="en" u="sng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 (Tzanetakis and Cook (2002)):</a:t>
            </a:r>
            <a:endParaRPr u="sng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Georgia"/>
              <a:buChar char="●"/>
            </a:pPr>
            <a:r>
              <a:rPr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1000 audio tracks of 30s duration divided in 10 genres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Georgia"/>
              <a:buChar char="●"/>
            </a:pPr>
            <a:r>
              <a:rPr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Genres: Blues, Classical, Country, Disco, HipHop, Jazz, Metal, Pop, Reggae, Rock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125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125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125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125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125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125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0" y="0"/>
            <a:ext cx="9144000" cy="948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0425" y="191646"/>
            <a:ext cx="1633550" cy="5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215475" y="191700"/>
            <a:ext cx="66285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Methodology</a:t>
            </a:r>
            <a:endParaRPr b="1" i="0" sz="24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0425" y="191650"/>
            <a:ext cx="1633550" cy="5647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336300" y="1125150"/>
            <a:ext cx="8488200" cy="3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60600" y="1326075"/>
            <a:ext cx="842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34100" y="1125150"/>
            <a:ext cx="8739000" cy="3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1) Separate tracks into sources: Drums, Bass, Others and Vocals [Demucs v4] [1]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2) Generate new datasets: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Georgia"/>
              <a:buChar char="●"/>
            </a:pPr>
            <a:r>
              <a:rPr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GTZAN </a:t>
            </a:r>
            <a:r>
              <a:rPr b="1"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Percussive</a:t>
            </a:r>
            <a:r>
              <a:rPr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: Combine drums+bass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Georgia"/>
              <a:buChar char="●"/>
            </a:pPr>
            <a:r>
              <a:rPr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GTZAN </a:t>
            </a:r>
            <a:r>
              <a:rPr b="1"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Harmonic</a:t>
            </a:r>
            <a:r>
              <a:rPr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: Combine others+vocals 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3) Compute embeddings for GTZAN, GTZAN Percussive and GTZAN Harmonic (*):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Georgia"/>
              <a:buChar char="●"/>
            </a:pPr>
            <a:r>
              <a:rPr b="1"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msd-musicnn</a:t>
            </a:r>
            <a:r>
              <a:rPr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Georgia"/>
              <a:buChar char="●"/>
            </a:pPr>
            <a:r>
              <a:rPr b="1"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audioset-vgg</a:t>
            </a:r>
            <a:endParaRPr b="1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Georgia"/>
              <a:buChar char="●"/>
            </a:pPr>
            <a:r>
              <a:rPr b="1"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disocgs-effnet</a:t>
            </a:r>
            <a:endParaRPr b="1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4) Classification using SVM                                                                                             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(* whole datasets except ‘classical’ audios)</a:t>
            </a:r>
            <a:endParaRPr b="1" i="0" u="none" cap="none" strike="noStrike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0" y="0"/>
            <a:ext cx="9144000" cy="948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0425" y="191646"/>
            <a:ext cx="1633550" cy="5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225325" y="191700"/>
            <a:ext cx="66285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1" i="0" sz="24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0425" y="191650"/>
            <a:ext cx="1633550" cy="5647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296900" y="1118825"/>
            <a:ext cx="8651400" cy="3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 accuracy: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97" name="Google Shape;97;p18"/>
          <p:cNvGraphicFramePr/>
          <p:nvPr/>
        </p:nvGraphicFramePr>
        <p:xfrm>
          <a:off x="952500" y="19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{BEF6E9E4-581F-4677-B67E-7ED0C7383520}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414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Dataset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msd-musicnn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audioset-vggish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discogs-effnet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414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GTZAN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GTZAN Harmonic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GTZAN Percussive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0" y="0"/>
            <a:ext cx="9144000" cy="948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0425" y="191646"/>
            <a:ext cx="1633550" cy="5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225325" y="191700"/>
            <a:ext cx="66285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1" i="0" sz="24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0425" y="191650"/>
            <a:ext cx="1633550" cy="564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316650" y="1128700"/>
            <a:ext cx="8651400" cy="3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 Distribution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8584" y="1782400"/>
            <a:ext cx="4230874" cy="319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0" y="0"/>
            <a:ext cx="9144000" cy="948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0425" y="191646"/>
            <a:ext cx="1633550" cy="5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0425" y="191650"/>
            <a:ext cx="1633550" cy="564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1245700" y="1883875"/>
            <a:ext cx="7125900" cy="23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1" algn="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4233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Thanks for your attention</a:t>
            </a:r>
            <a:endParaRPr b="1" i="0" sz="4233" u="none" cap="none" strike="noStrike">
              <a:solidFill>
                <a:srgbClr val="FF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38100" rtl="1" algn="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4233" u="none" cap="none" strike="noStrike">
                <a:solidFill>
                  <a:srgbClr val="38761D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endParaRPr b="0" i="0" sz="3200" u="none" cap="none" strike="noStrike">
              <a:solidFill>
                <a:srgbClr val="38761D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1" algn="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1" algn="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1397" y="3037000"/>
            <a:ext cx="761225" cy="7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