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557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16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05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71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82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07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617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05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43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40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1A61BE2-20C3-48A9-9A5F-118AA424F49F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8023EEA-5FED-4949-A252-B271A424A6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82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398C5-7CEB-4462-B3B9-AE67EC904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2700" b="1" dirty="0">
                <a:latin typeface="Bahnschrift Condensed" panose="020B0502040204020203" pitchFamily="34" charset="0"/>
              </a:rPr>
              <a:t>Проектирование ЦОД с EVPN-VXLAN</a:t>
            </a:r>
            <a:br>
              <a:rPr lang="ru-RU" sz="2700" b="1" dirty="0"/>
            </a:b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712E99-D9B4-4DA8-930D-D8AC052AC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>
                <a:latin typeface="Bahnschrift Condensed" panose="020B0502040204020203" pitchFamily="34" charset="0"/>
              </a:rPr>
              <a:t>Создание масштабируемой и отказоустойчивой сети с едиными L2/L3 доменами.</a:t>
            </a:r>
            <a:endParaRPr lang="ru-RU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90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5B0F8-F251-4979-A6BF-F7392857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700" b="1" dirty="0">
                <a:latin typeface="Bahnschrift Condensed" panose="020B0502040204020203" pitchFamily="34" charset="0"/>
              </a:rPr>
              <a:t>Основные компоненты EVPN и VXLAN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68C1E7-5427-4C43-BF29-B17F4E8B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ahnschrift Light" panose="020B0502040204020203" pitchFamily="34" charset="0"/>
              </a:rPr>
              <a:t>EVPN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BGP Control Plane </a:t>
            </a:r>
            <a:r>
              <a:rPr lang="ru-RU" dirty="0">
                <a:latin typeface="Bahnschrift Light" panose="020B0502040204020203" pitchFamily="34" charset="0"/>
              </a:rPr>
              <a:t>для обмена маршрутами между </a:t>
            </a:r>
            <a:r>
              <a:rPr lang="en-US" dirty="0">
                <a:latin typeface="Bahnschrift Light" panose="020B0502040204020203" pitchFamily="34" charset="0"/>
              </a:rPr>
              <a:t>VTEP.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Поддержка </a:t>
            </a:r>
            <a:r>
              <a:rPr lang="en-US" dirty="0">
                <a:latin typeface="Bahnschrift Light" panose="020B0502040204020203" pitchFamily="34" charset="0"/>
              </a:rPr>
              <a:t>L2/L3 </a:t>
            </a:r>
            <a:r>
              <a:rPr lang="ru-RU" dirty="0">
                <a:latin typeface="Bahnschrift Light" panose="020B0502040204020203" pitchFamily="34" charset="0"/>
              </a:rPr>
              <a:t>маршрутизации и оптимизация </a:t>
            </a:r>
            <a:r>
              <a:rPr lang="en-US" dirty="0">
                <a:latin typeface="Bahnschrift Light" panose="020B0502040204020203" pitchFamily="34" charset="0"/>
              </a:rPr>
              <a:t>BUM-</a:t>
            </a:r>
            <a:r>
              <a:rPr lang="ru-RU" dirty="0">
                <a:latin typeface="Bahnschrift Light" panose="020B0502040204020203" pitchFamily="34" charset="0"/>
              </a:rPr>
              <a:t>трафика.</a:t>
            </a:r>
          </a:p>
          <a:p>
            <a:r>
              <a:rPr lang="ru-RU" b="1" dirty="0">
                <a:latin typeface="Bahnschrift Light" panose="020B0502040204020203" pitchFamily="34" charset="0"/>
              </a:rPr>
              <a:t>VXLAN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Туннелирование для расширения L2 сетей через IP.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Использует VNI для изоляции трафика между виртуальными сетями.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4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D0A76-7292-49AB-B71A-0B978A49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 Condensed" panose="020B0502040204020203" pitchFamily="34" charset="0"/>
              </a:rPr>
              <a:t>Spine-Leaf </a:t>
            </a:r>
            <a:r>
              <a:rPr lang="ru-RU" sz="2400" b="1" dirty="0">
                <a:latin typeface="Bahnschrift Condensed" panose="020B0502040204020203" pitchFamily="34" charset="0"/>
              </a:rPr>
              <a:t>архитектура ЦОД</a:t>
            </a:r>
            <a:br>
              <a:rPr lang="ru-RU" sz="2400" b="1" dirty="0">
                <a:latin typeface="Bahnschrift Light" panose="020B0502040204020203" pitchFamily="34" charset="0"/>
              </a:rPr>
            </a:b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11A47-0B3B-4F12-B2A1-0377D3A1A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latin typeface="Bahnschrift Light" panose="020B0502040204020203" pitchFamily="34" charset="0"/>
              </a:rPr>
              <a:t>Spine</a:t>
            </a:r>
            <a:endParaRPr lang="ru-RU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 </a:t>
            </a:r>
            <a:r>
              <a:rPr lang="ru-RU" dirty="0" err="1">
                <a:latin typeface="Bahnschrift Light" panose="020B0502040204020203" pitchFamily="34" charset="0"/>
              </a:rPr>
              <a:t>Core</a:t>
            </a:r>
            <a:r>
              <a:rPr lang="ru-RU" dirty="0">
                <a:latin typeface="Bahnschrift Light" panose="020B0502040204020203" pitchFamily="34" charset="0"/>
              </a:rPr>
              <a:t> коммутаторы для маршрутизации между </a:t>
            </a:r>
            <a:r>
              <a:rPr lang="ru-RU" dirty="0" err="1">
                <a:latin typeface="Bahnschrift Light" panose="020B0502040204020203" pitchFamily="34" charset="0"/>
              </a:rPr>
              <a:t>leaf</a:t>
            </a:r>
            <a:r>
              <a:rPr lang="ru-RU" dirty="0">
                <a:latin typeface="Bahnschrift Light" panose="020B0502040204020203" pitchFamily="34" charset="0"/>
              </a:rPr>
              <a:t>-узлами.</a:t>
            </a:r>
          </a:p>
          <a:p>
            <a:r>
              <a:rPr lang="ru-RU" b="1" dirty="0" err="1">
                <a:latin typeface="Bahnschrift Light" panose="020B0502040204020203" pitchFamily="34" charset="0"/>
              </a:rPr>
              <a:t>Leaf</a:t>
            </a:r>
            <a:endParaRPr lang="ru-RU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 </a:t>
            </a:r>
            <a:r>
              <a:rPr lang="ru-RU" dirty="0" err="1">
                <a:latin typeface="Bahnschrift Light" panose="020B0502040204020203" pitchFamily="34" charset="0"/>
              </a:rPr>
              <a:t>Border</a:t>
            </a:r>
            <a:r>
              <a:rPr lang="ru-RU" dirty="0">
                <a:latin typeface="Bahnschrift Light" panose="020B0502040204020203" pitchFamily="34" charset="0"/>
              </a:rPr>
              <a:t> коммутаторы, подключающие серверы и VXLAN туннели.</a:t>
            </a:r>
          </a:p>
          <a:p>
            <a:r>
              <a:rPr lang="ru-RU" b="1" dirty="0">
                <a:latin typeface="Bahnschrift Light" panose="020B0502040204020203" pitchFamily="34" charset="0"/>
              </a:rPr>
              <a:t>Преимущества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 Высокая производительность, отказоустойчивость, масштабируемость.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250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0654F-E9D9-4865-93AE-EC41AB88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Bahnschrift Condensed" panose="020B0502040204020203" pitchFamily="34" charset="0"/>
              </a:rPr>
              <a:t>Ключевые аспекты проектирования сети</a:t>
            </a:r>
            <a:br>
              <a:rPr lang="ru-RU" sz="2400" b="1" dirty="0"/>
            </a:b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2B3D1B-6E0E-434C-B48D-3F1C1AE8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latin typeface="Bahnschrift Light" panose="020B0502040204020203" pitchFamily="34" charset="0"/>
              </a:rPr>
              <a:t>Мультисайтовое</a:t>
            </a:r>
            <a:r>
              <a:rPr lang="ru-RU" b="1" dirty="0">
                <a:latin typeface="Bahnschrift Light" panose="020B0502040204020203" pitchFamily="34" charset="0"/>
              </a:rPr>
              <a:t> соединение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Использование EVPN Type-5 для маршрутизации IP префиксов.</a:t>
            </a:r>
          </a:p>
          <a:p>
            <a:r>
              <a:rPr lang="ru-RU" b="1" dirty="0" err="1">
                <a:latin typeface="Bahnschrift Light" panose="020B0502040204020203" pitchFamily="34" charset="0"/>
              </a:rPr>
              <a:t>Route</a:t>
            </a:r>
            <a:r>
              <a:rPr lang="ru-RU" b="1" dirty="0">
                <a:latin typeface="Bahnschrift Light" panose="020B0502040204020203" pitchFamily="34" charset="0"/>
              </a:rPr>
              <a:t> </a:t>
            </a:r>
            <a:r>
              <a:rPr lang="ru-RU" b="1" dirty="0" err="1">
                <a:latin typeface="Bahnschrift Light" panose="020B0502040204020203" pitchFamily="34" charset="0"/>
              </a:rPr>
              <a:t>Reflectors</a:t>
            </a:r>
            <a:endParaRPr lang="ru-RU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dirty="0" err="1">
                <a:latin typeface="Bahnschrift Light" panose="020B0502040204020203" pitchFamily="34" charset="0"/>
              </a:rPr>
              <a:t>Spine</a:t>
            </a:r>
            <a:r>
              <a:rPr lang="ru-RU" dirty="0">
                <a:latin typeface="Bahnschrift Light" panose="020B0502040204020203" pitchFamily="34" charset="0"/>
              </a:rPr>
              <a:t> коммутаторы выполняют роль RR.</a:t>
            </a:r>
          </a:p>
          <a:p>
            <a:r>
              <a:rPr lang="ru-RU" b="1" dirty="0">
                <a:latin typeface="Bahnschrift Light" panose="020B0502040204020203" pitchFamily="34" charset="0"/>
              </a:rPr>
              <a:t>Обработка </a:t>
            </a:r>
            <a:r>
              <a:rPr lang="en-US" b="1" dirty="0">
                <a:latin typeface="Bahnschrift Light" panose="020B0502040204020203" pitchFamily="34" charset="0"/>
              </a:rPr>
              <a:t>BUM-</a:t>
            </a:r>
            <a:r>
              <a:rPr lang="ru-RU" b="1" dirty="0">
                <a:latin typeface="Bahnschrift Light" panose="020B0502040204020203" pitchFamily="34" charset="0"/>
              </a:rPr>
              <a:t>трафика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Ingress Replication, PIM </a:t>
            </a:r>
            <a:r>
              <a:rPr lang="ru-RU" dirty="0">
                <a:latin typeface="Bahnschrift Light" panose="020B0502040204020203" pitchFamily="34" charset="0"/>
              </a:rPr>
              <a:t>и </a:t>
            </a:r>
            <a:r>
              <a:rPr lang="en-US" dirty="0">
                <a:latin typeface="Bahnschrift Light" panose="020B0502040204020203" pitchFamily="34" charset="0"/>
              </a:rPr>
              <a:t>Optimized BUM </a:t>
            </a:r>
            <a:r>
              <a:rPr lang="ru-RU" dirty="0">
                <a:latin typeface="Bahnschrift Light" panose="020B0502040204020203" pitchFamily="34" charset="0"/>
              </a:rPr>
              <a:t>для оптимизации.</a:t>
            </a:r>
          </a:p>
          <a:p>
            <a:r>
              <a:rPr lang="ru-RU" b="1" dirty="0">
                <a:latin typeface="Bahnschrift Light" panose="020B0502040204020203" pitchFamily="34" charset="0"/>
              </a:rPr>
              <a:t>Отказоустойчивость</a:t>
            </a:r>
          </a:p>
          <a:p>
            <a:pPr marL="0" indent="0">
              <a:buNone/>
            </a:pPr>
            <a:r>
              <a:rPr lang="ru-RU" dirty="0" err="1">
                <a:latin typeface="Bahnschrift Light" panose="020B0502040204020203" pitchFamily="34" charset="0"/>
              </a:rPr>
              <a:t>Redundant</a:t>
            </a:r>
            <a:r>
              <a:rPr lang="ru-RU" dirty="0">
                <a:latin typeface="Bahnschrift Light" panose="020B0502040204020203" pitchFamily="34" charset="0"/>
              </a:rPr>
              <a:t> VTEP с подключением к двум </a:t>
            </a:r>
            <a:r>
              <a:rPr lang="ru-RU" dirty="0" err="1">
                <a:latin typeface="Bahnschrift Light" panose="020B0502040204020203" pitchFamily="34" charset="0"/>
              </a:rPr>
              <a:t>Leaf</a:t>
            </a:r>
            <a:r>
              <a:rPr lang="ru-RU" dirty="0">
                <a:latin typeface="Bahnschrift Light" panose="020B0502040204020203" pitchFamily="34" charset="0"/>
              </a:rPr>
              <a:t>-коммутаторам.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737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93E48-A576-4698-BB5F-CE3C8B65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68" y="408373"/>
            <a:ext cx="9692640" cy="1325562"/>
          </a:xfrm>
        </p:spPr>
        <p:txBody>
          <a:bodyPr/>
          <a:lstStyle/>
          <a:p>
            <a:r>
              <a:rPr lang="ru-RU" sz="2400" b="1" dirty="0">
                <a:latin typeface="Bahnschrift Light" panose="020B0502040204020203" pitchFamily="34" charset="0"/>
              </a:rPr>
              <a:t>Топология: </a:t>
            </a:r>
            <a:br>
              <a:rPr lang="ru-RU" b="1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301AE75-0839-4995-9A9D-8413A1E52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12" y="1376040"/>
            <a:ext cx="9579575" cy="4734598"/>
          </a:xfrm>
        </p:spPr>
      </p:pic>
    </p:spTree>
    <p:extLst>
      <p:ext uri="{BB962C8B-B14F-4D97-AF65-F5344CB8AC3E}">
        <p14:creationId xmlns:p14="http://schemas.microsoft.com/office/powerpoint/2010/main" val="309813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B4B45-3D22-4E88-87A8-564ADA43D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0"/>
            <a:ext cx="9692640" cy="1325562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Bahnschrift Light" panose="020B0502040204020203" pitchFamily="34" charset="0"/>
              </a:rPr>
              <a:t>Адресное пространство и интерфейсы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9395C7F-48B9-4675-9008-8140DE0E1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682382"/>
              </p:ext>
            </p:extLst>
          </p:nvPr>
        </p:nvGraphicFramePr>
        <p:xfrm>
          <a:off x="745724" y="1908969"/>
          <a:ext cx="10005135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0904">
                  <a:extLst>
                    <a:ext uri="{9D8B030D-6E8A-4147-A177-3AD203B41FA5}">
                      <a16:colId xmlns:a16="http://schemas.microsoft.com/office/drawing/2014/main" val="2806993184"/>
                    </a:ext>
                  </a:extLst>
                </a:gridCol>
                <a:gridCol w="2407877">
                  <a:extLst>
                    <a:ext uri="{9D8B030D-6E8A-4147-A177-3AD203B41FA5}">
                      <a16:colId xmlns:a16="http://schemas.microsoft.com/office/drawing/2014/main" val="260358336"/>
                    </a:ext>
                  </a:extLst>
                </a:gridCol>
                <a:gridCol w="2656964">
                  <a:extLst>
                    <a:ext uri="{9D8B030D-6E8A-4147-A177-3AD203B41FA5}">
                      <a16:colId xmlns:a16="http://schemas.microsoft.com/office/drawing/2014/main" val="1744566445"/>
                    </a:ext>
                  </a:extLst>
                </a:gridCol>
                <a:gridCol w="2449390">
                  <a:extLst>
                    <a:ext uri="{9D8B030D-6E8A-4147-A177-3AD203B41FA5}">
                      <a16:colId xmlns:a16="http://schemas.microsoft.com/office/drawing/2014/main" val="213115517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hostname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interface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IP/MASK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Description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2275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leaf-1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Loopback1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192.2.0.1 /32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0479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leaf-1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192.4.1.7 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to-spine-1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2027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leaf-1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192.4.2.2 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to-spine-2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659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9907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leaf-2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Loopback1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192.2.0.2 /32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193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leaf-2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192.4.1.3 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to-spine-1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67914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leaf-2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192.4.1.4 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to-spine-2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9789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9256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leaf-3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Loopback1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192.2.0.3 /32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29235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leaf-3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192.4.1.5 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to-spine-1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421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leaf-3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192.4.1.6 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to-spine-2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75850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1216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spine-1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Loopback1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192.1.1.0/32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7363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spine-1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192.4.1.6/31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to-leaf-1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5450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spine-1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192.4.1.2/31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to-leaf-2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30217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spine-1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192.4.1.4/31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to-leaf-3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1942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19077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spine-2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Loopback1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192.1.2.0/32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 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64010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spine-2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192.4.2.3/31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to-leaf-1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450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spine-2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192.4.1.5/31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to-leaf-2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36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spine-2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>
                          <a:effectLst/>
                        </a:rPr>
                        <a:t>eth 1/3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800" u="none" strike="noStrike">
                          <a:effectLst/>
                        </a:rPr>
                        <a:t>192.4.1.7/31</a:t>
                      </a:r>
                      <a:endParaRPr lang="ru-RU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to-leaf-3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057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21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1681CD-026A-4A95-854A-CE0358C3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Bahnschrift Condensed" panose="020B0502040204020203" pitchFamily="34" charset="0"/>
              </a:rPr>
              <a:t>Underlay </a:t>
            </a:r>
            <a:r>
              <a:rPr lang="ru-RU" sz="2400" b="1" dirty="0">
                <a:latin typeface="Bahnschrift Condensed" panose="020B0502040204020203" pitchFamily="34" charset="0"/>
              </a:rPr>
              <a:t>и </a:t>
            </a:r>
            <a:r>
              <a:rPr lang="en-US" sz="2400" b="1" dirty="0">
                <a:latin typeface="Bahnschrift Condensed" panose="020B0502040204020203" pitchFamily="34" charset="0"/>
              </a:rPr>
              <a:t>Overlay </a:t>
            </a:r>
            <a:r>
              <a:rPr lang="ru-RU" sz="2400" b="1" dirty="0">
                <a:latin typeface="Bahnschrift Condensed" panose="020B0502040204020203" pitchFamily="34" charset="0"/>
              </a:rPr>
              <a:t>сети</a:t>
            </a:r>
            <a:br>
              <a:rPr lang="ru-RU" sz="2400" b="1" dirty="0"/>
            </a:b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CB9E3-C88A-492A-9A19-6BC70DCD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>
                <a:latin typeface="Bahnschrift Light" panose="020B0502040204020203" pitchFamily="34" charset="0"/>
              </a:rPr>
              <a:t>Underlay</a:t>
            </a:r>
            <a:endParaRPr lang="ru-RU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BGP протокол для маршрутизации на физическом уровне.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Обеспечивает стабильность и масштабируемость сети.</a:t>
            </a:r>
          </a:p>
          <a:p>
            <a:r>
              <a:rPr lang="ru-RU" b="1" dirty="0" err="1">
                <a:latin typeface="Bahnschrift Light" panose="020B0502040204020203" pitchFamily="34" charset="0"/>
              </a:rPr>
              <a:t>Overlay</a:t>
            </a:r>
            <a:endParaRPr lang="ru-RU" b="1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Логическая сеть поверх </a:t>
            </a:r>
            <a:r>
              <a:rPr lang="ru-RU" dirty="0" err="1">
                <a:latin typeface="Bahnschrift Light" panose="020B0502040204020203" pitchFamily="34" charset="0"/>
              </a:rPr>
              <a:t>Underlay</a:t>
            </a:r>
            <a:r>
              <a:rPr lang="ru-RU" dirty="0">
                <a:latin typeface="Bahnschrift Light" panose="020B0502040204020203" pitchFamily="34" charset="0"/>
              </a:rPr>
              <a:t> с EVPN/VXLAN.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Создает виртуальные L2/L3 сети между хостами.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08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A2A03-C842-4084-B56E-CF841A71E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Bahnschrift Condensed" panose="020B0502040204020203" pitchFamily="34" charset="0"/>
              </a:rPr>
              <a:t>Проектирование клиентских подключений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58128C-8D29-46FC-9734-E97025E2F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>
                <a:latin typeface="Bahnschrift Light" panose="020B0502040204020203" pitchFamily="34" charset="0"/>
              </a:rPr>
              <a:t>L2VPN и L3VPN услуги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Поддержка клиентских подключений с резервированием.</a:t>
            </a:r>
          </a:p>
          <a:p>
            <a:r>
              <a:rPr lang="ru-RU" b="1" dirty="0">
                <a:latin typeface="Bahnschrift Light" panose="020B0502040204020203" pitchFamily="34" charset="0"/>
              </a:rPr>
              <a:t>Резервирование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ESI LAG: клиент подключается к нескольким </a:t>
            </a:r>
            <a:r>
              <a:rPr lang="ru-RU" dirty="0" err="1">
                <a:latin typeface="Bahnschrift Light" panose="020B0502040204020203" pitchFamily="34" charset="0"/>
              </a:rPr>
              <a:t>Leaf</a:t>
            </a:r>
            <a:r>
              <a:rPr lang="ru-RU" dirty="0">
                <a:latin typeface="Bahnschrift Light" panose="020B0502040204020203" pitchFamily="34" charset="0"/>
              </a:rPr>
              <a:t> свитчам.</a:t>
            </a:r>
          </a:p>
          <a:p>
            <a:pPr marL="0" indent="0">
              <a:buNone/>
            </a:pPr>
            <a:r>
              <a:rPr lang="ru-RU" dirty="0">
                <a:latin typeface="Bahnschrift Light" panose="020B0502040204020203" pitchFamily="34" charset="0"/>
              </a:rPr>
              <a:t>Организация LAG на стороне клиента.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01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E064-A4F7-4145-B813-6CB9480C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Bahnschrift Condensed" panose="020B0502040204020203" pitchFamily="34" charset="0"/>
              </a:rPr>
              <a:t>Итоги и 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C0DA10-1408-44B6-AEDD-13352D6B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ahnschrift Condensed" panose="020B0502040204020203" pitchFamily="34" charset="0"/>
              </a:rPr>
              <a:t>Спроектирована масштабируемая и отказоустойчивая сеть ЦОД с EVPN-VXLAN.</a:t>
            </a:r>
          </a:p>
          <a:p>
            <a:r>
              <a:rPr lang="ru-RU" dirty="0" err="1">
                <a:latin typeface="Bahnschrift Condensed" panose="020B0502040204020203" pitchFamily="34" charset="0"/>
              </a:rPr>
              <a:t>Spine-Leaf</a:t>
            </a:r>
            <a:r>
              <a:rPr lang="ru-RU" dirty="0">
                <a:latin typeface="Bahnschrift Condensed" panose="020B0502040204020203" pitchFamily="34" charset="0"/>
              </a:rPr>
              <a:t> топология обеспечивает высокую пропускную способность и равномерную нагрузку.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BGP в </a:t>
            </a:r>
            <a:r>
              <a:rPr lang="ru-RU" dirty="0" err="1">
                <a:latin typeface="Bahnschrift Condensed" panose="020B0502040204020203" pitchFamily="34" charset="0"/>
              </a:rPr>
              <a:t>underlay</a:t>
            </a:r>
            <a:r>
              <a:rPr lang="ru-RU" dirty="0">
                <a:latin typeface="Bahnschrift Condensed" panose="020B0502040204020203" pitchFamily="34" charset="0"/>
              </a:rPr>
              <a:t> гарантирует стабильность и масштабируемость.</a:t>
            </a:r>
          </a:p>
          <a:p>
            <a:r>
              <a:rPr lang="ru-RU" dirty="0">
                <a:latin typeface="Bahnschrift Condensed" panose="020B0502040204020203" pitchFamily="34" charset="0"/>
              </a:rPr>
              <a:t>EVPN-VXLAN подходит для современных облачных инфраструктур.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2388057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11</TotalTime>
  <Words>373</Words>
  <Application>Microsoft Office PowerPoint</Application>
  <PresentationFormat>Широкоэкранный</PresentationFormat>
  <Paragraphs>135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Bahnschrift Condensed</vt:lpstr>
      <vt:lpstr>Bahnschrift Light</vt:lpstr>
      <vt:lpstr>Calibri</vt:lpstr>
      <vt:lpstr>Century Schoolbook</vt:lpstr>
      <vt:lpstr>Wingdings 2</vt:lpstr>
      <vt:lpstr>Вид</vt:lpstr>
      <vt:lpstr>Проектирование ЦОД с EVPN-VXLAN  </vt:lpstr>
      <vt:lpstr>Основные компоненты EVPN и VXLAN </vt:lpstr>
      <vt:lpstr>Spine-Leaf архитектура ЦОД </vt:lpstr>
      <vt:lpstr>Ключевые аспекты проектирования сети </vt:lpstr>
      <vt:lpstr>Топология:  </vt:lpstr>
      <vt:lpstr>Адресное пространство и интерфейсы</vt:lpstr>
      <vt:lpstr>Underlay и Overlay сети </vt:lpstr>
      <vt:lpstr>Проектирование клиентских подключений</vt:lpstr>
      <vt:lpstr>Итоги и 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ЦОД с EVPN-VXLAN  </dc:title>
  <dc:creator>Alex</dc:creator>
  <cp:lastModifiedBy>Alex</cp:lastModifiedBy>
  <cp:revision>1</cp:revision>
  <dcterms:created xsi:type="dcterms:W3CDTF">2025-05-19T16:18:48Z</dcterms:created>
  <dcterms:modified xsi:type="dcterms:W3CDTF">2025-05-19T16:30:46Z</dcterms:modified>
</cp:coreProperties>
</file>