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4" r:id="rId1"/>
  </p:sldMasterIdLst>
  <p:notesMasterIdLst>
    <p:notesMasterId r:id="rId45"/>
  </p:notesMasterIdLst>
  <p:handoutMasterIdLst>
    <p:handoutMasterId r:id="rId46"/>
  </p:handoutMasterIdLst>
  <p:sldIdLst>
    <p:sldId id="257" r:id="rId2"/>
    <p:sldId id="266" r:id="rId3"/>
    <p:sldId id="304" r:id="rId4"/>
    <p:sldId id="268" r:id="rId5"/>
    <p:sldId id="306" r:id="rId6"/>
    <p:sldId id="305" r:id="rId7"/>
    <p:sldId id="271" r:id="rId8"/>
    <p:sldId id="272" r:id="rId9"/>
    <p:sldId id="273" r:id="rId10"/>
    <p:sldId id="274" r:id="rId11"/>
    <p:sldId id="275" r:id="rId12"/>
    <p:sldId id="281" r:id="rId13"/>
    <p:sldId id="282" r:id="rId14"/>
    <p:sldId id="276" r:id="rId15"/>
    <p:sldId id="277" r:id="rId16"/>
    <p:sldId id="278" r:id="rId17"/>
    <p:sldId id="279" r:id="rId18"/>
    <p:sldId id="280" r:id="rId19"/>
    <p:sldId id="270" r:id="rId20"/>
    <p:sldId id="307" r:id="rId21"/>
    <p:sldId id="284" r:id="rId22"/>
    <p:sldId id="285" r:id="rId23"/>
    <p:sldId id="286" r:id="rId24"/>
    <p:sldId id="287" r:id="rId25"/>
    <p:sldId id="303" r:id="rId26"/>
    <p:sldId id="301" r:id="rId27"/>
    <p:sldId id="288" r:id="rId28"/>
    <p:sldId id="308" r:id="rId29"/>
    <p:sldId id="309" r:id="rId30"/>
    <p:sldId id="310" r:id="rId31"/>
    <p:sldId id="311" r:id="rId32"/>
    <p:sldId id="312" r:id="rId33"/>
    <p:sldId id="290" r:id="rId34"/>
    <p:sldId id="291" r:id="rId35"/>
    <p:sldId id="302" r:id="rId36"/>
    <p:sldId id="292" r:id="rId37"/>
    <p:sldId id="313" r:id="rId38"/>
    <p:sldId id="314" r:id="rId39"/>
    <p:sldId id="318" r:id="rId40"/>
    <p:sldId id="315" r:id="rId41"/>
    <p:sldId id="320" r:id="rId42"/>
    <p:sldId id="316" r:id="rId43"/>
    <p:sldId id="264" r:id="rId4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a" initials="s" lastIdx="14" clrIdx="0"/>
  <p:cmAuthor id="1" name="Alexander Gibson" initials="A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1DB"/>
    <a:srgbClr val="CCD4CC"/>
    <a:srgbClr val="1A3D6D"/>
    <a:srgbClr val="093C71"/>
    <a:srgbClr val="193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11" autoAdjust="0"/>
    <p:restoredTop sz="92651" autoAdjust="0"/>
  </p:normalViewPr>
  <p:slideViewPr>
    <p:cSldViewPr snapToGrid="0" snapToObjects="1">
      <p:cViewPr varScale="1">
        <p:scale>
          <a:sx n="44" d="100"/>
          <a:sy n="4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8C3FBC6-24D9-BF4E-B83D-D96E75696D9E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2D40C5-1F30-3247-9442-E785EED9EB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88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DAED0D-5202-8D45-B912-7FC9FDF1B5A8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B286EE-BC43-CF4E-9114-A071515C3D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1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86EE-BC43-CF4E-9114-A071515C3D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86EE-BC43-CF4E-9114-A071515C3D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IRON_ppt_temp_Troopers17_Artboard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11" name="Shape 95"/>
          <p:cNvSpPr>
            <a:spLocks noGrp="1"/>
          </p:cNvSpPr>
          <p:nvPr>
            <p:ph type="title" hasCustomPrompt="1"/>
          </p:nvPr>
        </p:nvSpPr>
        <p:spPr>
          <a:xfrm>
            <a:off x="685800" y="4315221"/>
            <a:ext cx="7772400" cy="1001629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cap="none">
                <a:solidFill>
                  <a:srgbClr val="003B71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rPr lang="en-US" dirty="0" smtClean="0"/>
              <a:t>PRESENTATION NAME HERE…</a:t>
            </a:r>
          </a:p>
        </p:txBody>
      </p:sp>
      <p:sp>
        <p:nvSpPr>
          <p:cNvPr id="12" name="Shape 96"/>
          <p:cNvSpPr>
            <a:spLocks noGrp="1"/>
          </p:cNvSpPr>
          <p:nvPr>
            <p:ph type="body" sz="quarter" idx="1" hasCustomPrompt="1"/>
          </p:nvPr>
        </p:nvSpPr>
        <p:spPr>
          <a:xfrm>
            <a:off x="1371600" y="5316850"/>
            <a:ext cx="6400800" cy="3740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  <a:lvl2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2pPr>
            <a:lvl3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3pPr>
            <a:lvl4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4pPr>
            <a:lvl5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5pPr>
          </a:lstStyle>
          <a:p>
            <a:r>
              <a:rPr lang="en-US" smtClean="0"/>
              <a:t>Date</a:t>
            </a:r>
            <a:endParaRPr dirty="0"/>
          </a:p>
        </p:txBody>
      </p:sp>
      <p:pic>
        <p:nvPicPr>
          <p:cNvPr id="5" name="Picture 2" descr="C:\Users\user\Downloads\TR17_Logos\170214_TR17_Logos\3_10_YEARS_LOGO\TROOPERS_10_years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57" y="6267450"/>
            <a:ext cx="508483" cy="571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87630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venir Roman"/>
                <a:cs typeface="Avenir Roma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venir Roman"/>
                <a:cs typeface="Avenir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0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7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" y="0"/>
            <a:ext cx="9141969" cy="68579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>
            <a:spLocks noGrp="1"/>
          </p:cNvSpPr>
          <p:nvPr>
            <p:ph type="title" hasCustomPrompt="1"/>
          </p:nvPr>
        </p:nvSpPr>
        <p:spPr>
          <a:xfrm>
            <a:off x="685800" y="4315221"/>
            <a:ext cx="7772400" cy="135405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b="0">
                <a:solidFill>
                  <a:srgbClr val="003B71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rPr lang="en-US" dirty="0" smtClean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6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IRON_ppt_temp_Troopers17_Artboard 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sp>
        <p:nvSpPr>
          <p:cNvPr id="6" name="Shape 29"/>
          <p:cNvSpPr>
            <a:spLocks noGrp="1"/>
          </p:cNvSpPr>
          <p:nvPr>
            <p:ph type="body" sz="quarter" idx="1" hasCustomPrompt="1"/>
          </p:nvPr>
        </p:nvSpPr>
        <p:spPr>
          <a:xfrm>
            <a:off x="4833257" y="3597310"/>
            <a:ext cx="3837377" cy="152781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400"/>
              </a:spcBef>
              <a:buSzTx/>
              <a:buFontTx/>
              <a:buNone/>
              <a:defRPr sz="2000" b="0" i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742950" indent="-28575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2pPr>
            <a:lvl3pPr marL="1168400" indent="-25400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3pPr>
            <a:lvl4pPr marL="1657350" indent="-28575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4pPr>
            <a:lvl5pPr marL="2155370" indent="-32657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5pPr>
          </a:lstStyle>
          <a:p>
            <a:r>
              <a:rPr lang="en-US" dirty="0" smtClean="0"/>
              <a:t>Brief List</a:t>
            </a:r>
          </a:p>
          <a:p>
            <a:r>
              <a:rPr lang="en-US" dirty="0" smtClean="0"/>
              <a:t>Of </a:t>
            </a:r>
          </a:p>
          <a:p>
            <a:r>
              <a:rPr lang="en-US" dirty="0" smtClean="0"/>
              <a:t>Topics</a:t>
            </a:r>
            <a:endParaRPr dirty="0"/>
          </a:p>
        </p:txBody>
      </p:sp>
      <p:sp>
        <p:nvSpPr>
          <p:cNvPr id="8" name="Shape 30"/>
          <p:cNvSpPr>
            <a:spLocks noGrp="1"/>
          </p:cNvSpPr>
          <p:nvPr>
            <p:ph type="title" hasCustomPrompt="1"/>
          </p:nvPr>
        </p:nvSpPr>
        <p:spPr>
          <a:xfrm>
            <a:off x="4833257" y="2280975"/>
            <a:ext cx="3837377" cy="131633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baseline="0">
                <a:solidFill>
                  <a:srgbClr val="003B71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 smtClean="0"/>
              <a:t>Lesson Name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69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RON_ppt_temp_Troopers17_Artboard 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sp>
        <p:nvSpPr>
          <p:cNvPr id="8" name="Shape 30"/>
          <p:cNvSpPr>
            <a:spLocks noGrp="1"/>
          </p:cNvSpPr>
          <p:nvPr>
            <p:ph type="title" hasCustomPrompt="1"/>
          </p:nvPr>
        </p:nvSpPr>
        <p:spPr>
          <a:xfrm>
            <a:off x="4833257" y="2280975"/>
            <a:ext cx="3837377" cy="1316335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>
              <a:defRPr sz="2800" b="1" i="0" baseline="0">
                <a:solidFill>
                  <a:srgbClr val="003B71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 smtClean="0"/>
              <a:t>Topic Name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37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7" y="6423278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97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57200" y="6592888"/>
            <a:ext cx="5857875" cy="19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>
                <a:solidFill>
                  <a:schemeClr val="bg1">
                    <a:lumMod val="50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defRPr>
            </a:lvl1pPr>
          </a:lstStyle>
          <a:p>
            <a:pPr lvl="0"/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7" y="6430963"/>
            <a:ext cx="2905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15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7.jpe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>
            <a:spLocks noGrp="1"/>
          </p:cNvSpPr>
          <p:nvPr>
            <p:ph type="title" hasCustomPrompt="1"/>
          </p:nvPr>
        </p:nvSpPr>
        <p:spPr>
          <a:xfrm>
            <a:off x="685800" y="4315221"/>
            <a:ext cx="7772400" cy="1001629"/>
          </a:xfrm>
          <a:prstGeom prst="rect">
            <a:avLst/>
          </a:prstGeom>
        </p:spPr>
        <p:txBody>
          <a:bodyPr/>
          <a:lstStyle>
            <a:lvl1pPr algn="ctr">
              <a:defRPr sz="3400" b="0">
                <a:solidFill>
                  <a:srgbClr val="003B71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rPr lang="en-US" dirty="0" smtClean="0"/>
              <a:t>Basic Security Fundamentals</a:t>
            </a:r>
            <a:endParaRPr dirty="0"/>
          </a:p>
        </p:txBody>
      </p:sp>
      <p:sp>
        <p:nvSpPr>
          <p:cNvPr id="12" name="Shape 96"/>
          <p:cNvSpPr>
            <a:spLocks noGrp="1"/>
          </p:cNvSpPr>
          <p:nvPr>
            <p:ph type="body" sz="quarter" idx="1" hasCustomPrompt="1"/>
          </p:nvPr>
        </p:nvSpPr>
        <p:spPr>
          <a:xfrm>
            <a:off x="1371600" y="5316850"/>
            <a:ext cx="6400800" cy="3740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  <a:lvl2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2pPr>
            <a:lvl3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3pPr>
            <a:lvl4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4pPr>
            <a:lvl5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262626"/>
                </a:solidFill>
                <a:latin typeface="Avenir Roman"/>
                <a:ea typeface="Avenir Roman"/>
                <a:cs typeface="Avenir Roman"/>
                <a:sym typeface="Avenir Roman"/>
              </a:defRPr>
            </a:lvl5pPr>
          </a:lstStyle>
          <a:p>
            <a:r>
              <a:rPr lang="en-US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00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4" name="Shape 29"/>
          <p:cNvSpPr>
            <a:spLocks noGrp="1"/>
          </p:cNvSpPr>
          <p:nvPr>
            <p:ph type="body" sz="quarter" idx="1" hasCustomPrompt="1"/>
          </p:nvPr>
        </p:nvSpPr>
        <p:spPr>
          <a:xfrm>
            <a:off x="4833257" y="3597310"/>
            <a:ext cx="3837377" cy="152781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400"/>
              </a:spcBef>
              <a:buSzTx/>
              <a:buFontTx/>
              <a:buNone/>
              <a:defRPr sz="2000" b="0" i="0" baseline="0">
                <a:solidFill>
                  <a:srgbClr val="CCD4CC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742950" indent="-28575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2pPr>
            <a:lvl3pPr marL="1168400" indent="-25400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3pPr>
            <a:lvl4pPr marL="1657350" indent="-28575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4pPr>
            <a:lvl5pPr marL="2155370" indent="-326570" algn="ctr">
              <a:spcBef>
                <a:spcPts val="400"/>
              </a:spcBef>
              <a:buFontTx/>
              <a:defRPr sz="2000">
                <a:solidFill>
                  <a:srgbClr val="252525"/>
                </a:solidFill>
              </a:defRPr>
            </a:lvl5pPr>
          </a:lstStyle>
          <a:p>
            <a:r>
              <a:rPr lang="en-US" dirty="0" smtClean="0"/>
              <a:t>Brief List</a:t>
            </a:r>
          </a:p>
          <a:p>
            <a:r>
              <a:rPr lang="en-US" dirty="0" smtClean="0"/>
              <a:t>Of</a:t>
            </a:r>
          </a:p>
          <a:p>
            <a:r>
              <a:rPr lang="en-US" dirty="0" smtClean="0"/>
              <a:t>Topics</a:t>
            </a:r>
            <a:endParaRPr dirty="0"/>
          </a:p>
        </p:txBody>
      </p:sp>
      <p:sp>
        <p:nvSpPr>
          <p:cNvPr id="5" name="Shape 30"/>
          <p:cNvSpPr>
            <a:spLocks noGrp="1"/>
          </p:cNvSpPr>
          <p:nvPr>
            <p:ph type="title" hasCustomPrompt="1"/>
          </p:nvPr>
        </p:nvSpPr>
        <p:spPr>
          <a:xfrm>
            <a:off x="4833257" y="2280975"/>
            <a:ext cx="3837377" cy="1316335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 smtClean="0"/>
              <a:t>Lesson Name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26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venir Roman"/>
                <a:cs typeface="Avenir Roman"/>
              </a:defRPr>
            </a:lvl1pPr>
            <a:lvl2pPr>
              <a:defRPr sz="2000" b="0" i="0">
                <a:latin typeface="Avenir Roman"/>
                <a:cs typeface="Avenir Roman"/>
              </a:defRPr>
            </a:lvl2pPr>
            <a:lvl3pPr>
              <a:defRPr sz="1800" b="0" i="0">
                <a:latin typeface="Avenir Roman"/>
                <a:cs typeface="Avenir Roman"/>
              </a:defRPr>
            </a:lvl3pPr>
            <a:lvl4pPr>
              <a:defRPr sz="1600" b="0" i="0">
                <a:latin typeface="Avenir Roman"/>
                <a:cs typeface="Avenir Roman"/>
              </a:defRPr>
            </a:lvl4pPr>
            <a:lvl5pPr>
              <a:defRPr sz="1400" b="0" i="0">
                <a:latin typeface="Avenir Roman"/>
                <a:cs typeface="Avenir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or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8549"/>
            <a:ext cx="8229600" cy="4707614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venir Roman"/>
                <a:cs typeface="Avenir Roman"/>
              </a:defRPr>
            </a:lvl1pPr>
            <a:lvl2pPr>
              <a:defRPr sz="1600" b="0" i="0">
                <a:latin typeface="Avenir Roman"/>
                <a:cs typeface="Avenir Roman"/>
              </a:defRPr>
            </a:lvl2pPr>
            <a:lvl3pPr>
              <a:defRPr sz="1400" b="0" i="0">
                <a:latin typeface="Avenir Roman"/>
                <a:cs typeface="Avenir Roman"/>
              </a:defRPr>
            </a:lvl3pPr>
            <a:lvl4pPr>
              <a:defRPr sz="1200" b="0" i="0">
                <a:latin typeface="Avenir Roman"/>
                <a:cs typeface="Avenir Roman"/>
              </a:defRPr>
            </a:lvl4pPr>
            <a:lvl5pPr>
              <a:defRPr sz="1100" b="0" i="0">
                <a:latin typeface="Avenir Roman"/>
                <a:cs typeface="Avenir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ma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33400" y="1447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Black"/>
                <a:cs typeface="Avenir Black"/>
              </a:rPr>
              <a:t>Description:</a:t>
            </a:r>
            <a:endParaRPr lang="en-US" sz="2000" b="1" dirty="0">
              <a:latin typeface="Avenir Black"/>
              <a:cs typeface="Avenir Black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33400" y="236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Black"/>
                <a:cs typeface="Avenir Black"/>
              </a:rPr>
              <a:t>Usage:</a:t>
            </a:r>
            <a:endParaRPr lang="en-US" sz="2000" b="1" dirty="0">
              <a:latin typeface="Avenir Black"/>
              <a:cs typeface="Avenir Black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33400" y="3276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Black"/>
                <a:cs typeface="Avenir Black"/>
              </a:rPr>
              <a:t>Examples:</a:t>
            </a:r>
            <a:endParaRPr lang="en-US" sz="2000" b="1" dirty="0"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4267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Black"/>
                <a:cs typeface="Avenir Black"/>
              </a:rPr>
              <a:t>Additional</a:t>
            </a:r>
            <a:r>
              <a:rPr lang="en-US" sz="2000" b="1" baseline="0" dirty="0" smtClean="0">
                <a:latin typeface="Avenir Black"/>
                <a:cs typeface="Avenir Black"/>
              </a:rPr>
              <a:t> Info:</a:t>
            </a:r>
            <a:endParaRPr lang="en-US" sz="2000" b="1" dirty="0">
              <a:latin typeface="Avenir Black"/>
              <a:cs typeface="Avenir Black"/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524000" y="1828800"/>
            <a:ext cx="7162800" cy="6096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>
                <a:latin typeface="Avenir Roman"/>
                <a:cs typeface="Avenir Roma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24000" y="2743200"/>
            <a:ext cx="7162800" cy="6096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venir Roman"/>
                <a:cs typeface="Avenir Roma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24000" y="3657600"/>
            <a:ext cx="7162800" cy="6096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venir Roman"/>
                <a:cs typeface="Avenir Roma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524000" y="4648200"/>
            <a:ext cx="7162800" cy="16764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venir Roman"/>
                <a:cs typeface="Avenir Roma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rgbClr val="1A3D6D"/>
                </a:solidFill>
                <a:latin typeface="Avenir Black"/>
                <a:ea typeface="Avenir Black" charset="0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0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Roman"/>
                <a:cs typeface="Avenir Roman"/>
              </a:defRPr>
            </a:lvl1pPr>
            <a:lvl2pPr>
              <a:defRPr sz="2000">
                <a:latin typeface="Avenir Roman"/>
                <a:cs typeface="Avenir Roman"/>
              </a:defRPr>
            </a:lvl2pPr>
            <a:lvl3pPr>
              <a:defRPr sz="1800">
                <a:latin typeface="Avenir Roman"/>
                <a:cs typeface="Avenir Roman"/>
              </a:defRPr>
            </a:lvl3pPr>
            <a:lvl4pPr>
              <a:defRPr sz="1600">
                <a:latin typeface="Avenir Roman"/>
                <a:cs typeface="Avenir Roman"/>
              </a:defRPr>
            </a:lvl4pPr>
            <a:lvl5pPr>
              <a:defRPr sz="1400">
                <a:latin typeface="Avenir Roman"/>
                <a:cs typeface="Avenir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Roman"/>
                <a:cs typeface="Avenir Roman"/>
              </a:defRPr>
            </a:lvl1pPr>
            <a:lvl2pPr>
              <a:defRPr sz="2000">
                <a:latin typeface="Avenir Roman"/>
                <a:cs typeface="Avenir Roman"/>
              </a:defRPr>
            </a:lvl2pPr>
            <a:lvl3pPr>
              <a:defRPr sz="1800">
                <a:latin typeface="Avenir Roman"/>
                <a:cs typeface="Avenir Roman"/>
              </a:defRPr>
            </a:lvl3pPr>
            <a:lvl4pPr>
              <a:defRPr sz="1600">
                <a:latin typeface="Avenir Roman"/>
                <a:cs typeface="Avenir Roman"/>
              </a:defRPr>
            </a:lvl4pPr>
            <a:lvl5pPr>
              <a:defRPr sz="1400">
                <a:latin typeface="Avenir Roman"/>
                <a:cs typeface="Avenir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157" y="275548"/>
            <a:ext cx="7775648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1418549"/>
            <a:ext cx="5111750" cy="4707614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venir Roman"/>
                <a:cs typeface="Avenir Roman"/>
              </a:defRPr>
            </a:lvl1pPr>
            <a:lvl2pPr>
              <a:defRPr sz="2000" b="0" i="0">
                <a:latin typeface="Avenir Roman"/>
                <a:cs typeface="Avenir Roman"/>
              </a:defRPr>
            </a:lvl2pPr>
            <a:lvl3pPr>
              <a:defRPr sz="1800" b="0" i="0">
                <a:latin typeface="Avenir Roman"/>
                <a:cs typeface="Avenir Roman"/>
              </a:defRPr>
            </a:lvl3pPr>
            <a:lvl4pPr>
              <a:defRPr sz="1600" b="0" i="0">
                <a:latin typeface="Avenir Roman"/>
                <a:cs typeface="Avenir Roman"/>
              </a:defRPr>
            </a:lvl4pPr>
            <a:lvl5pPr>
              <a:defRPr sz="1400" b="0" i="0">
                <a:latin typeface="Avenir Roman"/>
                <a:cs typeface="Avenir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venir Roman"/>
                <a:cs typeface="Avenir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2557" y="427948"/>
            <a:ext cx="7775648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rgbClr val="1A3D6D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3D6D"/>
                </a:solidFill>
                <a:effectLst/>
                <a:uLnTx/>
                <a:uFillTx/>
                <a:latin typeface="Avenir Black" charset="0"/>
                <a:ea typeface="Avenir Black" charset="0"/>
                <a:cs typeface="Avenir Black" charset="0"/>
              </a:rPr>
              <a:t>Click to edit Master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3D6D"/>
              </a:solidFill>
              <a:effectLst/>
              <a:uLnTx/>
              <a:uFillTx/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9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IRON_ppt_temp_Troopers17_Artboard 2_green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944" y="6447292"/>
            <a:ext cx="589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strike="noStrike" cap="all" dirty="0" smtClean="0">
                <a:solidFill>
                  <a:schemeClr val="bg1"/>
                </a:solidFill>
                <a:latin typeface="Avenir Black"/>
                <a:cs typeface="Avenir Black"/>
              </a:rPr>
              <a:t>ARMING</a:t>
            </a:r>
            <a:r>
              <a:rPr lang="en-US" sz="1200" b="0" strike="noStrike" cap="all" baseline="0" dirty="0" smtClean="0">
                <a:solidFill>
                  <a:schemeClr val="bg1"/>
                </a:solidFill>
                <a:latin typeface="Avenir Black"/>
                <a:cs typeface="Avenir Black"/>
              </a:rPr>
              <a:t> SMALL SECURITY PROGRAMS: </a:t>
            </a:r>
            <a:r>
              <a:rPr lang="en-US" sz="1200" b="0" strike="noStrike" cap="all" baseline="0" dirty="0" err="1" smtClean="0">
                <a:solidFill>
                  <a:schemeClr val="bg1"/>
                </a:solidFill>
                <a:latin typeface="Avenir Black"/>
                <a:cs typeface="Avenir Black"/>
              </a:rPr>
              <a:t>bROPY</a:t>
            </a:r>
            <a:endParaRPr lang="en-US" sz="1200" b="0" strike="noStrike" cap="all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pic>
        <p:nvPicPr>
          <p:cNvPr id="1026" name="Picture 2" descr="C:\Users\user\Downloads\TR17_Logos\170214_TR17_Logos\3_10_YEARS_LOGO\TROOPERS_10_years_Logo.png"/>
          <p:cNvPicPr>
            <a:picLocks noChangeAspect="1" noChangeArrowheads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86" y="6286500"/>
            <a:ext cx="508483" cy="571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 userDrawn="1"/>
        </p:nvSpPr>
        <p:spPr>
          <a:xfrm>
            <a:off x="330200" y="457200"/>
            <a:ext cx="3454400" cy="41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Roman"/>
          <a:ea typeface="+mn-ea"/>
          <a:cs typeface="Avenir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Roman"/>
          <a:ea typeface="+mn-ea"/>
          <a:cs typeface="Avenir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Roman"/>
          <a:ea typeface="+mn-ea"/>
          <a:cs typeface="Avenir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Roman"/>
          <a:ea typeface="+mn-ea"/>
          <a:cs typeface="Avenir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l0yaUdq4c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htagcyber/baseliner.git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kesec.signup.team/" TargetMode="External"/><Relationship Id="rId2" Type="http://schemas.openxmlformats.org/officeDocument/2006/relationships/hyperlink" Target="http://goo.gl/uznCa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htagcyber/bropy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Arming Small Security Programs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Troopers17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213" y="5089"/>
            <a:ext cx="7775648" cy="1143001"/>
          </a:xfrm>
        </p:spPr>
        <p:txBody>
          <a:bodyPr/>
          <a:lstStyle/>
          <a:p>
            <a:r>
              <a:rPr lang="en-US" dirty="0" smtClean="0"/>
              <a:t>The Problem: Detecting Malicious Network Activity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253789"/>
            <a:ext cx="76676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7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more signatures….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Fingerprinting EVERY attack is impossible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Signature based detection is USELESS if a signature does not exist for the attack being performed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213" y="5089"/>
            <a:ext cx="7775648" cy="1143001"/>
          </a:xfrm>
        </p:spPr>
        <p:txBody>
          <a:bodyPr/>
          <a:lstStyle/>
          <a:p>
            <a:r>
              <a:rPr lang="en-US" dirty="0" smtClean="0"/>
              <a:t>The Problem: Detecting Malicious Network Activity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26574"/>
            <a:ext cx="76771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1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90" y="1419225"/>
            <a:ext cx="5952220" cy="470693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1: Build a network baseline.</a:t>
            </a:r>
            <a:endParaRPr lang="en-US" dirty="0"/>
          </a:p>
          <a:p>
            <a:pPr lvl="1"/>
            <a:r>
              <a:rPr lang="en-US" dirty="0" smtClean="0"/>
              <a:t>Bro?	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Step 2: Write SNORT rules.</a:t>
            </a:r>
          </a:p>
          <a:p>
            <a:pPr lvl="1"/>
            <a:r>
              <a:rPr lang="en-US" dirty="0" smtClean="0"/>
              <a:t>I need alerts for non-standard traffic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Step 3: ?</a:t>
            </a:r>
          </a:p>
          <a:p>
            <a:pPr lvl="1"/>
            <a:r>
              <a:rPr lang="en-US" dirty="0" smtClean="0"/>
              <a:t>Something … Something … Something…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4: Profit!</a:t>
            </a:r>
          </a:p>
          <a:p>
            <a:pPr lvl="1"/>
            <a:r>
              <a:rPr lang="en-US" dirty="0" smtClean="0"/>
              <a:t>Or at least spend less time worrying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Administrators face a similar problem with detecting malicious binaries.</a:t>
            </a:r>
          </a:p>
          <a:p>
            <a:endParaRPr lang="en-US" dirty="0"/>
          </a:p>
          <a:p>
            <a:r>
              <a:rPr lang="en-US" dirty="0" smtClean="0"/>
              <a:t>Antivirus products initially only used file signatures to identify malware:</a:t>
            </a:r>
          </a:p>
          <a:p>
            <a:pPr lvl="1"/>
            <a:r>
              <a:rPr lang="en-US" dirty="0" smtClean="0"/>
              <a:t>Evil Hashes</a:t>
            </a:r>
          </a:p>
          <a:p>
            <a:pPr lvl="1"/>
            <a:r>
              <a:rPr lang="en-US" dirty="0" smtClean="0"/>
              <a:t>Ego Strings</a:t>
            </a:r>
          </a:p>
          <a:p>
            <a:pPr lvl="1"/>
            <a:r>
              <a:rPr lang="en-US" dirty="0" smtClean="0"/>
              <a:t>Reused code blocks</a:t>
            </a:r>
          </a:p>
          <a:p>
            <a:pPr lvl="1"/>
            <a:endParaRPr lang="en-US" dirty="0"/>
          </a:p>
          <a:p>
            <a:r>
              <a:rPr lang="en-US" dirty="0" smtClean="0"/>
              <a:t>This eventually failed, as attackers could easily modify malware to avoid signatures faster than they are generated</a:t>
            </a:r>
          </a:p>
          <a:p>
            <a:pPr lvl="3"/>
            <a:r>
              <a:rPr lang="en-US" dirty="0" err="1" smtClean="0"/>
              <a:t>MSFVenom</a:t>
            </a:r>
            <a:r>
              <a:rPr lang="en-US" dirty="0" smtClean="0"/>
              <a:t>, Veil-Evasion, Hyperion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Similar Problem: Malicious Binaries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detection helped, but does it catch everything?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No. (Malware still exists/functions today)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else can we do?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Enter Application Whitelisting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Similar Problem: Malicious Binaries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Whitelisting provides ability to: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Log execution of all files except explicitly authorized (whitelist):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File Hashes (tedious)</a:t>
            </a:r>
          </a:p>
          <a:p>
            <a:pPr lvl="2"/>
            <a:r>
              <a:rPr lang="en-US" dirty="0" smtClean="0"/>
              <a:t>File Names (poor protection)</a:t>
            </a:r>
          </a:p>
          <a:p>
            <a:pPr lvl="2"/>
            <a:r>
              <a:rPr lang="en-US" dirty="0" smtClean="0"/>
              <a:t>Signed Code (Awesome)</a:t>
            </a:r>
          </a:p>
          <a:p>
            <a:pPr lvl="2"/>
            <a:r>
              <a:rPr lang="en-US" dirty="0" smtClean="0"/>
              <a:t>Source Directory (simple)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Prevent execution of files that are not in the whitelist.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Prevent execution of explicitly defined files (Blacklisting)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Similar Problem: Malicious Binaries</a:t>
            </a:r>
          </a:p>
        </p:txBody>
      </p:sp>
    </p:spTree>
    <p:extLst>
      <p:ext uri="{BB962C8B-B14F-4D97-AF65-F5344CB8AC3E}">
        <p14:creationId xmlns:p14="http://schemas.microsoft.com/office/powerpoint/2010/main" val="25573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an empty whitelist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a policy to log everything not in whitelist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logs to generate a whitelist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Modify policy to block everything not in whitelist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new logs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Investigate blocked files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Update whitelist as needed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Application Whitelisting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430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concept can be applied to network activity: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with an empty whitelist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Apply a policy to log all traffic not in the whitelist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logs to update the whitelist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Review new logs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Investigate new ports/hosts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Update whitelist as needed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Network Activity : Anomaly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for my whitelist?</a:t>
            </a:r>
          </a:p>
          <a:p>
            <a:pPr lvl="1"/>
            <a:r>
              <a:rPr lang="en-US" dirty="0" smtClean="0"/>
              <a:t>Bro.</a:t>
            </a:r>
          </a:p>
          <a:p>
            <a:r>
              <a:rPr lang="en-US" dirty="0" smtClean="0"/>
              <a:t>Create a policy to log traffic?</a:t>
            </a:r>
          </a:p>
          <a:p>
            <a:pPr lvl="1"/>
            <a:r>
              <a:rPr lang="en-US" dirty="0" smtClean="0"/>
              <a:t>Bro scripts</a:t>
            </a:r>
          </a:p>
          <a:p>
            <a:r>
              <a:rPr lang="en-US" dirty="0" smtClean="0"/>
              <a:t>Create logs from new traffic?</a:t>
            </a:r>
          </a:p>
          <a:p>
            <a:pPr lvl="1"/>
            <a:r>
              <a:rPr lang="en-US" dirty="0" smtClean="0"/>
              <a:t>Bro scripts</a:t>
            </a:r>
          </a:p>
          <a:p>
            <a:r>
              <a:rPr lang="en-US" dirty="0" smtClean="0"/>
              <a:t>Review new logs?</a:t>
            </a:r>
          </a:p>
          <a:p>
            <a:pPr lvl="1"/>
            <a:r>
              <a:rPr lang="en-US" dirty="0" smtClean="0"/>
              <a:t>ELSA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Last question… Can you tell me more about Bro?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Matt, How Do I &lt;do thing&gt;?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 smtClean="0"/>
              <a:t>Network baseline generation with </a:t>
            </a:r>
            <a:r>
              <a:rPr lang="en-US" b="1" dirty="0" err="1" smtClean="0"/>
              <a:t>Bropy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Arming Small Security Programs</a:t>
            </a:r>
          </a:p>
        </p:txBody>
      </p:sp>
    </p:spTree>
    <p:extLst>
      <p:ext uri="{BB962C8B-B14F-4D97-AF65-F5344CB8AC3E}">
        <p14:creationId xmlns:p14="http://schemas.microsoft.com/office/powerpoint/2010/main" val="19000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Robin Summer gave a MUCH BETTER presentation on Bro at TROOPERS14</a:t>
            </a:r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www.youtube.com/watch?v=BBl0yaUdq4c</a:t>
            </a:r>
            <a:endParaRPr lang="en-US" sz="2400" dirty="0" smtClean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1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in 30 Seconds</a:t>
            </a:r>
          </a:p>
          <a:p>
            <a:pPr lvl="1"/>
            <a:r>
              <a:rPr lang="en-US" dirty="0" smtClean="0"/>
              <a:t>Much more than an IDS</a:t>
            </a:r>
          </a:p>
          <a:p>
            <a:pPr lvl="1"/>
            <a:r>
              <a:rPr lang="en-US" dirty="0" smtClean="0"/>
              <a:t>Logs multiple layers of traffic</a:t>
            </a:r>
          </a:p>
          <a:p>
            <a:pPr lvl="3"/>
            <a:r>
              <a:rPr lang="en-US" dirty="0" smtClean="0"/>
              <a:t>“Packet String”</a:t>
            </a:r>
          </a:p>
          <a:p>
            <a:pPr lvl="3"/>
            <a:r>
              <a:rPr lang="en-US" dirty="0" smtClean="0"/>
              <a:t>Similar to NETFLOW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Plugins/Scripts</a:t>
            </a:r>
          </a:p>
          <a:p>
            <a:pPr lvl="3"/>
            <a:r>
              <a:rPr lang="en-US" dirty="0" smtClean="0"/>
              <a:t>Interpret Data</a:t>
            </a:r>
          </a:p>
          <a:p>
            <a:pPr lvl="3"/>
            <a:r>
              <a:rPr lang="en-US" dirty="0" smtClean="0"/>
              <a:t>Take action</a:t>
            </a:r>
          </a:p>
          <a:p>
            <a:pPr lvl="1"/>
            <a:r>
              <a:rPr lang="en-US" dirty="0" smtClean="0"/>
              <a:t>Logs are small</a:t>
            </a:r>
          </a:p>
          <a:p>
            <a:pPr lvl="2"/>
            <a:r>
              <a:rPr lang="en-US" dirty="0" smtClean="0"/>
              <a:t>Allows for longer retention than PCAP</a:t>
            </a:r>
          </a:p>
          <a:p>
            <a:pPr lvl="1"/>
            <a:r>
              <a:rPr lang="en-US" dirty="0" smtClean="0"/>
              <a:t>Open Source, Built-in to Security Onion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 with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Data Formatting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Tab Separated 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Headers at top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Common Fields:</a:t>
            </a:r>
          </a:p>
          <a:p>
            <a:pPr lvl="2"/>
            <a:r>
              <a:rPr lang="en-US" dirty="0" smtClean="0"/>
              <a:t>Timestamp 	(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Connection ID	(</a:t>
            </a:r>
            <a:r>
              <a:rPr lang="en-US" dirty="0" err="1" smtClean="0"/>
              <a:t>uid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IP Source 		(</a:t>
            </a:r>
            <a:r>
              <a:rPr lang="en-US" dirty="0" err="1" smtClean="0"/>
              <a:t>id.orig_h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Source Port	(</a:t>
            </a:r>
            <a:r>
              <a:rPr lang="en-US" dirty="0" err="1" smtClean="0"/>
              <a:t>id.orig_p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IP Destination	(</a:t>
            </a:r>
            <a:r>
              <a:rPr lang="en-US" dirty="0" err="1" smtClean="0"/>
              <a:t>id.resp_h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Dest</a:t>
            </a:r>
            <a:r>
              <a:rPr lang="en-US" dirty="0" smtClean="0"/>
              <a:t> Port		(</a:t>
            </a:r>
            <a:r>
              <a:rPr lang="en-US" dirty="0" err="1" smtClean="0"/>
              <a:t>id.resp_p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 with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 are simple to parse …. programmatically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with Bro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0" y="1930718"/>
            <a:ext cx="7298871" cy="44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should use ELSA, </a:t>
            </a:r>
            <a:r>
              <a:rPr lang="en-US" dirty="0" err="1" smtClean="0"/>
              <a:t>Splunk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with Bro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3" y="1974214"/>
            <a:ext cx="8382681" cy="433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Directories: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nsm</a:t>
            </a:r>
            <a:r>
              <a:rPr lang="en-US" dirty="0" smtClean="0"/>
              <a:t>/bro/logs/current</a:t>
            </a:r>
          </a:p>
          <a:p>
            <a:pPr lvl="2"/>
            <a:r>
              <a:rPr lang="en-US" dirty="0" smtClean="0"/>
              <a:t>notice.log</a:t>
            </a:r>
          </a:p>
          <a:p>
            <a:pPr lvl="2"/>
            <a:r>
              <a:rPr lang="en-US" dirty="0" smtClean="0"/>
              <a:t>conn.log</a:t>
            </a:r>
          </a:p>
          <a:p>
            <a:pPr lvl="2"/>
            <a:r>
              <a:rPr lang="en-US" dirty="0" smtClean="0"/>
              <a:t>weird.log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/opt/bro/share/bro/policy</a:t>
            </a:r>
          </a:p>
          <a:p>
            <a:pPr lvl="2"/>
            <a:r>
              <a:rPr lang="en-US" dirty="0" smtClean="0"/>
              <a:t>Contains scripts loaded by Bro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/opt/bro/share/bro/site/</a:t>
            </a:r>
            <a:r>
              <a:rPr lang="en-US" dirty="0" err="1" smtClean="0"/>
              <a:t>local.bro</a:t>
            </a:r>
            <a:endParaRPr lang="en-US" dirty="0" smtClean="0"/>
          </a:p>
          <a:p>
            <a:pPr lvl="2"/>
            <a:r>
              <a:rPr lang="en-US" dirty="0" smtClean="0"/>
              <a:t>Add path to custom scripts to this file to load when bro starts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 with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“The best way to learn to write Bro scripts, is to write Bro scripts”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lvl="3" algn="ctr"/>
            <a:r>
              <a:rPr lang="en-US" sz="2000" dirty="0" smtClean="0"/>
              <a:t>Seth Hall, </a:t>
            </a:r>
            <a:r>
              <a:rPr lang="en-US" sz="2000" dirty="0" err="1" smtClean="0"/>
              <a:t>SecurityOnion</a:t>
            </a:r>
            <a:r>
              <a:rPr lang="en-US" sz="2000" dirty="0" smtClean="0"/>
              <a:t> Conference 2015</a:t>
            </a:r>
          </a:p>
          <a:p>
            <a:pPr marL="1371600" lvl="3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68984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05664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0157" y="1635616"/>
            <a:ext cx="7153984" cy="37348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545" y="2240923"/>
            <a:ext cx="8860665" cy="2987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global </a:t>
            </a:r>
            <a:r>
              <a:rPr lang="en-US" sz="3200" dirty="0" err="1">
                <a:solidFill>
                  <a:schemeClr val="tx1"/>
                </a:solidFill>
              </a:rPr>
              <a:t>myports</a:t>
            </a:r>
            <a:r>
              <a:rPr lang="en-US" sz="3200" dirty="0">
                <a:solidFill>
                  <a:schemeClr val="tx1"/>
                </a:solidFill>
              </a:rPr>
              <a:t>: set[port] = {21/</a:t>
            </a:r>
            <a:r>
              <a:rPr lang="en-US" sz="3200" dirty="0" err="1">
                <a:solidFill>
                  <a:schemeClr val="tx1"/>
                </a:solidFill>
              </a:rPr>
              <a:t>tcp</a:t>
            </a:r>
            <a:r>
              <a:rPr lang="en-US" sz="3200" dirty="0">
                <a:solidFill>
                  <a:schemeClr val="tx1"/>
                </a:solidFill>
              </a:rPr>
              <a:t>, 22/</a:t>
            </a:r>
            <a:r>
              <a:rPr lang="en-US" sz="3200" dirty="0" err="1">
                <a:solidFill>
                  <a:schemeClr val="tx1"/>
                </a:solidFill>
              </a:rPr>
              <a:t>tcp</a:t>
            </a:r>
            <a:r>
              <a:rPr lang="en-US" sz="3200" dirty="0">
                <a:solidFill>
                  <a:schemeClr val="tx1"/>
                </a:solidFill>
              </a:rPr>
              <a:t>, 0/</a:t>
            </a:r>
            <a:r>
              <a:rPr lang="en-US" sz="3200" dirty="0" err="1">
                <a:solidFill>
                  <a:schemeClr val="tx1"/>
                </a:solidFill>
              </a:rPr>
              <a:t>icmp</a:t>
            </a:r>
            <a:r>
              <a:rPr lang="en-US" sz="3200" dirty="0" smtClean="0">
                <a:solidFill>
                  <a:schemeClr val="tx1"/>
                </a:solidFill>
              </a:rPr>
              <a:t>};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#Create a list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64429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0157" y="2176528"/>
            <a:ext cx="7153984" cy="68258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668" y="2859110"/>
            <a:ext cx="8860665" cy="2987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event </a:t>
            </a:r>
            <a:r>
              <a:rPr lang="en-US" sz="3200" dirty="0" err="1">
                <a:solidFill>
                  <a:schemeClr val="tx1"/>
                </a:solidFill>
              </a:rPr>
              <a:t>bro_init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</a:p>
          <a:p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#Do stuff when Bro loads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“borrowed” my employers slide template</a:t>
            </a:r>
          </a:p>
          <a:p>
            <a:pPr lvl="1"/>
            <a:r>
              <a:rPr lang="en-US" sz="2800" dirty="0" smtClean="0"/>
              <a:t>Creating .POT files is hard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This is NOT my employers material</a:t>
            </a:r>
          </a:p>
          <a:p>
            <a:endParaRPr lang="en-US" sz="3200" dirty="0"/>
          </a:p>
          <a:p>
            <a:r>
              <a:rPr lang="en-US" sz="3200" dirty="0" smtClean="0"/>
              <a:t>TLDR; You can sue me, not my employer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10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533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0157" y="3026533"/>
            <a:ext cx="7153984" cy="32197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348507"/>
            <a:ext cx="8860665" cy="29492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print </a:t>
            </a:r>
            <a:r>
              <a:rPr lang="en-US" sz="3200" dirty="0" err="1">
                <a:solidFill>
                  <a:schemeClr val="tx1"/>
                </a:solidFill>
              </a:rPr>
              <a:t>fmt</a:t>
            </a:r>
            <a:r>
              <a:rPr lang="en-US" sz="3200" dirty="0">
                <a:solidFill>
                  <a:schemeClr val="tx1"/>
                </a:solidFill>
              </a:rPr>
              <a:t> ("There are %d in the list.", |</a:t>
            </a:r>
            <a:r>
              <a:rPr lang="en-US" sz="3200" dirty="0" err="1">
                <a:solidFill>
                  <a:schemeClr val="tx1"/>
                </a:solidFill>
              </a:rPr>
              <a:t>myports</a:t>
            </a:r>
            <a:r>
              <a:rPr lang="en-US" sz="3200" dirty="0">
                <a:solidFill>
                  <a:schemeClr val="tx1"/>
                </a:solidFill>
              </a:rPr>
              <a:t>|);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#Format string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# |</a:t>
            </a:r>
            <a:r>
              <a:rPr lang="en-US" sz="3200" dirty="0" err="1" smtClean="0">
                <a:solidFill>
                  <a:schemeClr val="tx1"/>
                </a:solidFill>
              </a:rPr>
              <a:t>var</a:t>
            </a:r>
            <a:r>
              <a:rPr lang="en-US" sz="3200" dirty="0" smtClean="0">
                <a:solidFill>
                  <a:schemeClr val="tx1"/>
                </a:solidFill>
              </a:rPr>
              <a:t>| gets length of list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37269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0157" y="4087359"/>
            <a:ext cx="7153984" cy="65206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38097"/>
            <a:ext cx="8860665" cy="26869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event </a:t>
            </a:r>
            <a:r>
              <a:rPr lang="en-US" sz="3200" dirty="0" err="1">
                <a:solidFill>
                  <a:schemeClr val="tx1"/>
                </a:solidFill>
              </a:rPr>
              <a:t>new_connection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c:connection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# Do the thing in </a:t>
            </a:r>
            <a:r>
              <a:rPr lang="en-US" sz="3200" dirty="0" err="1" smtClean="0">
                <a:solidFill>
                  <a:schemeClr val="tx1"/>
                </a:solidFill>
              </a:rPr>
              <a:t>curley</a:t>
            </a:r>
            <a:r>
              <a:rPr lang="en-US" sz="3200" dirty="0" smtClean="0">
                <a:solidFill>
                  <a:schemeClr val="tx1"/>
                </a:solidFill>
              </a:rPr>
              <a:t> braces when Bro detects a new connection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 Scripting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Scripts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27781"/>
              </p:ext>
            </p:extLst>
          </p:nvPr>
        </p:nvGraphicFramePr>
        <p:xfrm>
          <a:off x="380157" y="1353372"/>
          <a:ext cx="84663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364"/>
              </a:tblGrid>
              <a:tr h="42969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owner@onion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:~/simple$ cat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simple.bro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: set[port] = {21/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22/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tcp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 0/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icmp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bro_init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"Lets 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.";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("There are %d in the list.", |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for (x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x;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event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new_connection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c:connection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if (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in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myports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{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print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fmt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("Port %s connection detected",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c$id$resp_p</a:t>
                      </a:r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		};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0461" y="4623514"/>
            <a:ext cx="7746412" cy="101743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38096"/>
            <a:ext cx="8860665" cy="284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	if (</a:t>
            </a:r>
            <a:r>
              <a:rPr lang="en-US" sz="3200" dirty="0" err="1">
                <a:solidFill>
                  <a:schemeClr val="tx1"/>
                </a:solidFill>
              </a:rPr>
              <a:t>c$id$resp_p</a:t>
            </a:r>
            <a:r>
              <a:rPr lang="en-US" sz="3200" dirty="0">
                <a:solidFill>
                  <a:schemeClr val="tx1"/>
                </a:solidFill>
              </a:rPr>
              <a:t> in </a:t>
            </a:r>
            <a:r>
              <a:rPr lang="en-US" sz="3200" dirty="0" err="1">
                <a:solidFill>
                  <a:schemeClr val="tx1"/>
                </a:solidFill>
              </a:rPr>
              <a:t>myports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		{</a:t>
            </a:r>
          </a:p>
          <a:p>
            <a:r>
              <a:rPr lang="en-US" sz="3200" dirty="0">
                <a:solidFill>
                  <a:schemeClr val="tx1"/>
                </a:solidFill>
              </a:rPr>
              <a:t>		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#If the destination port (</a:t>
            </a:r>
            <a:r>
              <a:rPr lang="en-US" sz="3200" dirty="0" err="1" smtClean="0">
                <a:solidFill>
                  <a:schemeClr val="tx1"/>
                </a:solidFill>
              </a:rPr>
              <a:t>c$id$resp_p</a:t>
            </a:r>
            <a:r>
              <a:rPr lang="en-US" sz="3200" dirty="0" smtClean="0">
                <a:solidFill>
                  <a:schemeClr val="tx1"/>
                </a:solidFill>
              </a:rPr>
              <a:t>) is in the list, do the thing in </a:t>
            </a:r>
            <a:r>
              <a:rPr lang="en-US" sz="3200" dirty="0" err="1" smtClean="0">
                <a:solidFill>
                  <a:schemeClr val="tx1"/>
                </a:solidFill>
              </a:rPr>
              <a:t>curley</a:t>
            </a:r>
            <a:r>
              <a:rPr lang="en-US" sz="3200" dirty="0" smtClean="0">
                <a:solidFill>
                  <a:schemeClr val="tx1"/>
                </a:solidFill>
              </a:rPr>
              <a:t> brackets</a:t>
            </a:r>
          </a:p>
        </p:txBody>
      </p:sp>
    </p:spTree>
    <p:extLst>
      <p:ext uri="{BB962C8B-B14F-4D97-AF65-F5344CB8AC3E}">
        <p14:creationId xmlns:p14="http://schemas.microsoft.com/office/powerpoint/2010/main" val="2705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Baselinereport.bro</a:t>
            </a:r>
            <a:r>
              <a:rPr lang="en-US" dirty="0" smtClean="0"/>
              <a:t> ::Pseudocode</a:t>
            </a:r>
          </a:p>
          <a:p>
            <a:pPr marL="457200" indent="-457200">
              <a:buAutoNum type="arabicPeriod"/>
            </a:pPr>
            <a:r>
              <a:rPr lang="en-US" dirty="0" smtClean="0"/>
              <a:t>Load table (</a:t>
            </a:r>
            <a:r>
              <a:rPr lang="en-US" dirty="0" err="1" smtClean="0"/>
              <a:t>baseline.data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Check every new connection: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Is the destination on the baselined subnet?</a:t>
            </a:r>
          </a:p>
          <a:p>
            <a:pPr marL="857250" lvl="1" indent="-457200"/>
            <a:endParaRPr lang="en-US" dirty="0" smtClean="0"/>
          </a:p>
          <a:p>
            <a:pPr marL="1257300" lvl="2" indent="-457200"/>
            <a:r>
              <a:rPr lang="en-US" dirty="0" smtClean="0"/>
              <a:t>If so, is it in the baseline?</a:t>
            </a:r>
          </a:p>
          <a:p>
            <a:pPr marL="1257300" lvl="2" indent="-457200"/>
            <a:endParaRPr lang="en-US" dirty="0" smtClean="0"/>
          </a:p>
          <a:p>
            <a:pPr marL="857250" lvl="1" indent="-457200"/>
            <a:r>
              <a:rPr lang="en-US" dirty="0" smtClean="0"/>
              <a:t>If it’s in the baseline, is the source address allowed to use that port?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 any “No’s”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a little more useful…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github.com/hashtagcyber/baseliner.git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Edit line 32 of </a:t>
            </a:r>
            <a:r>
              <a:rPr lang="en-US" sz="2000" dirty="0" err="1" smtClean="0"/>
              <a:t>baselinereport.bro</a:t>
            </a:r>
            <a:r>
              <a:rPr lang="en-US" sz="2000" dirty="0" smtClean="0"/>
              <a:t>, replace with a comma separated list of subnets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Copy both files to /opt/bro/share/bro/policy/</a:t>
            </a:r>
            <a:r>
              <a:rPr lang="en-US" sz="2000" dirty="0" err="1" smtClean="0"/>
              <a:t>misc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Add “@load </a:t>
            </a:r>
            <a:r>
              <a:rPr lang="en-US" sz="2000" dirty="0" err="1" smtClean="0"/>
              <a:t>misc</a:t>
            </a:r>
            <a:r>
              <a:rPr lang="en-US" sz="2000" dirty="0" smtClean="0"/>
              <a:t>/</a:t>
            </a:r>
            <a:r>
              <a:rPr lang="en-US" sz="2000" dirty="0" err="1" smtClean="0"/>
              <a:t>baselinereport</a:t>
            </a:r>
            <a:r>
              <a:rPr lang="en-US" sz="2000" dirty="0" smtClean="0"/>
              <a:t>” to /opt/bro/share/bro/site/</a:t>
            </a:r>
            <a:r>
              <a:rPr lang="en-US" sz="2000" dirty="0" err="1" smtClean="0"/>
              <a:t>local.bro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Restart Bro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Baselinereport.bro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search terms:</a:t>
            </a:r>
          </a:p>
          <a:p>
            <a:pPr lvl="1"/>
            <a:r>
              <a:rPr lang="en-US" dirty="0" smtClean="0"/>
              <a:t>Show all notice’s generated by </a:t>
            </a:r>
            <a:r>
              <a:rPr lang="en-US" dirty="0" err="1" smtClean="0"/>
              <a:t>baselinereport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class=BRO_NOTICE </a:t>
            </a:r>
            <a:r>
              <a:rPr lang="en-US" dirty="0"/>
              <a:t>"-" </a:t>
            </a:r>
            <a:r>
              <a:rPr lang="en-US" dirty="0" err="1"/>
              <a:t>notice_type</a:t>
            </a:r>
            <a:r>
              <a:rPr lang="en-US" dirty="0"/>
              <a:t>="</a:t>
            </a:r>
            <a:r>
              <a:rPr lang="en-US" dirty="0" err="1" smtClean="0"/>
              <a:t>TrafficBaselineException</a:t>
            </a:r>
            <a:r>
              <a:rPr lang="en-US" dirty="0" smtClean="0"/>
              <a:t>“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Show all connections to an IP, grouped by destination port</a:t>
            </a:r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BRO_CONN.dstip</a:t>
            </a:r>
            <a:r>
              <a:rPr lang="en-US" dirty="0" smtClean="0"/>
              <a:t>=156.22.10.10 </a:t>
            </a:r>
            <a:r>
              <a:rPr lang="en-US" dirty="0" err="1" smtClean="0"/>
              <a:t>groupby:dstport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Show all connection to an IP/Port pair grouped by source IP</a:t>
            </a:r>
          </a:p>
          <a:p>
            <a:pPr lvl="1"/>
            <a:endParaRPr lang="en-US" dirty="0" smtClean="0"/>
          </a:p>
          <a:p>
            <a:pPr lvl="2"/>
            <a:r>
              <a:rPr lang="en-US" i="1" dirty="0" err="1"/>
              <a:t>BRO_CONN.dstip</a:t>
            </a:r>
            <a:r>
              <a:rPr lang="en-US" i="1" dirty="0"/>
              <a:t>=156.22.10.10  </a:t>
            </a:r>
            <a:r>
              <a:rPr lang="en-US" i="1" dirty="0" err="1"/>
              <a:t>BRO_CONN.dstport</a:t>
            </a:r>
            <a:r>
              <a:rPr lang="en-US" i="1" dirty="0"/>
              <a:t>=445 </a:t>
            </a:r>
            <a:r>
              <a:rPr lang="en-US" i="1" dirty="0" err="1"/>
              <a:t>groupby:srcip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Baseline w/ </a:t>
            </a:r>
            <a:r>
              <a:rPr lang="en-US" dirty="0" err="1" smtClean="0"/>
              <a:t>ELSa</a:t>
            </a:r>
            <a:r>
              <a:rPr lang="en-US" dirty="0" smtClean="0"/>
              <a:t> &amp; VI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0" y="1157296"/>
            <a:ext cx="6879771" cy="507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That sounds like a lot of work…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Written in Python</a:t>
            </a:r>
          </a:p>
          <a:p>
            <a:endParaRPr lang="en-US" sz="2800" dirty="0" smtClean="0"/>
          </a:p>
          <a:p>
            <a:r>
              <a:rPr lang="en-US" sz="2800" dirty="0" smtClean="0"/>
              <a:t>Installs </a:t>
            </a:r>
            <a:r>
              <a:rPr lang="en-US" sz="2800" dirty="0" err="1" smtClean="0"/>
              <a:t>baselinereport.bro</a:t>
            </a:r>
            <a:r>
              <a:rPr lang="en-US" sz="2800" dirty="0" smtClean="0"/>
              <a:t> script</a:t>
            </a:r>
          </a:p>
          <a:p>
            <a:endParaRPr lang="en-US" sz="2800" dirty="0" smtClean="0"/>
          </a:p>
          <a:p>
            <a:r>
              <a:rPr lang="en-US" sz="2800" dirty="0" smtClean="0"/>
              <a:t>Parses notice.log</a:t>
            </a:r>
          </a:p>
          <a:p>
            <a:endParaRPr lang="en-US" sz="2800" dirty="0" smtClean="0"/>
          </a:p>
          <a:p>
            <a:r>
              <a:rPr lang="en-US" sz="2800" dirty="0" smtClean="0"/>
              <a:t>Generates network baseline automatically</a:t>
            </a:r>
          </a:p>
          <a:p>
            <a:endParaRPr lang="en-US" sz="2800" dirty="0" smtClean="0"/>
          </a:p>
          <a:p>
            <a:r>
              <a:rPr lang="en-US" sz="2800" dirty="0" smtClean="0"/>
              <a:t>Simple Yes/No interface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0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4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9" y="1419225"/>
            <a:ext cx="6137222" cy="47069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68378"/>
            <a:ext cx="55381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Matt </a:t>
            </a:r>
            <a:r>
              <a:rPr lang="en-US" dirty="0" err="1" smtClean="0"/>
              <a:t>Domko</a:t>
            </a:r>
            <a:endParaRPr lang="en-US" dirty="0" smtClean="0"/>
          </a:p>
          <a:p>
            <a:pPr lvl="1"/>
            <a:r>
              <a:rPr lang="en-US" dirty="0" smtClean="0"/>
              <a:t>Beard Enthusiast</a:t>
            </a:r>
          </a:p>
          <a:p>
            <a:pPr lvl="1"/>
            <a:r>
              <a:rPr lang="en-US" dirty="0" smtClean="0"/>
              <a:t>Giessen American High School</a:t>
            </a:r>
          </a:p>
          <a:p>
            <a:pPr lvl="1"/>
            <a:r>
              <a:rPr lang="en-US" dirty="0" smtClean="0"/>
              <a:t>Former:</a:t>
            </a:r>
          </a:p>
          <a:p>
            <a:pPr lvl="2"/>
            <a:r>
              <a:rPr lang="en-US" dirty="0" smtClean="0"/>
              <a:t>Parachutist</a:t>
            </a:r>
          </a:p>
          <a:p>
            <a:pPr lvl="2"/>
            <a:r>
              <a:rPr lang="en-US" dirty="0" smtClean="0"/>
              <a:t>Enterprise Admin</a:t>
            </a:r>
          </a:p>
          <a:p>
            <a:pPr lvl="2"/>
            <a:r>
              <a:rPr lang="en-US" dirty="0" smtClean="0"/>
              <a:t>“Cyber Network Defender”</a:t>
            </a:r>
          </a:p>
          <a:p>
            <a:pPr lvl="1"/>
            <a:r>
              <a:rPr lang="en-US" dirty="0"/>
              <a:t>Instructor at Chiron Technology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Started blogging about Blue Team stuff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http://goo.gl/uznCag</a:t>
            </a:r>
            <a:endParaRPr lang="en-US" dirty="0"/>
          </a:p>
          <a:p>
            <a:pPr lvl="1"/>
            <a:r>
              <a:rPr lang="en-US" dirty="0" err="1" smtClean="0"/>
              <a:t>Brakesec</a:t>
            </a:r>
            <a:r>
              <a:rPr lang="en-US" dirty="0" smtClean="0"/>
              <a:t> Slack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brakesec.signup.team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hashtagcyber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46" y="820217"/>
            <a:ext cx="2806763" cy="543574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2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https://github.com/hashtagcyber/bropy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bropy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./bropy.py</a:t>
            </a:r>
          </a:p>
          <a:p>
            <a:pPr lvl="1"/>
            <a:r>
              <a:rPr lang="en-US" dirty="0" smtClean="0"/>
              <a:t>Select option 3 to install</a:t>
            </a:r>
          </a:p>
          <a:p>
            <a:pPr lvl="2"/>
            <a:r>
              <a:rPr lang="en-US" dirty="0" smtClean="0"/>
              <a:t>Enter  the subnet and CIDR that you would like to monitor</a:t>
            </a:r>
          </a:p>
          <a:p>
            <a:pPr lvl="2"/>
            <a:r>
              <a:rPr lang="en-US" dirty="0" smtClean="0"/>
              <a:t>Example: 156.22.10.0/24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Y to restart Bro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logs to be generated….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./bropy.py</a:t>
            </a:r>
          </a:p>
          <a:p>
            <a:pPr marL="857250" lvl="1" indent="-457200"/>
            <a:r>
              <a:rPr lang="en-US" dirty="0" smtClean="0"/>
              <a:t>Select option 1 to “Auto Baseline”</a:t>
            </a:r>
          </a:p>
          <a:p>
            <a:pPr marL="857250" lvl="1" indent="-457200"/>
            <a:r>
              <a:rPr lang="en-US" dirty="0" smtClean="0"/>
              <a:t>Select option 2 for Y/N prompting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Bropy</a:t>
            </a:r>
            <a:r>
              <a:rPr lang="en-US" dirty="0" smtClean="0"/>
              <a:t> on </a:t>
            </a:r>
            <a:r>
              <a:rPr lang="en-US" dirty="0" err="1" smtClean="0"/>
              <a:t>SecurityOnion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83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Generate a list of every port/protocol critical hosts receive connections on</a:t>
            </a:r>
          </a:p>
          <a:p>
            <a:endParaRPr lang="en-US" sz="3200" dirty="0" smtClean="0"/>
          </a:p>
          <a:p>
            <a:r>
              <a:rPr lang="en-US" sz="3200" dirty="0" smtClean="0"/>
              <a:t>Receive alerts when non-standard connections are detected</a:t>
            </a:r>
          </a:p>
          <a:p>
            <a:endParaRPr lang="en-US" sz="3200" dirty="0" smtClean="0"/>
          </a:p>
          <a:p>
            <a:r>
              <a:rPr lang="en-US" sz="3200" dirty="0" smtClean="0"/>
              <a:t>Baseline data can be used to generate firewall lists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6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“Make the world a safer place” 			{by sharing information}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I’m here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2" y="1418549"/>
            <a:ext cx="9152776" cy="126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68378"/>
            <a:ext cx="55381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Leave now if:</a:t>
            </a:r>
          </a:p>
          <a:p>
            <a:r>
              <a:rPr lang="en-US" dirty="0"/>
              <a:t>	</a:t>
            </a:r>
            <a:r>
              <a:rPr lang="en-US" dirty="0" smtClean="0"/>
              <a:t>You were looking for a red team talk</a:t>
            </a:r>
          </a:p>
          <a:p>
            <a:pPr lvl="1"/>
            <a:r>
              <a:rPr lang="en-US" dirty="0"/>
              <a:t>Joffrey </a:t>
            </a:r>
            <a:r>
              <a:rPr lang="en-US" dirty="0" err="1" smtClean="0"/>
              <a:t>Czarny</a:t>
            </a:r>
            <a:r>
              <a:rPr lang="en-US" dirty="0" smtClean="0"/>
              <a:t> is talking about </a:t>
            </a:r>
            <a:r>
              <a:rPr lang="en-US" dirty="0" err="1" smtClean="0"/>
              <a:t>pentesting</a:t>
            </a:r>
            <a:r>
              <a:rPr lang="en-US" dirty="0" smtClean="0"/>
              <a:t> Citrix in one room</a:t>
            </a:r>
          </a:p>
          <a:p>
            <a:pPr lvl="1"/>
            <a:r>
              <a:rPr lang="en-US" dirty="0" smtClean="0"/>
              <a:t>Rebecca Shapiro is breaking down bootloaders in the other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Please stay if:</a:t>
            </a:r>
          </a:p>
          <a:p>
            <a:pPr lvl="1"/>
            <a:r>
              <a:rPr lang="en-US" dirty="0" smtClean="0"/>
              <a:t>You want to know every host your critical assets communicate with</a:t>
            </a:r>
          </a:p>
          <a:p>
            <a:pPr lvl="1"/>
            <a:r>
              <a:rPr lang="en-US" dirty="0" smtClean="0"/>
              <a:t>You want a list of every port a server listens on</a:t>
            </a:r>
          </a:p>
          <a:p>
            <a:pPr lvl="1"/>
            <a:r>
              <a:rPr lang="en-US" dirty="0" smtClean="0"/>
              <a:t>You want to do it all in less than 5 mins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46" y="820217"/>
            <a:ext cx="2806763" cy="543574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 network activity CAN be identified using signatures…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6" y="17968"/>
            <a:ext cx="7775648" cy="1143001"/>
          </a:xfrm>
        </p:spPr>
        <p:txBody>
          <a:bodyPr/>
          <a:lstStyle/>
          <a:p>
            <a:r>
              <a:rPr lang="en-US" dirty="0" smtClean="0"/>
              <a:t>The Problem: Detecting Malicious Network Activity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433137"/>
            <a:ext cx="76485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6" y="17968"/>
            <a:ext cx="7775648" cy="1143001"/>
          </a:xfrm>
        </p:spPr>
        <p:txBody>
          <a:bodyPr/>
          <a:lstStyle/>
          <a:p>
            <a:r>
              <a:rPr lang="en-US" dirty="0" smtClean="0"/>
              <a:t>The Problem: Detecting Malicious Network Activity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78115"/>
            <a:ext cx="76771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2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213" y="5089"/>
            <a:ext cx="7775648" cy="1143001"/>
          </a:xfrm>
        </p:spPr>
        <p:txBody>
          <a:bodyPr/>
          <a:lstStyle/>
          <a:p>
            <a:r>
              <a:rPr lang="en-US" dirty="0" smtClean="0"/>
              <a:t>The Problem: Detecting Malicious Network 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73353"/>
            <a:ext cx="77057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9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opers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8E9E397A-AA4C-4E33-88BD-1E9368036EFB}" vid="{722E42CC-6F51-4852-BB7B-3649FDE003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CPP_Basic_Security_Fundamentals</Template>
  <TotalTime>492</TotalTime>
  <Words>1113</Words>
  <Application>Microsoft Office PowerPoint</Application>
  <PresentationFormat>On-screen Show (4:3)</PresentationFormat>
  <Paragraphs>400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Troopers17</vt:lpstr>
      <vt:lpstr>Arming Small Security Programs</vt:lpstr>
      <vt:lpstr>Arming Small Security Programs</vt:lpstr>
      <vt:lpstr>Disclaimer</vt:lpstr>
      <vt:lpstr>About Me</vt:lpstr>
      <vt:lpstr>Why I’m here</vt:lpstr>
      <vt:lpstr>Get Out!</vt:lpstr>
      <vt:lpstr>The Problem: Detecting Malicious Network Activity</vt:lpstr>
      <vt:lpstr>The Problem: Detecting Malicious Network Activity</vt:lpstr>
      <vt:lpstr>The Problem: Detecting Malicious Network Activity</vt:lpstr>
      <vt:lpstr>The Problem: Detecting Malicious Network Activity</vt:lpstr>
      <vt:lpstr>The Problem: Detecting Malicious Network Activity</vt:lpstr>
      <vt:lpstr>The Initial Idea</vt:lpstr>
      <vt:lpstr>The Initial Idea</vt:lpstr>
      <vt:lpstr>A Similar Problem: Malicious Binaries</vt:lpstr>
      <vt:lpstr>A Similar Problem: Malicious Binaries</vt:lpstr>
      <vt:lpstr>A Similar Problem: Malicious Binaries</vt:lpstr>
      <vt:lpstr>Simple Application Whitelisting Implementation</vt:lpstr>
      <vt:lpstr>Malicious Network Activity : Anomaly Detection</vt:lpstr>
      <vt:lpstr>But Matt, How Do I &lt;do thing&gt;?</vt:lpstr>
      <vt:lpstr>Disclaimer</vt:lpstr>
      <vt:lpstr>Gathering Data with Bro</vt:lpstr>
      <vt:lpstr>Gathering Data with Bro</vt:lpstr>
      <vt:lpstr>Gathering Data with Bro</vt:lpstr>
      <vt:lpstr>Gathering Data with Bro</vt:lpstr>
      <vt:lpstr>Gathering Data with Bro</vt:lpstr>
      <vt:lpstr>Bro Scripts</vt:lpstr>
      <vt:lpstr>Bro Scripts</vt:lpstr>
      <vt:lpstr>Bro Scripts</vt:lpstr>
      <vt:lpstr>Bro Scripts</vt:lpstr>
      <vt:lpstr>Bro Scripts</vt:lpstr>
      <vt:lpstr>Bro Scripts</vt:lpstr>
      <vt:lpstr>Bro Scripts</vt:lpstr>
      <vt:lpstr>Something a little more useful…</vt:lpstr>
      <vt:lpstr>Installing Baselinereport.bro</vt:lpstr>
      <vt:lpstr>ELSA Demo</vt:lpstr>
      <vt:lpstr>Updating Baseline w/ ELSa &amp; VI</vt:lpstr>
      <vt:lpstr>But ….</vt:lpstr>
      <vt:lpstr>Bropy</vt:lpstr>
      <vt:lpstr>Scenario Network</vt:lpstr>
      <vt:lpstr>Bropy</vt:lpstr>
      <vt:lpstr>Bropy on SecurityOnion</vt:lpstr>
      <vt:lpstr>Use Case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TCPReplay, Rinse, Repeat</dc:title>
  <dc:creator>Matthew Domko</dc:creator>
  <cp:lastModifiedBy>user</cp:lastModifiedBy>
  <cp:revision>26</cp:revision>
  <cp:lastPrinted>2015-09-11T18:34:05Z</cp:lastPrinted>
  <dcterms:created xsi:type="dcterms:W3CDTF">2017-01-30T21:55:32Z</dcterms:created>
  <dcterms:modified xsi:type="dcterms:W3CDTF">2017-03-21T23:44:34Z</dcterms:modified>
</cp:coreProperties>
</file>