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BB048A-4704-424B-B366-456AB71A5F84}">
  <a:tblStyle styleId="{25BB048A-4704-424B-B366-456AB71A5F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italic.fntdata"/><Relationship Id="rId21" Type="http://schemas.openxmlformats.org/officeDocument/2006/relationships/slide" Target="slides/slide15.xml"/><Relationship Id="rId43" Type="http://schemas.openxmlformats.org/officeDocument/2006/relationships/font" Target="fonts/Robo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b843e33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b843e33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b843e332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b843e332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b843e332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b843e33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b843e332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b843e332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b843e332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b843e332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c3aab4f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c3aab4f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c3aab4fa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c3aab4fa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c3aab4fa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c3aab4fa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b418504e2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b418504e2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c3aab4fae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c3aab4fae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b418504e2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b418504e2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c3aab4fa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c3aab4fa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c3aab4fa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c3aab4fa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c3aab4fae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c3aab4fae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c3aab4fa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c3aab4fa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c3aab4fae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3c3aab4fae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f07a3ca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f07a3ca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f07a3ca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1f07a3ca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f07a3cac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1f07a3cac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f07a3cac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1f07a3cac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1f07a3cac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1f07a3cac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b418504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b418504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1f07a3ca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1f07a3ca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f07a3cac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f07a3cac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f07a3cac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f07a3cac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1f07a3cac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1f07a3ca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f07a3cac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1f07a3cac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3b418504e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3b418504e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b418504e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b418504e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b843e332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b843e332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efff180e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efff180e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efff180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efff180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efff180e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efff180e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b418504e2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b418504e2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Relationship Id="rId4" Type="http://schemas.openxmlformats.org/officeDocument/2006/relationships/image" Target="../media/image17.png"/><Relationship Id="rId5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Relationship Id="rId7" Type="http://schemas.openxmlformats.org/officeDocument/2006/relationships/image" Target="../media/image50.png"/><Relationship Id="rId8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image" Target="../media/image38.png"/><Relationship Id="rId5" Type="http://schemas.openxmlformats.org/officeDocument/2006/relationships/image" Target="../media/image46.png"/><Relationship Id="rId6" Type="http://schemas.openxmlformats.org/officeDocument/2006/relationships/image" Target="../media/image26.png"/><Relationship Id="rId7" Type="http://schemas.openxmlformats.org/officeDocument/2006/relationships/image" Target="../media/image22.png"/><Relationship Id="rId8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crunchingthedata.com/when-to-use-lasso/#:~:text=Disadvantages%20of%20LASSO%20regression%201%20Biased%20coefficients.%20One,Other%20issues%20associated%20with%20standard%20regression%20models.%20" TargetMode="External"/><Relationship Id="rId4" Type="http://schemas.openxmlformats.org/officeDocument/2006/relationships/hyperlink" Target="https://crunchingthedata.com/when-to-use-ridge-regression/" TargetMode="External"/><Relationship Id="rId10" Type="http://schemas.openxmlformats.org/officeDocument/2006/relationships/hyperlink" Target="https://www.youtube.com/watch?v=Xm2C_gTAl8c" TargetMode="External"/><Relationship Id="rId9" Type="http://schemas.openxmlformats.org/officeDocument/2006/relationships/hyperlink" Target="https://scikit-learn.org/stable/modules/generated/sklearn.linear_model.Lasso.html" TargetMode="External"/><Relationship Id="rId5" Type="http://schemas.openxmlformats.org/officeDocument/2006/relationships/hyperlink" Target="https://www.tutorialspoint.com/ridge-and-lasso-regression-explained#" TargetMode="External"/><Relationship Id="rId6" Type="http://schemas.openxmlformats.org/officeDocument/2006/relationships/hyperlink" Target="https://medium.com/@eculidean/pros-and-cons-of-common-machine-learning-algorithms-45e05423264f" TargetMode="External"/><Relationship Id="rId7" Type="http://schemas.openxmlformats.org/officeDocument/2006/relationships/hyperlink" Target="https://scikit-learn.org/stable/modules/generated/sklearn.linear_model.Ridge.html" TargetMode="External"/><Relationship Id="rId8" Type="http://schemas.openxmlformats.org/officeDocument/2006/relationships/hyperlink" Target="https://scikit-learn.org/0.16/modules/generated/sklearn.linear_model.Ridg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and Ridge Regression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Nappers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Islam, Shervorn, Shirley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50" y="698425"/>
            <a:ext cx="9144002" cy="13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4750" y="2793400"/>
            <a:ext cx="9208749" cy="11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3726"/>
            <a:ext cx="9143998" cy="2398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2" cy="28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43736"/>
            <a:ext cx="9144000" cy="223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550" y="514350"/>
            <a:ext cx="53625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386750"/>
            <a:ext cx="85206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Linear = 5 data points                 Ridge = 5 data points              Lasso = 8 data points</a:t>
            </a:r>
            <a:endParaRPr sz="1720"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150" y="1434475"/>
            <a:ext cx="2964301" cy="227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9839" y="1434475"/>
            <a:ext cx="2964310" cy="22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550" y="1434475"/>
            <a:ext cx="2964301" cy="227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240825" y="7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Make_regression() - Linear Regression Code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5302100" y="771525"/>
            <a:ext cx="3771000" cy="4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50"/>
              <a:t>Make_regression - Generates a random regression problem</a:t>
            </a:r>
            <a:endParaRPr sz="325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50"/>
              <a:t>N</a:t>
            </a:r>
            <a:r>
              <a:rPr lang="en" sz="3250"/>
              <a:t>oise - The standard deviation of the gaussian noise applied to the output. - Meaningless data to try to make model worse</a:t>
            </a:r>
            <a:endParaRPr sz="32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50"/>
              <a:t>N_samples - The number of samples.</a:t>
            </a:r>
            <a:endParaRPr sz="325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50"/>
              <a:t>N_features - The number of features.</a:t>
            </a:r>
            <a:endParaRPr sz="325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50"/>
              <a:t>RidgeCV and LassoCV are used in linear regression where you can pass in many alpha values and it will run the fit on all of them and give you back/ use the best one it found from the list.</a:t>
            </a:r>
            <a:endParaRPr sz="325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50"/>
              <a:t>Alpha hyperparameter in linear regression penalizes the weights/coefficients more when it’s larger and less when it’s smaller</a:t>
            </a:r>
            <a:endParaRPr sz="325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50"/>
              <a:t>Cv = cross validation strategy &amp; pass in number of folds to use</a:t>
            </a:r>
            <a:endParaRPr sz="325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50"/>
              <a:t>Use 48 observations and 30 features with 20 noise</a:t>
            </a:r>
            <a:endParaRPr sz="325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5" y="973675"/>
            <a:ext cx="5160325" cy="37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99225"/>
            <a:ext cx="82179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/>
              <a:t>Make_regression() - Training and Validation Scores between models </a:t>
            </a:r>
            <a:r>
              <a:rPr lang="en" sz="1220"/>
              <a:t>on 30 features, 48 observations</a:t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6067650" y="3225600"/>
            <a:ext cx="2764500" cy="18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Ridge and Lasso did better on both training and validation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Linear Regression without regularization was clearly overfitted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5" y="765550"/>
            <a:ext cx="7949877" cy="21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75" y="3225600"/>
            <a:ext cx="5803101" cy="16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198675" y="133150"/>
            <a:ext cx="39975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Make_regression() - Training and Validation between models on 120 features, 100 observations</a:t>
            </a:r>
            <a:endParaRPr sz="1820"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5685275" y="3558375"/>
            <a:ext cx="3473400" cy="14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Ridge does poorly this time because there are too many features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Lasso does better because it drops most of these features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850" y="37522"/>
            <a:ext cx="4699150" cy="11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663" y="1152475"/>
            <a:ext cx="8633625" cy="23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675" y="3490975"/>
            <a:ext cx="5486600" cy="16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204550" y="52125"/>
            <a:ext cx="879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Sklearn Breast Cancer Dataset - Logistic Regression - Multicollinearity</a:t>
            </a:r>
            <a:endParaRPr sz="2120"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4907750" y="746725"/>
            <a:ext cx="3978900" cy="4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numerical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power transformations to add the effect of multicollinearity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Multicollinearity occurs when two or more independent variables have a high correlation with one another in a regression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</a:t>
            </a:r>
            <a:r>
              <a:rPr lang="en"/>
              <a:t>transforms</a:t>
            </a:r>
            <a:r>
              <a:rPr lang="en"/>
              <a:t> there are 720 features and 569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Scaled the X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with a training data as 0.10 and test data as 0.90 to try to overfit the data to the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519900"/>
            <a:ext cx="4714875" cy="22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" y="3086575"/>
            <a:ext cx="4275798" cy="20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375" y="2724013"/>
            <a:ext cx="4833925" cy="381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16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 Breast Cancer - Logistic </a:t>
            </a:r>
            <a:r>
              <a:rPr lang="en"/>
              <a:t>Regression</a:t>
            </a:r>
            <a:r>
              <a:rPr lang="en"/>
              <a:t> Code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6069850" y="935675"/>
            <a:ext cx="2960700" cy="3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Hyperparameters: C with penalty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L2 is ridge </a:t>
            </a:r>
            <a:r>
              <a:rPr lang="en"/>
              <a:t>penalty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L1 is lasso penalty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logistic regression, the hyperparameter ‘C’ penalizes more with a smaller value and less with a larger value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50" y="1412138"/>
            <a:ext cx="5753100" cy="1762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25" y="3279775"/>
            <a:ext cx="5758149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500" y="734618"/>
            <a:ext cx="258933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48600"/>
            <a:ext cx="85206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92175"/>
            <a:ext cx="8520600" cy="3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 and Ridge are both Regression models but with a penalty (also called a regularization).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add a penalty to how big your coefficients can get, each in a different 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 will shrink unimportant coefficients to zero and basically ‘drop’ features that don’t seem to have a high impact on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 will shrink coefficients to prevent any of them from being too big or extreme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Regularization solves the problem of overfitting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 regularization is also called L1 penalty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 regularization is also called L2 penalty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have a hyperparameter that controls how much you want to penalize the coefficients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25" y="47800"/>
            <a:ext cx="8789577" cy="24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13" y="2642654"/>
            <a:ext cx="8789576" cy="2419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109429" y="34675"/>
            <a:ext cx="63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Sklearn </a:t>
            </a:r>
            <a:r>
              <a:rPr lang="en" sz="1820"/>
              <a:t>Breast Cancer - Confusion Matrices and scores</a:t>
            </a:r>
            <a:endParaRPr sz="1820"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4321975" y="578650"/>
            <a:ext cx="47010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 and Ridge scores show less overfitting compared to no penalty logistic regression</a:t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5" y="2443763"/>
            <a:ext cx="3016361" cy="260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051" y="2443775"/>
            <a:ext cx="2929374" cy="260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1500" y="2438597"/>
            <a:ext cx="2929375" cy="261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688" y="707363"/>
            <a:ext cx="34956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524" y="1795450"/>
            <a:ext cx="40675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688" y="1298588"/>
            <a:ext cx="4017178" cy="37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135675" y="73550"/>
            <a:ext cx="5408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Titanic Dataset - Logistic Regression Code</a:t>
            </a:r>
            <a:endParaRPr sz="1720"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5693875" y="2495563"/>
            <a:ext cx="3210000" cy="24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11 Features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891 Observations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Imputed Numerical Nulls with mean, and Categorical Nulls with most_frequent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Dummy vars for sex:male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Dummy vars for Embarked: Q,S</a:t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3" y="2335438"/>
            <a:ext cx="5588192" cy="27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325" y="725276"/>
            <a:ext cx="4535225" cy="14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6175" y="152400"/>
            <a:ext cx="3295425" cy="192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75950" y="0"/>
            <a:ext cx="52533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en" sz="2020"/>
              <a:t>Titanic - Lasso vs Ridge for feature selection</a:t>
            </a:r>
            <a:endParaRPr sz="2020"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400" y="49400"/>
            <a:ext cx="1514475" cy="8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537" y="1039802"/>
            <a:ext cx="1583375" cy="85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2431250"/>
            <a:ext cx="7786701" cy="26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687" y="1952613"/>
            <a:ext cx="18454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9400" y="1013840"/>
            <a:ext cx="1514475" cy="87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3850" y="473475"/>
            <a:ext cx="5326851" cy="19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62600" y="48022"/>
            <a:ext cx="1583375" cy="853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Review Dataset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Review Dataset Transformation 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Review Dataset Transformed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22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Review Dataset - Dummy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24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Review Dataset - Fitting the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8630"/>
            <a:ext cx="8520601" cy="347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0" cy="412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958000" y="0"/>
            <a:ext cx="322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Regularization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37400" y="1139075"/>
            <a:ext cx="4327500" cy="3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features selection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Decides which features are important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ets the coefficients for features it does not consider interesting to zero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Reduces unwanted noise from useless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simple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Reduced overfitting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Penalty helps prevent the model from overfitting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Decreases model complexity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625450" y="965375"/>
            <a:ext cx="43275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Biased coefficients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Shrunken coefficients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Does not represent the true magnitude of the relationship between the features and the outcome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Struggle with correlated features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A feature gets selected somewhat arbitrarily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All other features that are highly correlated with that feature are dropped from the model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May lead to the false conclusion that only the feature that was selected to remain in the model is important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08350" y="427825"/>
            <a:ext cx="333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Advantages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6003350" y="427825"/>
            <a:ext cx="294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Disadvantages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0" cy="412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0" cy="412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599" cy="412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0" cy="412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Toy Review Dataset - Correlation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0" name="Google Shape;310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{25BB048A-4704-424B-B366-456AB71A5F84}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Algorithm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Correlation Value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Linear Regression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-0.0054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Ridge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0.139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LASSO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0.111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to Resources</a:t>
            </a:r>
            <a:endParaRPr/>
          </a:p>
        </p:txBody>
      </p:sp>
      <p:sp>
        <p:nvSpPr>
          <p:cNvPr id="316" name="Google Shape;316;p4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When to use LASSO - Crunching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When to use ridge regression - Crunching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Ridge and Lasso Regression Explained (tutorialspoint.com)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Pros and Cons of Common Machine Learning Algorithms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17" name="Google Shape;317;p4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Ridge Documentation 1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Ridge Documentation 2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Lasso Documentation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Ridge vs Lasso Regression, Visualized Video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00500" y="67075"/>
            <a:ext cx="35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Regularization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64200" y="1366325"/>
            <a:ext cx="375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Handles correlated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 many correlated features may lead to overfitting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Reduces multicollinearity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Reduced overfitting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enalty shrinks some coefficients close to zero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349650" y="1407800"/>
            <a:ext cx="3579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Biased coefficients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Not capable of performing feature selection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88800" y="695238"/>
            <a:ext cx="298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Advantages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497100" y="715975"/>
            <a:ext cx="328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Disa</a:t>
            </a:r>
            <a:r>
              <a:rPr lang="en" sz="2800">
                <a:solidFill>
                  <a:schemeClr val="dk1"/>
                </a:solidFill>
              </a:rPr>
              <a:t>dvantages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19900"/>
            <a:ext cx="85206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Some Similarities and Differences Between Ridge and Lasso </a:t>
            </a:r>
            <a:r>
              <a:rPr lang="en" sz="1920"/>
              <a:t>Regressions</a:t>
            </a:r>
            <a:r>
              <a:rPr lang="en" sz="1920"/>
              <a:t>:</a:t>
            </a:r>
            <a:endParaRPr sz="1920"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847750" y="11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{25BB048A-4704-424B-B366-456AB71A5F84}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25400" marR="25400" rtl="0" algn="ctr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Ridge Regression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ctr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Lasso Regression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Shrinks the coefficients toward zero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Shrinks and e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ncourages some coefficients to be exactly zero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Does not eliminate any features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 eliminate some features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Suitable when all features are important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Suitable when some features are irrelevant or redundant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More computationally efficient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Less computationally efficient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Requires setting a hyperparameter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Requires setting a hyperparameter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Performs better when there are many small to medium-sized coefficients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6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Performs better when there are a few large coefficients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LASSO Regression Hyperparameters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precompute</a:t>
            </a:r>
            <a:r>
              <a:rPr b="1" lang="en" sz="1500">
                <a:solidFill>
                  <a:schemeClr val="dk1"/>
                </a:solidFill>
              </a:rPr>
              <a:t> : </a:t>
            </a:r>
            <a:r>
              <a:rPr b="1" i="1" lang="en" sz="1500">
                <a:solidFill>
                  <a:schemeClr val="dk1"/>
                </a:solidFill>
              </a:rPr>
              <a:t>‘auto’, bool or array-like of shape (n_features, n_features), default = ’auto’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Allows you to use a precomputed Gram matrix to speed up calculations; The Gram matrix can also be passed as argument.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warm_start</a:t>
            </a:r>
            <a:r>
              <a:rPr b="1" lang="en" sz="1500">
                <a:solidFill>
                  <a:schemeClr val="dk1"/>
                </a:solidFill>
              </a:rPr>
              <a:t> :</a:t>
            </a:r>
            <a:r>
              <a:rPr b="1" i="1" lang="en" sz="1500">
                <a:solidFill>
                  <a:schemeClr val="dk1"/>
                </a:solidFill>
              </a:rPr>
              <a:t> bool, default = False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When set to True, reuse the solution of the previous call to fit as initialization, otherwise, just erase the previous solution.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selection</a:t>
            </a:r>
            <a:r>
              <a:rPr b="1" lang="en" sz="1500">
                <a:solidFill>
                  <a:schemeClr val="dk1"/>
                </a:solidFill>
              </a:rPr>
              <a:t> : </a:t>
            </a:r>
            <a:r>
              <a:rPr b="1" i="1" lang="en" sz="1500">
                <a:solidFill>
                  <a:schemeClr val="dk1"/>
                </a:solidFill>
              </a:rPr>
              <a:t>{‘cyclic’, ‘random’}, default = ’cyclic’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If set to ‘random’, a random coefficient is updated every iteration rather than looping over features sequentially by default; this often leads to significantly faster convergence.</a:t>
            </a:r>
            <a:endParaRPr sz="1500">
              <a:solidFill>
                <a:srgbClr val="DDDDD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Ridge Regression Hyperparameters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solver</a:t>
            </a:r>
            <a:r>
              <a:rPr b="1" lang="en" sz="1500">
                <a:solidFill>
                  <a:schemeClr val="dk1"/>
                </a:solidFill>
              </a:rPr>
              <a:t> : </a:t>
            </a:r>
            <a:r>
              <a:rPr b="1" i="1" lang="en" sz="1500">
                <a:solidFill>
                  <a:schemeClr val="dk1"/>
                </a:solidFill>
              </a:rPr>
              <a:t>{‘auto’, ‘svd’, ‘cholesky’, ‘lsqr’, ‘sparse_cg’, ‘sag’, ‘saga’, ‘lbfgs’}, default = ’auto’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Allows you to choose which solver to use during computational routines from the list above.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auto:</a:t>
            </a:r>
            <a:r>
              <a:rPr lang="en" sz="1600"/>
              <a:t> chooses the solver automatically based on the type of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svd:</a:t>
            </a:r>
            <a:r>
              <a:rPr lang="en" sz="1600"/>
              <a:t> uses a Singular Value Decomposition of X to compute the Ridge coefficients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cholesky:</a:t>
            </a:r>
            <a:r>
              <a:rPr lang="en" sz="1600"/>
              <a:t> uses the standard scipy.linalg.solve function to obtain a closed-form solution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lsqr:</a:t>
            </a:r>
            <a:r>
              <a:rPr lang="en" sz="1600"/>
              <a:t> uses the dedicated regularized least-squares routine scipy.sparse.linalg.lsqr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Note: All solvers except ‘svd’ support both dense and sparse datasets where dense datasets are </a:t>
            </a:r>
            <a:r>
              <a:rPr lang="en" sz="1600"/>
              <a:t>defined</a:t>
            </a:r>
            <a:r>
              <a:rPr lang="en" sz="1600"/>
              <a:t> as datasets with filled with mostly non-zero values while sparse datasets are filled with zero values.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Ridge Regression Hyperparameters Cont.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positive :</a:t>
            </a:r>
            <a:r>
              <a:rPr b="1" i="1" lang="en">
                <a:solidFill>
                  <a:schemeClr val="dk1"/>
                </a:solidFill>
              </a:rPr>
              <a:t> bool, default = False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set to True, forces the coefficients to be positive.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The only solver that supports only positive coefficients is </a:t>
            </a:r>
            <a:r>
              <a:rPr lang="en"/>
              <a:t>‘lbfgs’.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fit_intercept</a:t>
            </a:r>
            <a:r>
              <a:rPr b="1" lang="en">
                <a:solidFill>
                  <a:schemeClr val="dk1"/>
                </a:solidFill>
              </a:rPr>
              <a:t> : </a:t>
            </a:r>
            <a:r>
              <a:rPr b="1" i="1" lang="en">
                <a:solidFill>
                  <a:schemeClr val="dk1"/>
                </a:solidFill>
              </a:rPr>
              <a:t>bool, default = True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Whether to fit the intercept for this model. If set to false, no intercept will be used in calculations (i.e. X and y are expected to be centered).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Only ‘lsqr’, ‘sag’, ‘sparse_cg’, and ‘lbfgs’ support sparse input when fit_intercept is True.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Cars93 Dataset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7"/>
            <a:ext cx="9144002" cy="191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30981"/>
            <a:ext cx="9144000" cy="1138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