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5" r:id="rId20"/>
    <p:sldId id="273" r:id="rId21"/>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BE76D3-1871-479A-B7A9-E4ECF51DB29E}">
  <a:tblStyle styleId="{EEBE76D3-1871-479A-B7A9-E4ECF51DB2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8" name="Google Shape;198;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e3587a941_0_23: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6e3587a941_0_23: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6" name="Google Shape;206;g26e3587a941_0_23: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e3587a941_0_32: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e3587a941_0_32: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5" name="Google Shape;215;g26e3587a941_0_32: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e3587a941_0_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6e3587a941_0_14: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32" name="Google Shape;232;g26e3587a941_0_14: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0" name="Google Shape;240;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6e3587a941_0_4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6e3587a941_0_47: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9" name="Google Shape;249;g26e3587a941_0_47: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6e3587a941_0_4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6e3587a941_0_47: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9" name="Google Shape;249;g26e3587a941_0_47: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4034426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e3587a941_4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e3587a941_4_0: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57" name="Google Shape;257;g26e3587a941_4_0: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e3587a941_4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e3587a941_4_0: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57" name="Google Shape;257;g26e3587a941_4_0: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45456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66" name="Google Shape;266;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a6ed83a50_0_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a6ed83a50_0_4: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3" name="Google Shape;133;g2ca6ed83a50_0_4: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a6ed83a50_0_19: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a6ed83a50_0_19: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3" name="Google Shape;143;g2ca6ed83a50_0_19: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a6ed83a50_0_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a6ed83a50_0_12: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3" name="Google Shape;153;g2ca6ed83a50_0_12: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a6ed83a50_0_26: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a6ed83a50_0_26: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4" name="Google Shape;164;g2ca6ed83a50_0_26: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3" name="Google Shape;173;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a6ed83a50_0_39: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a6ed83a50_0_39: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0" name="Google Shape;190;g2ca6ed83a50_0_39: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xternal facing cover">
  <p:cSld name="External facing cover">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609600" y="5445150"/>
            <a:ext cx="8592766" cy="62371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0"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6" name="Google Shape;16;p2"/>
          <p:cNvPicPr preferRelativeResize="0"/>
          <p:nvPr/>
        </p:nvPicPr>
        <p:blipFill rotWithShape="1">
          <a:blip r:embed="rId2">
            <a:alphaModFix/>
          </a:blip>
          <a:srcRect/>
          <a:stretch/>
        </p:blipFill>
        <p:spPr>
          <a:xfrm>
            <a:off x="0" y="0"/>
            <a:ext cx="12192000" cy="5266944"/>
          </a:xfrm>
          <a:prstGeom prst="rect">
            <a:avLst/>
          </a:prstGeom>
          <a:noFill/>
          <a:ln>
            <a:noFill/>
          </a:ln>
        </p:spPr>
      </p:pic>
      <p:pic>
        <p:nvPicPr>
          <p:cNvPr id="17" name="Google Shape;17;p2"/>
          <p:cNvPicPr preferRelativeResize="0"/>
          <p:nvPr/>
        </p:nvPicPr>
        <p:blipFill rotWithShape="1">
          <a:blip r:embed="rId3">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sted Comparison">
  <p:cSld name="Listed Comparison">
    <p:spTree>
      <p:nvGrpSpPr>
        <p:cNvPr id="1" name="Shape 71"/>
        <p:cNvGrpSpPr/>
        <p:nvPr/>
      </p:nvGrpSpPr>
      <p:grpSpPr>
        <a:xfrm>
          <a:off x="0" y="0"/>
          <a:ext cx="0" cy="0"/>
          <a:chOff x="0" y="0"/>
          <a:chExt cx="0" cy="0"/>
        </a:xfrm>
      </p:grpSpPr>
      <p:sp>
        <p:nvSpPr>
          <p:cNvPr id="72" name="Google Shape;72;p11"/>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3" name="Google Shape;73;p11"/>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4" name="Google Shape;74;p11"/>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5" name="Google Shape;75;p11"/>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6" name="Google Shape;76;p11"/>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11"/>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11"/>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Listed Comparison">
  <p:cSld name="1_Listed Comparison">
    <p:spTree>
      <p:nvGrpSpPr>
        <p:cNvPr id="1" name="Shape 80"/>
        <p:cNvGrpSpPr/>
        <p:nvPr/>
      </p:nvGrpSpPr>
      <p:grpSpPr>
        <a:xfrm>
          <a:off x="0" y="0"/>
          <a:ext cx="0" cy="0"/>
          <a:chOff x="0" y="0"/>
          <a:chExt cx="0" cy="0"/>
        </a:xfrm>
      </p:grpSpPr>
      <p:sp>
        <p:nvSpPr>
          <p:cNvPr id="81" name="Google Shape;81;p1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2" name="Google Shape;82;p1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3" name="Google Shape;83;p12"/>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2"/>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2"/>
          <p:cNvSpPr txBox="1">
            <a:spLocks noGrp="1"/>
          </p:cNvSpPr>
          <p:nvPr>
            <p:ph type="title"/>
          </p:nvPr>
        </p:nvSpPr>
        <p:spPr>
          <a:xfrm>
            <a:off x="609600" y="160669"/>
            <a:ext cx="10314562"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2"/>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2"/>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12"/>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isted &amp; Numbered Comparison">
  <p:cSld name="Listed &amp; Numbered Comparison">
    <p:spTree>
      <p:nvGrpSpPr>
        <p:cNvPr id="1" name="Shape 89"/>
        <p:cNvGrpSpPr/>
        <p:nvPr/>
      </p:nvGrpSpPr>
      <p:grpSpPr>
        <a:xfrm>
          <a:off x="0" y="0"/>
          <a:ext cx="0" cy="0"/>
          <a:chOff x="0" y="0"/>
          <a:chExt cx="0" cy="0"/>
        </a:xfrm>
      </p:grpSpPr>
      <p:sp>
        <p:nvSpPr>
          <p:cNvPr id="90" name="Google Shape;90;p1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1" name="Google Shape;91;p1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2" name="Google Shape;92;p1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3" name="Google Shape;93;p1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4" name="Google Shape;94;p13"/>
          <p:cNvSpPr txBox="1">
            <a:spLocks noGrp="1"/>
          </p:cNvSpPr>
          <p:nvPr>
            <p:ph type="title"/>
          </p:nvPr>
        </p:nvSpPr>
        <p:spPr>
          <a:xfrm>
            <a:off x="609600" y="160669"/>
            <a:ext cx="10411838"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5" name="Google Shape;95;p13"/>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13"/>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ed &amp; Listed Comparison">
  <p:cSld name="Numbered &amp; Listed Comparison">
    <p:spTree>
      <p:nvGrpSpPr>
        <p:cNvPr id="1" name="Shape 98"/>
        <p:cNvGrpSpPr/>
        <p:nvPr/>
      </p:nvGrpSpPr>
      <p:grpSpPr>
        <a:xfrm>
          <a:off x="0" y="0"/>
          <a:ext cx="0" cy="0"/>
          <a:chOff x="0" y="0"/>
          <a:chExt cx="0" cy="0"/>
        </a:xfrm>
      </p:grpSpPr>
      <p:sp>
        <p:nvSpPr>
          <p:cNvPr id="99" name="Google Shape;99;p14"/>
          <p:cNvSpPr txBox="1">
            <a:spLocks noGrp="1"/>
          </p:cNvSpPr>
          <p:nvPr>
            <p:ph type="body" idx="1"/>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0" name="Google Shape;100;p14"/>
          <p:cNvSpPr txBox="1">
            <a:spLocks noGrp="1"/>
          </p:cNvSpPr>
          <p:nvPr>
            <p:ph type="body" idx="2"/>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1" name="Google Shape;101;p14"/>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4"/>
          <p:cNvSpPr txBox="1">
            <a:spLocks noGrp="1"/>
          </p:cNvSpPr>
          <p:nvPr>
            <p:ph type="body" idx="3"/>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3" name="Google Shape;103;p14"/>
          <p:cNvSpPr txBox="1">
            <a:spLocks noGrp="1"/>
          </p:cNvSpPr>
          <p:nvPr>
            <p:ph type="body" idx="4"/>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 name="Google Shape;104;p14"/>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4"/>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6" name="Google Shape;106;p14"/>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5"/>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1" name="Google Shape;111;p15"/>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2"/>
        <p:cNvGrpSpPr/>
        <p:nvPr/>
      </p:nvGrpSpPr>
      <p:grpSpPr>
        <a:xfrm>
          <a:off x="0" y="0"/>
          <a:ext cx="0" cy="0"/>
          <a:chOff x="0" y="0"/>
          <a:chExt cx="0" cy="0"/>
        </a:xfrm>
      </p:grpSpPr>
      <p:sp>
        <p:nvSpPr>
          <p:cNvPr id="113" name="Google Shape;113;p16"/>
          <p:cNvSpPr/>
          <p:nvPr/>
        </p:nvSpPr>
        <p:spPr>
          <a:xfrm>
            <a:off x="-77821" y="2645931"/>
            <a:ext cx="12373583" cy="1248391"/>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6"/>
          <p:cNvSpPr txBox="1">
            <a:spLocks noGrp="1"/>
          </p:cNvSpPr>
          <p:nvPr>
            <p:ph type="title"/>
          </p:nvPr>
        </p:nvSpPr>
        <p:spPr>
          <a:xfrm>
            <a:off x="609600" y="2948407"/>
            <a:ext cx="10972800" cy="66934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15" name="Google Shape;115;p16"/>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3"/>
          <p:cNvSpPr/>
          <p:nvPr/>
        </p:nvSpPr>
        <p:spPr>
          <a:xfrm>
            <a:off x="0" y="0"/>
            <a:ext cx="12192000" cy="101959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3"/>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a:bodyPr>
          <a:lstStyle>
            <a:lvl1pPr marL="457200" lvl="0" indent="-419100" algn="l">
              <a:spcBef>
                <a:spcPts val="600"/>
              </a:spcBef>
              <a:spcAft>
                <a:spcPts val="0"/>
              </a:spcAft>
              <a:buSzPts val="3000"/>
              <a:buChar char="•"/>
              <a:defRPr b="0">
                <a:solidFill>
                  <a:srgbClr val="686767"/>
                </a:solidFill>
              </a:defRPr>
            </a:lvl1pPr>
            <a:lvl2pPr marL="914400" lvl="1" indent="-406400" algn="l">
              <a:spcBef>
                <a:spcPts val="560"/>
              </a:spcBef>
              <a:spcAft>
                <a:spcPts val="0"/>
              </a:spcAft>
              <a:buSzPts val="2800"/>
              <a:buChar char="•"/>
              <a:defRPr>
                <a:solidFill>
                  <a:srgbClr val="686767"/>
                </a:solidFill>
              </a:defRPr>
            </a:lvl2pPr>
            <a:lvl3pPr marL="1371600" lvl="2" indent="-368300" algn="l">
              <a:spcBef>
                <a:spcPts val="440"/>
              </a:spcBef>
              <a:spcAft>
                <a:spcPts val="0"/>
              </a:spcAft>
              <a:buSzPts val="2200"/>
              <a:buChar char="•"/>
              <a:defRPr>
                <a:solidFill>
                  <a:srgbClr val="686767"/>
                </a:solidFill>
              </a:defRPr>
            </a:lvl3pPr>
            <a:lvl4pPr marL="1828800" lvl="3" indent="-355600" algn="l">
              <a:spcBef>
                <a:spcPts val="400"/>
              </a:spcBef>
              <a:spcAft>
                <a:spcPts val="0"/>
              </a:spcAft>
              <a:buSzPts val="2000"/>
              <a:buChar char="•"/>
              <a:defRPr>
                <a:solidFill>
                  <a:srgbClr val="686767"/>
                </a:solidFill>
              </a:defRPr>
            </a:lvl4pPr>
            <a:lvl5pPr marL="2286000" lvl="4" indent="-355600" algn="l">
              <a:spcBef>
                <a:spcPts val="400"/>
              </a:spcBef>
              <a:spcAft>
                <a:spcPts val="0"/>
              </a:spcAft>
              <a:buSzPts val="2000"/>
              <a:buChar char="•"/>
              <a:defRPr>
                <a:solidFill>
                  <a:srgbClr val="68676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2" name="Google Shape;22;p3"/>
          <p:cNvPicPr preferRelativeResize="0"/>
          <p:nvPr/>
        </p:nvPicPr>
        <p:blipFill rotWithShape="1">
          <a:blip r:embed="rId2">
            <a:alphaModFix/>
          </a:blip>
          <a:srcRect/>
          <a:stretch/>
        </p:blipFill>
        <p:spPr>
          <a:xfrm>
            <a:off x="10686474" y="6090856"/>
            <a:ext cx="1062182" cy="606474"/>
          </a:xfrm>
          <a:prstGeom prst="rect">
            <a:avLst/>
          </a:prstGeom>
          <a:noFill/>
          <a:ln>
            <a:noFill/>
          </a:ln>
        </p:spPr>
      </p:pic>
      <p:cxnSp>
        <p:nvCxnSpPr>
          <p:cNvPr id="23" name="Google Shape;23;p3"/>
          <p:cNvCxnSpPr/>
          <p:nvPr/>
        </p:nvCxnSpPr>
        <p:spPr>
          <a:xfrm>
            <a:off x="0" y="1019596"/>
            <a:ext cx="12192000" cy="0"/>
          </a:xfrm>
          <a:prstGeom prst="straightConnector1">
            <a:avLst/>
          </a:prstGeom>
          <a:noFill/>
          <a:ln w="25400" cap="flat" cmpd="sng">
            <a:solidFill>
              <a:schemeClr val="accent1"/>
            </a:solidFill>
            <a:prstDash val="solid"/>
            <a:round/>
            <a:headEnd type="none" w="sm" len="sm"/>
            <a:tailEnd type="none" w="sm" len="sm"/>
          </a:ln>
        </p:spPr>
      </p:cxnSp>
      <p:sp>
        <p:nvSpPr>
          <p:cNvPr id="24" name="Google Shape;24;p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5"/>
        <p:cNvGrpSpPr/>
        <p:nvPr/>
      </p:nvGrpSpPr>
      <p:grpSpPr>
        <a:xfrm>
          <a:off x="0" y="0"/>
          <a:ext cx="0" cy="0"/>
          <a:chOff x="0" y="0"/>
          <a:chExt cx="0" cy="0"/>
        </a:xfrm>
      </p:grpSpPr>
      <p:sp>
        <p:nvSpPr>
          <p:cNvPr id="26" name="Google Shape;26;p4"/>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a:solidFill>
                  <a:schemeClr val="accent1"/>
                </a:solidFill>
                <a:latin typeface="Calibri"/>
                <a:ea typeface="Calibri"/>
                <a:cs typeface="Calibri"/>
                <a:sym typeface="Calibri"/>
              </a:rPr>
              <a:t>THANK YOU</a:t>
            </a:r>
            <a:endParaRPr sz="9600" b="1" i="0" u="none" strike="noStrike" cap="none">
              <a:solidFill>
                <a:schemeClr val="accent1"/>
              </a:solidFill>
              <a:latin typeface="Calibri"/>
              <a:ea typeface="Calibri"/>
              <a:cs typeface="Calibri"/>
              <a:sym typeface="Calibri"/>
            </a:endParaRPr>
          </a:p>
        </p:txBody>
      </p:sp>
      <p:pic>
        <p:nvPicPr>
          <p:cNvPr id="27" name="Google Shape;27;p4"/>
          <p:cNvPicPr preferRelativeResize="0"/>
          <p:nvPr/>
        </p:nvPicPr>
        <p:blipFill rotWithShape="1">
          <a:blip r:embed="rId2">
            <a:alphaModFix/>
          </a:blip>
          <a:srcRect/>
          <a:stretch/>
        </p:blipFill>
        <p:spPr>
          <a:xfrm>
            <a:off x="-9728" y="2994660"/>
            <a:ext cx="457200" cy="868680"/>
          </a:xfrm>
          <a:prstGeom prst="rect">
            <a:avLst/>
          </a:prstGeom>
          <a:noFill/>
          <a:ln>
            <a:noFill/>
          </a:ln>
        </p:spPr>
      </p:pic>
      <p:sp>
        <p:nvSpPr>
          <p:cNvPr id="28" name="Google Shape;28;p4"/>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a:solidFill>
                  <a:schemeClr val="accent1"/>
                </a:solidFill>
                <a:latin typeface="Calibri"/>
                <a:ea typeface="Calibri"/>
                <a:cs typeface="Calibri"/>
                <a:sym typeface="Calibri"/>
              </a:rPr>
              <a:t>THANK YOU</a:t>
            </a:r>
            <a:endParaRPr sz="9600" b="1" i="0" u="none" strike="noStrike" cap="none">
              <a:solidFill>
                <a:schemeClr val="accent1"/>
              </a:solidFill>
              <a:latin typeface="Calibri"/>
              <a:ea typeface="Calibri"/>
              <a:cs typeface="Calibri"/>
              <a:sym typeface="Calibri"/>
            </a:endParaRPr>
          </a:p>
        </p:txBody>
      </p:sp>
      <p:pic>
        <p:nvPicPr>
          <p:cNvPr id="29" name="Google Shape;29;p4"/>
          <p:cNvPicPr preferRelativeResize="0"/>
          <p:nvPr/>
        </p:nvPicPr>
        <p:blipFill rotWithShape="1">
          <a:blip r:embed="rId2">
            <a:alphaModFix/>
          </a:blip>
          <a:srcRect/>
          <a:stretch/>
        </p:blipFill>
        <p:spPr>
          <a:xfrm>
            <a:off x="-9728" y="2994660"/>
            <a:ext cx="457200" cy="868680"/>
          </a:xfrm>
          <a:prstGeom prst="rect">
            <a:avLst/>
          </a:prstGeom>
          <a:noFill/>
          <a:ln>
            <a:noFill/>
          </a:ln>
        </p:spPr>
      </p:pic>
      <p:pic>
        <p:nvPicPr>
          <p:cNvPr id="30" name="Google Shape;30;p4"/>
          <p:cNvPicPr preferRelativeResize="0"/>
          <p:nvPr/>
        </p:nvPicPr>
        <p:blipFill rotWithShape="1">
          <a:blip r:embed="rId3">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ed Title and Content">
  <p:cSld name="Numbered Title and Content">
    <p:spTree>
      <p:nvGrpSpPr>
        <p:cNvPr id="1" name="Shape 31"/>
        <p:cNvGrpSpPr/>
        <p:nvPr/>
      </p:nvGrpSpPr>
      <p:grpSpPr>
        <a:xfrm>
          <a:off x="0" y="0"/>
          <a:ext cx="0" cy="0"/>
          <a:chOff x="0" y="0"/>
          <a:chExt cx="0" cy="0"/>
        </a:xfrm>
      </p:grpSpPr>
      <p:sp>
        <p:nvSpPr>
          <p:cNvPr id="32" name="Google Shape;32;p5"/>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a:bodyPr>
          <a:lstStyle>
            <a:lvl1pPr marL="457200" lvl="0" indent="-419100" algn="l">
              <a:spcBef>
                <a:spcPts val="600"/>
              </a:spcBef>
              <a:spcAft>
                <a:spcPts val="0"/>
              </a:spcAft>
              <a:buSzPts val="3000"/>
              <a:buFont typeface="Calibri"/>
              <a:buAutoNum type="arabicPeriod"/>
              <a:defRPr>
                <a:solidFill>
                  <a:srgbClr val="686767"/>
                </a:solidFill>
              </a:defRPr>
            </a:lvl1pPr>
            <a:lvl2pPr marL="914400" lvl="1" indent="-406400" algn="l">
              <a:spcBef>
                <a:spcPts val="560"/>
              </a:spcBef>
              <a:spcAft>
                <a:spcPts val="0"/>
              </a:spcAft>
              <a:buSzPts val="2800"/>
              <a:buFont typeface="Calibri"/>
              <a:buAutoNum type="arabicPeriod"/>
              <a:defRPr>
                <a:solidFill>
                  <a:srgbClr val="686767"/>
                </a:solidFill>
              </a:defRPr>
            </a:lvl2pPr>
            <a:lvl3pPr marL="1371600" lvl="2" indent="-368300" algn="l">
              <a:spcBef>
                <a:spcPts val="440"/>
              </a:spcBef>
              <a:spcAft>
                <a:spcPts val="0"/>
              </a:spcAft>
              <a:buSzPts val="2200"/>
              <a:buFont typeface="Calibri"/>
              <a:buAutoNum type="arabicPeriod"/>
              <a:defRPr>
                <a:solidFill>
                  <a:srgbClr val="686767"/>
                </a:solidFill>
              </a:defRPr>
            </a:lvl3pPr>
            <a:lvl4pPr marL="1828800" lvl="3" indent="-355600" algn="l">
              <a:spcBef>
                <a:spcPts val="400"/>
              </a:spcBef>
              <a:spcAft>
                <a:spcPts val="0"/>
              </a:spcAft>
              <a:buSzPts val="2000"/>
              <a:buFont typeface="Calibri"/>
              <a:buAutoNum type="arabicPeriod"/>
              <a:defRPr>
                <a:solidFill>
                  <a:srgbClr val="686767"/>
                </a:solidFill>
              </a:defRPr>
            </a:lvl4pPr>
            <a:lvl5pPr marL="2286000" lvl="4" indent="-355600" algn="l">
              <a:spcBef>
                <a:spcPts val="400"/>
              </a:spcBef>
              <a:spcAft>
                <a:spcPts val="0"/>
              </a:spcAft>
              <a:buSzPts val="2000"/>
              <a:buFont typeface="Calibri"/>
              <a:buAutoNum type="arabicPeriod"/>
              <a:defRPr>
                <a:solidFill>
                  <a:srgbClr val="68676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title"/>
          </p:nvPr>
        </p:nvSpPr>
        <p:spPr>
          <a:xfrm>
            <a:off x="609600" y="160670"/>
            <a:ext cx="10972800" cy="7199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34" name="Google Shape;34;p5"/>
          <p:cNvCxnSpPr/>
          <p:nvPr/>
        </p:nvCxnSpPr>
        <p:spPr>
          <a:xfrm>
            <a:off x="0" y="1019596"/>
            <a:ext cx="12192000" cy="0"/>
          </a:xfrm>
          <a:prstGeom prst="straightConnector1">
            <a:avLst/>
          </a:prstGeom>
          <a:noFill/>
          <a:ln w="25400" cap="flat" cmpd="sng">
            <a:solidFill>
              <a:schemeClr val="accent1"/>
            </a:solidFill>
            <a:prstDash val="solid"/>
            <a:round/>
            <a:headEnd type="none" w="sm" len="sm"/>
            <a:tailEnd type="none" w="sm" len="sm"/>
          </a:ln>
        </p:spPr>
      </p:cxnSp>
      <p:sp>
        <p:nvSpPr>
          <p:cNvPr id="35" name="Google Shape;35;p5"/>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5"/>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37"/>
        <p:cNvGrpSpPr/>
        <p:nvPr/>
      </p:nvGrpSpPr>
      <p:grpSpPr>
        <a:xfrm>
          <a:off x="0" y="0"/>
          <a:ext cx="0" cy="0"/>
          <a:chOff x="0" y="0"/>
          <a:chExt cx="0" cy="0"/>
        </a:xfrm>
      </p:grpSpPr>
      <p:sp>
        <p:nvSpPr>
          <p:cNvPr id="38" name="Google Shape;38;p6"/>
          <p:cNvSpPr/>
          <p:nvPr/>
        </p:nvSpPr>
        <p:spPr>
          <a:xfrm>
            <a:off x="1" y="-1"/>
            <a:ext cx="12192000" cy="231933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39;p6"/>
          <p:cNvSpPr txBox="1">
            <a:spLocks noGrp="1"/>
          </p:cNvSpPr>
          <p:nvPr>
            <p:ph type="title"/>
          </p:nvPr>
        </p:nvSpPr>
        <p:spPr>
          <a:xfrm>
            <a:off x="963084" y="3307674"/>
            <a:ext cx="10363200" cy="53475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4000"/>
              <a:buFont typeface="Calibri"/>
              <a:buNone/>
              <a:defRPr sz="40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6"/>
          <p:cNvSpPr txBox="1">
            <a:spLocks noGrp="1"/>
          </p:cNvSpPr>
          <p:nvPr>
            <p:ph type="body" idx="1"/>
          </p:nvPr>
        </p:nvSpPr>
        <p:spPr>
          <a:xfrm>
            <a:off x="963084" y="3860493"/>
            <a:ext cx="10363200" cy="10795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3000"/>
              <a:buFont typeface="Calibri"/>
              <a:buNone/>
              <a:defRPr b="0">
                <a:solidFill>
                  <a:schemeClr val="accent2"/>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1" name="Google Shape;41;p6"/>
          <p:cNvCxnSpPr/>
          <p:nvPr/>
        </p:nvCxnSpPr>
        <p:spPr>
          <a:xfrm>
            <a:off x="963084" y="3889676"/>
            <a:ext cx="10363200" cy="21179"/>
          </a:xfrm>
          <a:prstGeom prst="straightConnector1">
            <a:avLst/>
          </a:prstGeom>
          <a:noFill/>
          <a:ln w="12700" cap="flat" cmpd="sng">
            <a:solidFill>
              <a:srgbClr val="ACABA7"/>
            </a:solidFill>
            <a:prstDash val="solid"/>
            <a:miter lim="400000"/>
            <a:headEnd type="none" w="sm" len="sm"/>
            <a:tailEnd type="none" w="sm" len="sm"/>
          </a:ln>
        </p:spPr>
      </p:cxnSp>
      <p:pic>
        <p:nvPicPr>
          <p:cNvPr id="42" name="Google Shape;42;p6"/>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7"/>
          <p:cNvSpPr txBox="1">
            <a:spLocks noGrp="1"/>
          </p:cNvSpPr>
          <p:nvPr>
            <p:ph type="title"/>
          </p:nvPr>
        </p:nvSpPr>
        <p:spPr>
          <a:xfrm>
            <a:off x="609600" y="160669"/>
            <a:ext cx="103632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7"/>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7"/>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ed Two Content">
  <p:cSld name="Numbered Two Content">
    <p:spTree>
      <p:nvGrpSpPr>
        <p:cNvPr id="1" name="Shape 50"/>
        <p:cNvGrpSpPr/>
        <p:nvPr/>
      </p:nvGrpSpPr>
      <p:grpSpPr>
        <a:xfrm>
          <a:off x="0" y="0"/>
          <a:ext cx="0" cy="0"/>
          <a:chOff x="0" y="0"/>
          <a:chExt cx="0" cy="0"/>
        </a:xfrm>
      </p:grpSpPr>
      <p:sp>
        <p:nvSpPr>
          <p:cNvPr id="51" name="Google Shape;51;p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8"/>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8"/>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8"/>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 name="Google Shape;55;p8"/>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8"/>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isted &amp; Numbered Two Content">
  <p:cSld name="Listed &amp; Numbered Two Content">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chemeClr val="accent6"/>
                </a:solidFill>
              </a:defRPr>
            </a:lvl1pPr>
            <a:lvl2pPr marL="914400" lvl="1" indent="-381000" algn="l">
              <a:spcBef>
                <a:spcPts val="480"/>
              </a:spcBef>
              <a:spcAft>
                <a:spcPts val="0"/>
              </a:spcAft>
              <a:buClr>
                <a:schemeClr val="accent1"/>
              </a:buClr>
              <a:buSzPts val="2400"/>
              <a:buFont typeface="Calibri"/>
              <a:buAutoNum type="arabicPeriod"/>
              <a:defRPr sz="2400">
                <a:solidFill>
                  <a:schemeClr val="accent6"/>
                </a:solidFill>
              </a:defRPr>
            </a:lvl2pPr>
            <a:lvl3pPr marL="1371600" lvl="2" indent="-355600" algn="l">
              <a:spcBef>
                <a:spcPts val="400"/>
              </a:spcBef>
              <a:spcAft>
                <a:spcPts val="0"/>
              </a:spcAft>
              <a:buClr>
                <a:schemeClr val="accent1"/>
              </a:buClr>
              <a:buSzPts val="2000"/>
              <a:buFont typeface="Calibri"/>
              <a:buAutoNum type="arabicPeriod"/>
              <a:defRPr sz="2000">
                <a:solidFill>
                  <a:schemeClr val="accent6"/>
                </a:solidFill>
              </a:defRPr>
            </a:lvl3pPr>
            <a:lvl4pPr marL="1828800" lvl="3" indent="-342900" algn="l">
              <a:spcBef>
                <a:spcPts val="360"/>
              </a:spcBef>
              <a:spcAft>
                <a:spcPts val="0"/>
              </a:spcAft>
              <a:buClr>
                <a:schemeClr val="accent1"/>
              </a:buClr>
              <a:buSzPts val="1800"/>
              <a:buFont typeface="Calibri"/>
              <a:buAutoNum type="arabicPeriod"/>
              <a:defRPr sz="1800">
                <a:solidFill>
                  <a:schemeClr val="accent6"/>
                </a:solidFill>
              </a:defRPr>
            </a:lvl4pPr>
            <a:lvl5pPr marL="2286000" lvl="4" indent="-342900" algn="l">
              <a:spcBef>
                <a:spcPts val="360"/>
              </a:spcBef>
              <a:spcAft>
                <a:spcPts val="0"/>
              </a:spcAft>
              <a:buClr>
                <a:schemeClr val="accent1"/>
              </a:buClr>
              <a:buSzPts val="1800"/>
              <a:buFont typeface="Calibri"/>
              <a:buAutoNum type="arabicPeriod"/>
              <a:defRPr sz="1800">
                <a:solidFill>
                  <a:schemeClr val="accent6"/>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9" name="Google Shape;59;p9"/>
          <p:cNvSpPr txBox="1">
            <a:spLocks noGrp="1"/>
          </p:cNvSpPr>
          <p:nvPr>
            <p:ph type="body" idx="2"/>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chemeClr val="accent6"/>
                </a:solidFill>
              </a:defRPr>
            </a:lvl1pPr>
            <a:lvl2pPr marL="914400" lvl="1" indent="-381000" algn="l">
              <a:spcBef>
                <a:spcPts val="480"/>
              </a:spcBef>
              <a:spcAft>
                <a:spcPts val="0"/>
              </a:spcAft>
              <a:buClr>
                <a:schemeClr val="accent1"/>
              </a:buClr>
              <a:buSzPts val="2400"/>
              <a:buChar char="•"/>
              <a:defRPr sz="2400">
                <a:solidFill>
                  <a:schemeClr val="accent6"/>
                </a:solidFill>
              </a:defRPr>
            </a:lvl2pPr>
            <a:lvl3pPr marL="1371600" lvl="2" indent="-355600" algn="l">
              <a:spcBef>
                <a:spcPts val="400"/>
              </a:spcBef>
              <a:spcAft>
                <a:spcPts val="0"/>
              </a:spcAft>
              <a:buClr>
                <a:schemeClr val="accent1"/>
              </a:buClr>
              <a:buSzPts val="2000"/>
              <a:buChar char="•"/>
              <a:defRPr sz="2000">
                <a:solidFill>
                  <a:schemeClr val="accent6"/>
                </a:solidFill>
              </a:defRPr>
            </a:lvl3pPr>
            <a:lvl4pPr marL="1828800" lvl="3" indent="-342900" algn="l">
              <a:spcBef>
                <a:spcPts val="360"/>
              </a:spcBef>
              <a:spcAft>
                <a:spcPts val="0"/>
              </a:spcAft>
              <a:buClr>
                <a:schemeClr val="accent1"/>
              </a:buClr>
              <a:buSzPts val="1800"/>
              <a:buChar char="•"/>
              <a:defRPr sz="1800">
                <a:solidFill>
                  <a:schemeClr val="accent6"/>
                </a:solidFill>
              </a:defRPr>
            </a:lvl4pPr>
            <a:lvl5pPr marL="2286000" lvl="4" indent="-342900" algn="l">
              <a:spcBef>
                <a:spcPts val="360"/>
              </a:spcBef>
              <a:spcAft>
                <a:spcPts val="0"/>
              </a:spcAft>
              <a:buClr>
                <a:schemeClr val="accent1"/>
              </a:buClr>
              <a:buSzPts val="1800"/>
              <a:buChar char="•"/>
              <a:defRPr sz="1800">
                <a:solidFill>
                  <a:schemeClr val="accent6"/>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0" name="Google Shape;60;p9"/>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9"/>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 name="Google Shape;62;p9"/>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9"/>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ed &amp; Listed Two Content">
  <p:cSld name="Numbered &amp; Listed Two Content">
    <p:spTree>
      <p:nvGrpSpPr>
        <p:cNvPr id="1" name="Shape 64"/>
        <p:cNvGrpSpPr/>
        <p:nvPr/>
      </p:nvGrpSpPr>
      <p:grpSpPr>
        <a:xfrm>
          <a:off x="0" y="0"/>
          <a:ext cx="0" cy="0"/>
          <a:chOff x="0" y="0"/>
          <a:chExt cx="0" cy="0"/>
        </a:xfrm>
      </p:grpSpPr>
      <p:sp>
        <p:nvSpPr>
          <p:cNvPr id="65" name="Google Shape;65;p1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6" name="Google Shape;66;p10"/>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10"/>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10"/>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0"/>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0" name="Google Shape;70;p10"/>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09600" y="1178227"/>
            <a:ext cx="10972800" cy="4947937"/>
          </a:xfrm>
          <a:prstGeom prst="rect">
            <a:avLst/>
          </a:prstGeom>
          <a:noFill/>
          <a:ln>
            <a:noFill/>
          </a:ln>
        </p:spPr>
        <p:txBody>
          <a:bodyPr spcFirstLastPara="1" wrap="square" lIns="91425" tIns="45700" rIns="91425" bIns="45700" anchor="t" anchorCtr="0">
            <a:normAutofit/>
          </a:bodyPr>
          <a:lstStyle>
            <a:lvl1pPr marL="457200" marR="0" lvl="0" indent="-419100" algn="l" rtl="0">
              <a:spcBef>
                <a:spcPts val="600"/>
              </a:spcBef>
              <a:spcAft>
                <a:spcPts val="0"/>
              </a:spcAft>
              <a:buClr>
                <a:srgbClr val="0F4C92"/>
              </a:buClr>
              <a:buSzPts val="3000"/>
              <a:buFont typeface="Calibri"/>
              <a:buChar char="•"/>
              <a:defRPr sz="3000" b="0" i="0" u="none" strike="noStrike" cap="none">
                <a:solidFill>
                  <a:srgbClr val="686767"/>
                </a:solidFill>
                <a:latin typeface="Calibri"/>
                <a:ea typeface="Calibri"/>
                <a:cs typeface="Calibri"/>
                <a:sym typeface="Calibri"/>
              </a:defRPr>
            </a:lvl1pPr>
            <a:lvl2pPr marL="914400" marR="0" lvl="1" indent="-406400" algn="l" rtl="0">
              <a:spcBef>
                <a:spcPts val="560"/>
              </a:spcBef>
              <a:spcAft>
                <a:spcPts val="0"/>
              </a:spcAft>
              <a:buClr>
                <a:srgbClr val="0F4C92"/>
              </a:buClr>
              <a:buSzPts val="2800"/>
              <a:buFont typeface="Arial"/>
              <a:buChar char="•"/>
              <a:defRPr sz="2800" b="0" i="0" u="none" strike="noStrike" cap="none">
                <a:solidFill>
                  <a:srgbClr val="686767"/>
                </a:solidFill>
                <a:latin typeface="Calibri"/>
                <a:ea typeface="Calibri"/>
                <a:cs typeface="Calibri"/>
                <a:sym typeface="Calibri"/>
              </a:defRPr>
            </a:lvl2pPr>
            <a:lvl3pPr marL="1371600" marR="0" lvl="2" indent="-368300" algn="l" rtl="0">
              <a:spcBef>
                <a:spcPts val="440"/>
              </a:spcBef>
              <a:spcAft>
                <a:spcPts val="0"/>
              </a:spcAft>
              <a:buClr>
                <a:srgbClr val="0F4C92"/>
              </a:buClr>
              <a:buSzPts val="2200"/>
              <a:buFont typeface="Calibri"/>
              <a:buChar char="•"/>
              <a:defRPr sz="2200" b="0" i="0" u="none" strike="noStrike" cap="none">
                <a:solidFill>
                  <a:srgbClr val="686767"/>
                </a:solidFill>
                <a:latin typeface="Calibri"/>
                <a:ea typeface="Calibri"/>
                <a:cs typeface="Calibri"/>
                <a:sym typeface="Calibri"/>
              </a:defRPr>
            </a:lvl3pPr>
            <a:lvl4pPr marL="1828800" marR="0" lvl="3" indent="-355600" algn="l" rtl="0">
              <a:spcBef>
                <a:spcPts val="400"/>
              </a:spcBef>
              <a:spcAft>
                <a:spcPts val="0"/>
              </a:spcAft>
              <a:buClr>
                <a:srgbClr val="0F4C92"/>
              </a:buClr>
              <a:buSzPts val="2000"/>
              <a:buFont typeface="Arial"/>
              <a:buChar char="•"/>
              <a:defRPr sz="2000" b="0" i="0" u="none" strike="noStrike" cap="none">
                <a:solidFill>
                  <a:srgbClr val="686767"/>
                </a:solidFill>
                <a:latin typeface="Calibri"/>
                <a:ea typeface="Calibri"/>
                <a:cs typeface="Calibri"/>
                <a:sym typeface="Calibri"/>
              </a:defRPr>
            </a:lvl4pPr>
            <a:lvl5pPr marL="2286000" marR="0" lvl="4" indent="-355600" algn="l" rtl="0">
              <a:spcBef>
                <a:spcPts val="400"/>
              </a:spcBef>
              <a:spcAft>
                <a:spcPts val="0"/>
              </a:spcAft>
              <a:buClr>
                <a:srgbClr val="0F4C92"/>
              </a:buClr>
              <a:buSzPts val="2000"/>
              <a:buFont typeface="Calibri"/>
              <a:buChar char="•"/>
              <a:defRPr sz="2000" b="0" i="0" u="none" strike="noStrike" cap="none">
                <a:solidFill>
                  <a:srgbClr val="686767"/>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A09F9F"/>
                </a:solidFill>
                <a:latin typeface="Calibri"/>
                <a:ea typeface="Calibri"/>
                <a:cs typeface="Calibri"/>
                <a:sym typeface="Calibri"/>
              </a:defRPr>
            </a:lvl1pPr>
            <a:lvl2pPr marL="0" marR="0" lvl="1" indent="0" algn="r" rtl="0">
              <a:spcBef>
                <a:spcPts val="0"/>
              </a:spcBef>
              <a:buNone/>
              <a:defRPr sz="1200" b="0" i="0" u="none" strike="noStrike" cap="none">
                <a:solidFill>
                  <a:srgbClr val="A09F9F"/>
                </a:solidFill>
                <a:latin typeface="Calibri"/>
                <a:ea typeface="Calibri"/>
                <a:cs typeface="Calibri"/>
                <a:sym typeface="Calibri"/>
              </a:defRPr>
            </a:lvl2pPr>
            <a:lvl3pPr marL="0" marR="0" lvl="2" indent="0" algn="r" rtl="0">
              <a:spcBef>
                <a:spcPts val="0"/>
              </a:spcBef>
              <a:buNone/>
              <a:defRPr sz="1200" b="0" i="0" u="none" strike="noStrike" cap="none">
                <a:solidFill>
                  <a:srgbClr val="A09F9F"/>
                </a:solidFill>
                <a:latin typeface="Calibri"/>
                <a:ea typeface="Calibri"/>
                <a:cs typeface="Calibri"/>
                <a:sym typeface="Calibri"/>
              </a:defRPr>
            </a:lvl3pPr>
            <a:lvl4pPr marL="0" marR="0" lvl="3" indent="0" algn="r" rtl="0">
              <a:spcBef>
                <a:spcPts val="0"/>
              </a:spcBef>
              <a:buNone/>
              <a:defRPr sz="1200" b="0" i="0" u="none" strike="noStrike" cap="none">
                <a:solidFill>
                  <a:srgbClr val="A09F9F"/>
                </a:solidFill>
                <a:latin typeface="Calibri"/>
                <a:ea typeface="Calibri"/>
                <a:cs typeface="Calibri"/>
                <a:sym typeface="Calibri"/>
              </a:defRPr>
            </a:lvl4pPr>
            <a:lvl5pPr marL="0" marR="0" lvl="4" indent="0" algn="r" rtl="0">
              <a:spcBef>
                <a:spcPts val="0"/>
              </a:spcBef>
              <a:buNone/>
              <a:defRPr sz="1200" b="0" i="0" u="none" strike="noStrike" cap="none">
                <a:solidFill>
                  <a:srgbClr val="A09F9F"/>
                </a:solidFill>
                <a:latin typeface="Calibri"/>
                <a:ea typeface="Calibri"/>
                <a:cs typeface="Calibri"/>
                <a:sym typeface="Calibri"/>
              </a:defRPr>
            </a:lvl5pPr>
            <a:lvl6pPr marL="0" marR="0" lvl="5" indent="0" algn="r" rtl="0">
              <a:spcBef>
                <a:spcPts val="0"/>
              </a:spcBef>
              <a:buNone/>
              <a:defRPr sz="1200" b="0" i="0" u="none" strike="noStrike" cap="none">
                <a:solidFill>
                  <a:srgbClr val="A09F9F"/>
                </a:solidFill>
                <a:latin typeface="Calibri"/>
                <a:ea typeface="Calibri"/>
                <a:cs typeface="Calibri"/>
                <a:sym typeface="Calibri"/>
              </a:defRPr>
            </a:lvl6pPr>
            <a:lvl7pPr marL="0" marR="0" lvl="6" indent="0" algn="r" rtl="0">
              <a:spcBef>
                <a:spcPts val="0"/>
              </a:spcBef>
              <a:buNone/>
              <a:defRPr sz="1200" b="0" i="0" u="none" strike="noStrike" cap="none">
                <a:solidFill>
                  <a:srgbClr val="A09F9F"/>
                </a:solidFill>
                <a:latin typeface="Calibri"/>
                <a:ea typeface="Calibri"/>
                <a:cs typeface="Calibri"/>
                <a:sym typeface="Calibri"/>
              </a:defRPr>
            </a:lvl7pPr>
            <a:lvl8pPr marL="0" marR="0" lvl="7" indent="0" algn="r" rtl="0">
              <a:spcBef>
                <a:spcPts val="0"/>
              </a:spcBef>
              <a:buNone/>
              <a:defRPr sz="1200" b="0" i="0" u="none" strike="noStrike" cap="none">
                <a:solidFill>
                  <a:srgbClr val="A09F9F"/>
                </a:solidFill>
                <a:latin typeface="Calibri"/>
                <a:ea typeface="Calibri"/>
                <a:cs typeface="Calibri"/>
                <a:sym typeface="Calibri"/>
              </a:defRPr>
            </a:lvl8pPr>
            <a:lvl9pPr marL="0" marR="0" lvl="8" indent="0" algn="r" rtl="0">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 name="Google Shape;12;p1"/>
          <p:cNvPicPr preferRelativeResize="0"/>
          <p:nvPr/>
        </p:nvPicPr>
        <p:blipFill rotWithShape="1">
          <a:blip r:embed="rId18">
            <a:alphaModFix/>
          </a:blip>
          <a:srcRect/>
          <a:stretch/>
        </p:blipFill>
        <p:spPr>
          <a:xfrm>
            <a:off x="409903" y="6367233"/>
            <a:ext cx="1650124" cy="416980"/>
          </a:xfrm>
          <a:prstGeom prst="rect">
            <a:avLst/>
          </a:prstGeom>
          <a:noFill/>
          <a:ln>
            <a:noFill/>
          </a:ln>
        </p:spPr>
      </p:pic>
      <p:pic>
        <p:nvPicPr>
          <p:cNvPr id="13" name="Google Shape;13;p1"/>
          <p:cNvPicPr preferRelativeResize="0"/>
          <p:nvPr/>
        </p:nvPicPr>
        <p:blipFill rotWithShape="1">
          <a:blip r:embed="rId19">
            <a:alphaModFix/>
          </a:blip>
          <a:srcRect/>
          <a:stretch/>
        </p:blipFill>
        <p:spPr>
          <a:xfrm>
            <a:off x="10686474" y="6090856"/>
            <a:ext cx="1062182" cy="6064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609599" y="5445150"/>
            <a:ext cx="10283687" cy="62371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Hackathon 2024: RED BULLS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SzPts val="3000"/>
              <a:buNone/>
            </a:pPr>
            <a:r>
              <a:rPr lang="en-US"/>
              <a:t>      For addressing the identified challenge we have,</a:t>
            </a:r>
            <a:endParaRPr/>
          </a:p>
          <a:p>
            <a:pPr marL="0" lvl="0" indent="0" algn="l" rtl="0">
              <a:spcBef>
                <a:spcPts val="0"/>
              </a:spcBef>
              <a:spcAft>
                <a:spcPts val="0"/>
              </a:spcAft>
              <a:buSzPts val="3000"/>
              <a:buNone/>
            </a:pPr>
            <a:endParaRPr/>
          </a:p>
          <a:p>
            <a:pPr marL="457200" lvl="0" indent="-419100" algn="l" rtl="0">
              <a:spcBef>
                <a:spcPts val="0"/>
              </a:spcBef>
              <a:spcAft>
                <a:spcPts val="0"/>
              </a:spcAft>
              <a:buSzPts val="3000"/>
              <a:buChar char="•"/>
            </a:pPr>
            <a:r>
              <a:rPr lang="en-US"/>
              <a:t> Conducted a thorough assessment of the company’s HR needs and pain points.</a:t>
            </a:r>
            <a:endParaRPr/>
          </a:p>
          <a:p>
            <a:pPr marL="457200" lvl="0" indent="-419100" algn="l" rtl="0">
              <a:spcBef>
                <a:spcPts val="0"/>
              </a:spcBef>
              <a:spcAft>
                <a:spcPts val="0"/>
              </a:spcAft>
              <a:buSzPts val="3000"/>
              <a:buChar char="•"/>
            </a:pPr>
            <a:r>
              <a:rPr lang="en-US"/>
              <a:t>Designed and developed an HR-bot tailored to the company’s requirements</a:t>
            </a:r>
            <a:endParaRPr/>
          </a:p>
          <a:p>
            <a:pPr marL="0" lvl="0" indent="0" algn="l" rtl="0">
              <a:spcBef>
                <a:spcPts val="0"/>
              </a:spcBef>
              <a:spcAft>
                <a:spcPts val="0"/>
              </a:spcAft>
              <a:buNone/>
            </a:pPr>
            <a:endParaRPr/>
          </a:p>
          <a:p>
            <a:pPr marL="0" lvl="0" indent="0" algn="l" rtl="0">
              <a:spcBef>
                <a:spcPts val="0"/>
              </a:spcBef>
              <a:spcAft>
                <a:spcPts val="0"/>
              </a:spcAft>
              <a:buSzPts val="3000"/>
              <a:buNone/>
            </a:pPr>
            <a:r>
              <a:rPr lang="en-US"/>
              <a:t>For developing our smart solution ,we have used the following     resources:</a:t>
            </a:r>
            <a:endParaRPr/>
          </a:p>
          <a:p>
            <a:pPr marL="0" lvl="0" indent="0" algn="l" rtl="0">
              <a:spcBef>
                <a:spcPts val="0"/>
              </a:spcBef>
              <a:spcAft>
                <a:spcPts val="0"/>
              </a:spcAft>
              <a:buNone/>
            </a:pP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SzPts val="3000"/>
              <a:buNone/>
            </a:pPr>
            <a:r>
              <a:rPr lang="en-US"/>
              <a:t>Langchain,tkinter,PIL,PyPDF2,re,pytesseract,smtplib,streamlit,pinecone,openai</a:t>
            </a:r>
            <a:endParaRPr/>
          </a:p>
          <a:p>
            <a:pPr marL="342900" lvl="0" indent="-152400" algn="l" rtl="0">
              <a:spcBef>
                <a:spcPts val="0"/>
              </a:spcBef>
              <a:spcAft>
                <a:spcPts val="0"/>
              </a:spcAft>
              <a:buSzPts val="3000"/>
              <a:buNone/>
            </a:pPr>
            <a:endParaRPr/>
          </a:p>
        </p:txBody>
      </p:sp>
      <p:sp>
        <p:nvSpPr>
          <p:cNvPr id="201" name="Google Shape;201;p26"/>
          <p:cNvSpPr txBox="1">
            <a:spLocks noGrp="1"/>
          </p:cNvSpPr>
          <p:nvPr>
            <p:ph type="title"/>
          </p:nvPr>
        </p:nvSpPr>
        <p:spPr>
          <a:xfrm>
            <a:off x="209025" y="124245"/>
            <a:ext cx="10175400" cy="734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Solution Overview: How</a:t>
            </a:r>
            <a:endParaRPr/>
          </a:p>
        </p:txBody>
      </p:sp>
      <p:sp>
        <p:nvSpPr>
          <p:cNvPr id="202" name="Google Shape;202;p26"/>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2"/>
                </a:solidFill>
              </a:rPr>
              <a:t>Solution Overview: How</a:t>
            </a:r>
            <a:endParaRPr/>
          </a:p>
        </p:txBody>
      </p:sp>
      <p:sp>
        <p:nvSpPr>
          <p:cNvPr id="209" name="Google Shape;209;p27"/>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10" name="Google Shape;210;p27"/>
          <p:cNvPicPr preferRelativeResize="0"/>
          <p:nvPr/>
        </p:nvPicPr>
        <p:blipFill rotWithShape="1">
          <a:blip r:embed="rId3">
            <a:alphaModFix/>
          </a:blip>
          <a:srcRect l="2122" t="22362" r="15308" b="4075"/>
          <a:stretch/>
        </p:blipFill>
        <p:spPr>
          <a:xfrm>
            <a:off x="1429600" y="1611200"/>
            <a:ext cx="8965050" cy="4442425"/>
          </a:xfrm>
          <a:prstGeom prst="rect">
            <a:avLst/>
          </a:prstGeom>
          <a:noFill/>
          <a:ln>
            <a:noFill/>
          </a:ln>
        </p:spPr>
      </p:pic>
      <p:sp>
        <p:nvSpPr>
          <p:cNvPr id="211" name="Google Shape;211;p27"/>
          <p:cNvSpPr txBox="1"/>
          <p:nvPr/>
        </p:nvSpPr>
        <p:spPr>
          <a:xfrm>
            <a:off x="218675" y="1028150"/>
            <a:ext cx="61221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Here is how our solution process like</a:t>
            </a:r>
            <a:endParaRPr sz="3000">
              <a:solidFill>
                <a:srgbClr val="686767"/>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Solution Overview:How</a:t>
            </a:r>
            <a:endParaRPr/>
          </a:p>
        </p:txBody>
      </p:sp>
      <p:sp>
        <p:nvSpPr>
          <p:cNvPr id="218" name="Google Shape;218;p28"/>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19" name="Google Shape;219;p28"/>
          <p:cNvPicPr preferRelativeResize="0"/>
          <p:nvPr/>
        </p:nvPicPr>
        <p:blipFill rotWithShape="1">
          <a:blip r:embed="rId3">
            <a:alphaModFix/>
          </a:blip>
          <a:srcRect l="6187" t="20622" r="10312"/>
          <a:stretch/>
        </p:blipFill>
        <p:spPr>
          <a:xfrm>
            <a:off x="1370975" y="1583525"/>
            <a:ext cx="9065325" cy="4733350"/>
          </a:xfrm>
          <a:prstGeom prst="rect">
            <a:avLst/>
          </a:prstGeom>
          <a:noFill/>
          <a:ln>
            <a:noFill/>
          </a:ln>
        </p:spPr>
      </p:pic>
      <p:sp>
        <p:nvSpPr>
          <p:cNvPr id="220" name="Google Shape;220;p28"/>
          <p:cNvSpPr txBox="1"/>
          <p:nvPr/>
        </p:nvSpPr>
        <p:spPr>
          <a:xfrm>
            <a:off x="149275" y="1028125"/>
            <a:ext cx="8343600" cy="7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Here is how the HR-bot responds to a leave request</a:t>
            </a:r>
            <a:endParaRPr sz="3000">
              <a:solidFill>
                <a:srgbClr val="686767"/>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body" idx="1"/>
          </p:nvPr>
        </p:nvSpPr>
        <p:spPr>
          <a:xfrm>
            <a:off x="260325" y="1089576"/>
            <a:ext cx="11266500" cy="5231100"/>
          </a:xfrm>
          <a:prstGeom prst="rect">
            <a:avLst/>
          </a:prstGeom>
          <a:noFill/>
          <a:ln>
            <a:noFill/>
          </a:ln>
        </p:spPr>
        <p:txBody>
          <a:bodyPr spcFirstLastPara="1" wrap="square" lIns="91425" tIns="45700" rIns="91425" bIns="45700" anchor="t" anchorCtr="0">
            <a:normAutofit lnSpcReduction="10000"/>
          </a:bodyPr>
          <a:lstStyle/>
          <a:p>
            <a:pPr marL="342900" lvl="0" indent="-152400" algn="just" rtl="0">
              <a:spcBef>
                <a:spcPts val="0"/>
              </a:spcBef>
              <a:spcAft>
                <a:spcPts val="0"/>
              </a:spcAft>
              <a:buSzPts val="3000"/>
              <a:buNone/>
            </a:pPr>
            <a:r>
              <a:rPr lang="en-US"/>
              <a:t> The idea of developing a smart HR-bot who can take up the role of a human HR personnel can provide various economic benefits for a medium sized enterprise.</a:t>
            </a:r>
            <a:endParaRPr/>
          </a:p>
          <a:p>
            <a:pPr marL="342900" lvl="0" indent="-152400" algn="just" rtl="0">
              <a:spcBef>
                <a:spcPts val="0"/>
              </a:spcBef>
              <a:spcAft>
                <a:spcPts val="0"/>
              </a:spcAft>
              <a:buSzPts val="3000"/>
              <a:buNone/>
            </a:pPr>
            <a:endParaRPr/>
          </a:p>
          <a:p>
            <a:pPr marL="457200" lvl="0" indent="-419100" algn="just" rtl="0">
              <a:lnSpc>
                <a:spcPct val="150000"/>
              </a:lnSpc>
              <a:spcBef>
                <a:spcPts val="0"/>
              </a:spcBef>
              <a:spcAft>
                <a:spcPts val="0"/>
              </a:spcAft>
              <a:buSzPts val="3000"/>
              <a:buChar char="•"/>
            </a:pPr>
            <a:r>
              <a:rPr lang="en-US"/>
              <a:t>Cost Savings</a:t>
            </a:r>
            <a:endParaRPr/>
          </a:p>
          <a:p>
            <a:pPr marL="457200" lvl="0" indent="-419100" algn="just" rtl="0">
              <a:lnSpc>
                <a:spcPct val="150000"/>
              </a:lnSpc>
              <a:spcBef>
                <a:spcPts val="0"/>
              </a:spcBef>
              <a:spcAft>
                <a:spcPts val="0"/>
              </a:spcAft>
              <a:buSzPts val="3000"/>
              <a:buChar char="•"/>
            </a:pPr>
            <a:r>
              <a:rPr lang="en-US"/>
              <a:t>Scalability</a:t>
            </a:r>
            <a:endParaRPr/>
          </a:p>
          <a:p>
            <a:pPr marL="457200" lvl="0" indent="-419100" algn="just" rtl="0">
              <a:lnSpc>
                <a:spcPct val="150000"/>
              </a:lnSpc>
              <a:spcBef>
                <a:spcPts val="0"/>
              </a:spcBef>
              <a:spcAft>
                <a:spcPts val="0"/>
              </a:spcAft>
              <a:buSzPts val="3000"/>
              <a:buChar char="•"/>
            </a:pPr>
            <a:r>
              <a:rPr lang="en-US"/>
              <a:t>Focus on Core Activities</a:t>
            </a:r>
            <a:endParaRPr/>
          </a:p>
          <a:p>
            <a:pPr marL="457200" lvl="0" indent="-419100" algn="just" rtl="0">
              <a:lnSpc>
                <a:spcPct val="150000"/>
              </a:lnSpc>
              <a:spcBef>
                <a:spcPts val="0"/>
              </a:spcBef>
              <a:spcAft>
                <a:spcPts val="0"/>
              </a:spcAft>
              <a:buSzPts val="3000"/>
              <a:buChar char="•"/>
            </a:pPr>
            <a:r>
              <a:rPr lang="en-US"/>
              <a:t>Reduced Errors</a:t>
            </a:r>
            <a:endParaRPr/>
          </a:p>
          <a:p>
            <a:pPr marL="457200" lvl="0" indent="-419100" algn="just" rtl="0">
              <a:lnSpc>
                <a:spcPct val="150000"/>
              </a:lnSpc>
              <a:spcBef>
                <a:spcPts val="0"/>
              </a:spcBef>
              <a:spcAft>
                <a:spcPts val="0"/>
              </a:spcAft>
              <a:buSzPts val="3000"/>
              <a:buChar char="•"/>
            </a:pPr>
            <a:r>
              <a:rPr lang="en-US"/>
              <a:t>Efficiency Gains</a:t>
            </a:r>
            <a:endParaRPr/>
          </a:p>
        </p:txBody>
      </p:sp>
      <p:sp>
        <p:nvSpPr>
          <p:cNvPr id="226" name="Google Shape;226;p29"/>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Economic Logic</a:t>
            </a:r>
            <a:endParaRPr/>
          </a:p>
        </p:txBody>
      </p:sp>
      <p:sp>
        <p:nvSpPr>
          <p:cNvPr id="227" name="Google Shape;227;p29"/>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28" name="Google Shape;228;p29"/>
          <p:cNvPicPr preferRelativeResize="0"/>
          <p:nvPr/>
        </p:nvPicPr>
        <p:blipFill>
          <a:blip r:embed="rId3">
            <a:alphaModFix/>
          </a:blip>
          <a:stretch>
            <a:fillRect/>
          </a:stretch>
        </p:blipFill>
        <p:spPr>
          <a:xfrm>
            <a:off x="4756125" y="2734800"/>
            <a:ext cx="5735700" cy="371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Project Demo</a:t>
            </a:r>
            <a:endParaRPr dirty="0"/>
          </a:p>
        </p:txBody>
      </p:sp>
      <p:sp>
        <p:nvSpPr>
          <p:cNvPr id="235" name="Google Shape;235;p30"/>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37" name="Google Shape;237;p30"/>
          <p:cNvSpPr txBox="1"/>
          <p:nvPr/>
        </p:nvSpPr>
        <p:spPr>
          <a:xfrm>
            <a:off x="291000" y="1061125"/>
            <a:ext cx="104940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tx1">
                    <a:lumMod val="50000"/>
                  </a:schemeClr>
                </a:solidFill>
                <a:latin typeface="Calibri"/>
                <a:ea typeface="Calibri"/>
                <a:cs typeface="Calibri"/>
                <a:sym typeface="Calibri"/>
              </a:rPr>
              <a:t>This shows how an employee can login the bot:</a:t>
            </a:r>
            <a:endParaRPr sz="3000" dirty="0">
              <a:solidFill>
                <a:schemeClr val="tx1">
                  <a:lumMod val="50000"/>
                </a:schemeClr>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2A2F258-38EB-3A39-DB8C-467446B93BD3}"/>
              </a:ext>
            </a:extLst>
          </p:cNvPr>
          <p:cNvPicPr>
            <a:picLocks noChangeAspect="1"/>
          </p:cNvPicPr>
          <p:nvPr/>
        </p:nvPicPr>
        <p:blipFill>
          <a:blip r:embed="rId3"/>
          <a:stretch>
            <a:fillRect/>
          </a:stretch>
        </p:blipFill>
        <p:spPr>
          <a:xfrm>
            <a:off x="2235200" y="1920486"/>
            <a:ext cx="8386228" cy="41450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body" idx="1"/>
          </p:nvPr>
        </p:nvSpPr>
        <p:spPr>
          <a:xfrm>
            <a:off x="609600" y="1263296"/>
            <a:ext cx="10972800" cy="4764300"/>
          </a:xfrm>
          <a:prstGeom prst="rect">
            <a:avLst/>
          </a:prstGeom>
          <a:noFill/>
          <a:ln>
            <a:noFill/>
          </a:ln>
        </p:spPr>
        <p:txBody>
          <a:bodyPr spcFirstLastPara="1" wrap="square" lIns="91425" tIns="45700" rIns="91425" bIns="45700" anchor="t" anchorCtr="0">
            <a:normAutofit/>
          </a:bodyPr>
          <a:lstStyle/>
          <a:p>
            <a:pPr marL="342900" lvl="0" indent="-152400" algn="l" rtl="0">
              <a:spcBef>
                <a:spcPts val="0"/>
              </a:spcBef>
              <a:spcAft>
                <a:spcPts val="0"/>
              </a:spcAft>
              <a:buSzPts val="3000"/>
              <a:buNone/>
            </a:pPr>
            <a:r>
              <a:rPr lang="en-US" dirty="0">
                <a:solidFill>
                  <a:schemeClr val="tx1">
                    <a:lumMod val="50000"/>
                  </a:schemeClr>
                </a:solidFill>
              </a:rPr>
              <a:t>Here is the demonstration of our HR-Bot:</a:t>
            </a:r>
            <a:endParaRPr dirty="0">
              <a:solidFill>
                <a:schemeClr val="tx1">
                  <a:lumMod val="50000"/>
                </a:schemeClr>
              </a:solidFill>
            </a:endParaRPr>
          </a:p>
        </p:txBody>
      </p:sp>
      <p:sp>
        <p:nvSpPr>
          <p:cNvPr id="243" name="Google Shape;243;p31"/>
          <p:cNvSpPr txBox="1">
            <a:spLocks noGrp="1"/>
          </p:cNvSpPr>
          <p:nvPr>
            <p:ph type="title"/>
          </p:nvPr>
        </p:nvSpPr>
        <p:spPr>
          <a:xfrm>
            <a:off x="609600" y="177095"/>
            <a:ext cx="10175400" cy="734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dirty="0"/>
              <a:t>Project Demo</a:t>
            </a:r>
            <a:endParaRPr dirty="0"/>
          </a:p>
        </p:txBody>
      </p:sp>
      <p:sp>
        <p:nvSpPr>
          <p:cNvPr id="244" name="Google Shape;244;p31"/>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 name="Picture 2">
            <a:extLst>
              <a:ext uri="{FF2B5EF4-FFF2-40B4-BE49-F238E27FC236}">
                <a16:creationId xmlns:a16="http://schemas.microsoft.com/office/drawing/2014/main" id="{E55A6B10-0B4E-69D8-89AA-41C63532C8F0}"/>
              </a:ext>
            </a:extLst>
          </p:cNvPr>
          <p:cNvPicPr>
            <a:picLocks noChangeAspect="1"/>
          </p:cNvPicPr>
          <p:nvPr/>
        </p:nvPicPr>
        <p:blipFill>
          <a:blip r:embed="rId3"/>
          <a:stretch>
            <a:fillRect/>
          </a:stretch>
        </p:blipFill>
        <p:spPr>
          <a:xfrm>
            <a:off x="2222500" y="1894342"/>
            <a:ext cx="8318500" cy="41332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52" name="Google Shape;252;p32"/>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4" name="Picture 3">
            <a:extLst>
              <a:ext uri="{FF2B5EF4-FFF2-40B4-BE49-F238E27FC236}">
                <a16:creationId xmlns:a16="http://schemas.microsoft.com/office/drawing/2014/main" id="{DF3B7A3B-96D6-BD81-04C0-225D5C65D3DF}"/>
              </a:ext>
            </a:extLst>
          </p:cNvPr>
          <p:cNvPicPr>
            <a:picLocks noChangeAspect="1"/>
          </p:cNvPicPr>
          <p:nvPr/>
        </p:nvPicPr>
        <p:blipFill rotWithShape="1">
          <a:blip r:embed="rId3"/>
          <a:srcRect t="13056"/>
          <a:stretch/>
        </p:blipFill>
        <p:spPr>
          <a:xfrm>
            <a:off x="2226962" y="1896686"/>
            <a:ext cx="8585200" cy="4198684"/>
          </a:xfrm>
          <a:prstGeom prst="rect">
            <a:avLst/>
          </a:prstGeom>
        </p:spPr>
      </p:pic>
      <p:sp>
        <p:nvSpPr>
          <p:cNvPr id="5" name="TextBox 4">
            <a:extLst>
              <a:ext uri="{FF2B5EF4-FFF2-40B4-BE49-F238E27FC236}">
                <a16:creationId xmlns:a16="http://schemas.microsoft.com/office/drawing/2014/main" id="{8D263D76-C392-6BAC-B0A9-0A13B8326303}"/>
              </a:ext>
            </a:extLst>
          </p:cNvPr>
          <p:cNvSpPr txBox="1"/>
          <p:nvPr/>
        </p:nvSpPr>
        <p:spPr>
          <a:xfrm>
            <a:off x="609600" y="1152645"/>
            <a:ext cx="9486900" cy="769441"/>
          </a:xfrm>
          <a:prstGeom prst="rect">
            <a:avLst/>
          </a:prstGeom>
          <a:noFill/>
        </p:spPr>
        <p:txBody>
          <a:bodyPr wrap="square" rtlCol="0">
            <a:spAutoFit/>
          </a:bodyPr>
          <a:lstStyle/>
          <a:p>
            <a:r>
              <a:rPr lang="en-US" sz="3000" dirty="0">
                <a:latin typeface="Calibri" panose="020F0502020204030204" pitchFamily="34" charset="0"/>
                <a:ea typeface="Calibri" panose="020F0502020204030204" pitchFamily="34" charset="0"/>
                <a:cs typeface="Calibri" panose="020F0502020204030204" pitchFamily="34" charset="0"/>
              </a:rPr>
              <a:t>Here is the demonstration of our HR-Bot leave request:</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52" name="Google Shape;252;p32"/>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3" name="Picture 2">
            <a:extLst>
              <a:ext uri="{FF2B5EF4-FFF2-40B4-BE49-F238E27FC236}">
                <a16:creationId xmlns:a16="http://schemas.microsoft.com/office/drawing/2014/main" id="{3B72E17C-0051-99A0-8FBD-343AE5EF90A0}"/>
              </a:ext>
            </a:extLst>
          </p:cNvPr>
          <p:cNvPicPr>
            <a:picLocks noChangeAspect="1"/>
          </p:cNvPicPr>
          <p:nvPr/>
        </p:nvPicPr>
        <p:blipFill>
          <a:blip r:embed="rId3"/>
          <a:stretch>
            <a:fillRect/>
          </a:stretch>
        </p:blipFill>
        <p:spPr>
          <a:xfrm>
            <a:off x="2209370" y="1973506"/>
            <a:ext cx="8602792" cy="4252109"/>
          </a:xfrm>
          <a:prstGeom prst="rect">
            <a:avLst/>
          </a:prstGeom>
        </p:spPr>
      </p:pic>
      <p:sp>
        <p:nvSpPr>
          <p:cNvPr id="6" name="TextBox 5">
            <a:extLst>
              <a:ext uri="{FF2B5EF4-FFF2-40B4-BE49-F238E27FC236}">
                <a16:creationId xmlns:a16="http://schemas.microsoft.com/office/drawing/2014/main" id="{939F8280-2AB2-2C55-DBB7-141F7FDCAEA3}"/>
              </a:ext>
            </a:extLst>
          </p:cNvPr>
          <p:cNvSpPr txBox="1"/>
          <p:nvPr/>
        </p:nvSpPr>
        <p:spPr>
          <a:xfrm>
            <a:off x="431800" y="1157439"/>
            <a:ext cx="9207500" cy="553998"/>
          </a:xfrm>
          <a:prstGeom prst="rect">
            <a:avLst/>
          </a:prstGeom>
          <a:noFill/>
        </p:spPr>
        <p:txBody>
          <a:bodyPr wrap="square">
            <a:spAutoFit/>
          </a:bodyPr>
          <a:lstStyle/>
          <a:p>
            <a:pPr marL="342900" lvl="0" indent="-152400" algn="l" rtl="0">
              <a:spcBef>
                <a:spcPts val="0"/>
              </a:spcBef>
              <a:spcAft>
                <a:spcPts val="0"/>
              </a:spcAft>
              <a:buSzPts val="3000"/>
              <a:buNone/>
            </a:pPr>
            <a:r>
              <a:rPr lang="en-US" sz="3000" dirty="0">
                <a:latin typeface="Calibri" panose="020F0502020204030204" pitchFamily="34" charset="0"/>
                <a:ea typeface="Calibri" panose="020F0502020204030204" pitchFamily="34" charset="0"/>
                <a:cs typeface="Calibri" panose="020F0502020204030204" pitchFamily="34" charset="0"/>
              </a:rPr>
              <a:t>Here is the demonstration of our HR-Bot applying job:</a:t>
            </a:r>
          </a:p>
        </p:txBody>
      </p:sp>
    </p:spTree>
    <p:extLst>
      <p:ext uri="{BB962C8B-B14F-4D97-AF65-F5344CB8AC3E}">
        <p14:creationId xmlns:p14="http://schemas.microsoft.com/office/powerpoint/2010/main" val="34377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60" name="Google Shape;260;p33"/>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63" name="Google Shape;263;p33"/>
          <p:cNvSpPr txBox="1"/>
          <p:nvPr/>
        </p:nvSpPr>
        <p:spPr>
          <a:xfrm>
            <a:off x="482375" y="1122200"/>
            <a:ext cx="64338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Response Mails</a:t>
            </a:r>
            <a:endParaRPr sz="3000">
              <a:solidFill>
                <a:srgbClr val="686767"/>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EC9C7A4A-CC02-B302-7C09-818B2BEA4DB6}"/>
              </a:ext>
            </a:extLst>
          </p:cNvPr>
          <p:cNvPicPr>
            <a:picLocks noChangeAspect="1"/>
          </p:cNvPicPr>
          <p:nvPr/>
        </p:nvPicPr>
        <p:blipFill rotWithShape="1">
          <a:blip r:embed="rId3"/>
          <a:srcRect/>
          <a:stretch/>
        </p:blipFill>
        <p:spPr>
          <a:xfrm>
            <a:off x="1031652" y="1734662"/>
            <a:ext cx="9753348" cy="4001138"/>
          </a:xfrm>
          <a:prstGeom prst="rect">
            <a:avLst/>
          </a:prstGeom>
        </p:spPr>
      </p:pic>
      <p:sp>
        <p:nvSpPr>
          <p:cNvPr id="9" name="Rectangle 8">
            <a:extLst>
              <a:ext uri="{FF2B5EF4-FFF2-40B4-BE49-F238E27FC236}">
                <a16:creationId xmlns:a16="http://schemas.microsoft.com/office/drawing/2014/main" id="{4FA0C2AF-B817-8792-AFFA-686AA02A6173}"/>
              </a:ext>
            </a:extLst>
          </p:cNvPr>
          <p:cNvSpPr/>
          <p:nvPr/>
        </p:nvSpPr>
        <p:spPr>
          <a:xfrm>
            <a:off x="1752600" y="2324100"/>
            <a:ext cx="965200" cy="139700"/>
          </a:xfrm>
          <a:prstGeom prst="rect">
            <a:avLst/>
          </a:prstGeom>
          <a:solidFill>
            <a:schemeClr val="bg2">
              <a:lumMod val="40000"/>
              <a:lumOff val="6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2">
                    <a:lumMod val="60000"/>
                    <a:lumOff val="40000"/>
                  </a:schemeClr>
                </a:solidFill>
              </a:ln>
              <a:solidFill>
                <a:schemeClr val="bg2">
                  <a:lumMod val="20000"/>
                  <a:lumOff val="80000"/>
                </a:schemeClr>
              </a:solidFill>
            </a:endParaRPr>
          </a:p>
        </p:txBody>
      </p:sp>
      <p:sp>
        <p:nvSpPr>
          <p:cNvPr id="12" name="Oval 11">
            <a:extLst>
              <a:ext uri="{FF2B5EF4-FFF2-40B4-BE49-F238E27FC236}">
                <a16:creationId xmlns:a16="http://schemas.microsoft.com/office/drawing/2014/main" id="{6228FA5B-7E6B-EDF8-3DE1-5457D444CFAB}"/>
              </a:ext>
            </a:extLst>
          </p:cNvPr>
          <p:cNvSpPr/>
          <p:nvPr/>
        </p:nvSpPr>
        <p:spPr>
          <a:xfrm>
            <a:off x="1153126" y="2324100"/>
            <a:ext cx="447200" cy="393700"/>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60" name="Google Shape;260;p33"/>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263" name="Google Shape;263;p33"/>
          <p:cNvSpPr txBox="1"/>
          <p:nvPr/>
        </p:nvSpPr>
        <p:spPr>
          <a:xfrm>
            <a:off x="482375" y="1122200"/>
            <a:ext cx="64338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Response Mails</a:t>
            </a:r>
            <a:endParaRPr sz="3000">
              <a:solidFill>
                <a:srgbClr val="686767"/>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7B418A5-6CBB-EF13-34DA-8301066FDD50}"/>
              </a:ext>
            </a:extLst>
          </p:cNvPr>
          <p:cNvPicPr>
            <a:picLocks noChangeAspect="1"/>
          </p:cNvPicPr>
          <p:nvPr/>
        </p:nvPicPr>
        <p:blipFill>
          <a:blip r:embed="rId3"/>
          <a:stretch>
            <a:fillRect/>
          </a:stretch>
        </p:blipFill>
        <p:spPr>
          <a:xfrm>
            <a:off x="1031652" y="1714130"/>
            <a:ext cx="9903048" cy="4021670"/>
          </a:xfrm>
          <a:prstGeom prst="rect">
            <a:avLst/>
          </a:prstGeom>
        </p:spPr>
      </p:pic>
      <p:sp>
        <p:nvSpPr>
          <p:cNvPr id="2" name="Oval 1">
            <a:extLst>
              <a:ext uri="{FF2B5EF4-FFF2-40B4-BE49-F238E27FC236}">
                <a16:creationId xmlns:a16="http://schemas.microsoft.com/office/drawing/2014/main" id="{B460BC13-875D-D452-190F-E1E893D522D7}"/>
              </a:ext>
            </a:extLst>
          </p:cNvPr>
          <p:cNvSpPr/>
          <p:nvPr/>
        </p:nvSpPr>
        <p:spPr>
          <a:xfrm>
            <a:off x="1127726" y="2730500"/>
            <a:ext cx="447200" cy="355600"/>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C7A3329-0807-9AFC-6A3D-129C125280FB}"/>
              </a:ext>
            </a:extLst>
          </p:cNvPr>
          <p:cNvSpPr/>
          <p:nvPr/>
        </p:nvSpPr>
        <p:spPr>
          <a:xfrm>
            <a:off x="1671000" y="2717052"/>
            <a:ext cx="1046800" cy="197598"/>
          </a:xfrm>
          <a:prstGeom prst="rect">
            <a:avLst/>
          </a:prstGeom>
          <a:solidFill>
            <a:schemeClr val="bg2">
              <a:lumMod val="40000"/>
              <a:lumOff val="6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2">
                    <a:lumMod val="60000"/>
                    <a:lumOff val="40000"/>
                  </a:schemeClr>
                </a:solidFill>
              </a:ln>
              <a:solidFill>
                <a:schemeClr val="bg2">
                  <a:lumMod val="20000"/>
                  <a:lumOff val="80000"/>
                </a:schemeClr>
              </a:solidFill>
            </a:endParaRPr>
          </a:p>
        </p:txBody>
      </p:sp>
    </p:spTree>
    <p:extLst>
      <p:ext uri="{BB962C8B-B14F-4D97-AF65-F5344CB8AC3E}">
        <p14:creationId xmlns:p14="http://schemas.microsoft.com/office/powerpoint/2010/main" val="421763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1527863" y="5794275"/>
            <a:ext cx="2519100" cy="11487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Team Lead</a:t>
            </a:r>
            <a:endParaRPr/>
          </a:p>
        </p:txBody>
      </p:sp>
      <p:sp>
        <p:nvSpPr>
          <p:cNvPr id="126" name="Google Shape;126;p18"/>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p:txBody>
      </p:sp>
      <p:sp>
        <p:nvSpPr>
          <p:cNvPr id="127" name="Google Shape;127;p18"/>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28" name="Google Shape;128;p18"/>
          <p:cNvPicPr preferRelativeResize="0"/>
          <p:nvPr/>
        </p:nvPicPr>
        <p:blipFill rotWithShape="1">
          <a:blip r:embed="rId3">
            <a:alphaModFix/>
          </a:blip>
          <a:srcRect t="10576" r="6568" b="21015"/>
          <a:stretch/>
        </p:blipFill>
        <p:spPr>
          <a:xfrm>
            <a:off x="1147325" y="1742313"/>
            <a:ext cx="3134474" cy="3966976"/>
          </a:xfrm>
          <a:prstGeom prst="rect">
            <a:avLst/>
          </a:prstGeom>
          <a:noFill/>
          <a:ln>
            <a:noFill/>
          </a:ln>
        </p:spPr>
      </p:pic>
      <p:sp>
        <p:nvSpPr>
          <p:cNvPr id="129" name="Google Shape;129;p18"/>
          <p:cNvSpPr txBox="1"/>
          <p:nvPr/>
        </p:nvSpPr>
        <p:spPr>
          <a:xfrm>
            <a:off x="4281800" y="2052075"/>
            <a:ext cx="7513500" cy="201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a:solidFill>
                  <a:srgbClr val="686767"/>
                </a:solidFill>
                <a:latin typeface="Calibri"/>
                <a:ea typeface="Calibri"/>
                <a:cs typeface="Calibri"/>
                <a:sym typeface="Calibri"/>
              </a:rPr>
              <a:t>Ignatius Nobel Chittilappilly</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S8,dept of CSE</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Interested in web development and programming.</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Done projects on Pronunciation Mistake Detection,Personalised Desktop Assistant for Paralyzed</a:t>
            </a:r>
            <a:endParaRPr sz="3000">
              <a:solidFill>
                <a:srgbClr val="686767"/>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524125" y="2085725"/>
            <a:ext cx="6622200" cy="3506100"/>
          </a:xfrm>
          <a:prstGeom prst="rect">
            <a:avLst/>
          </a:prstGeom>
        </p:spPr>
        <p:txBody>
          <a:bodyPr spcFirstLastPara="1" wrap="square" lIns="91425" tIns="45700" rIns="91425" bIns="45700" anchor="t" anchorCtr="0">
            <a:normAutofit fontScale="77500" lnSpcReduction="20000"/>
          </a:bodyPr>
          <a:lstStyle/>
          <a:p>
            <a:pPr marL="0" lvl="0" indent="0" algn="l" rtl="0">
              <a:spcBef>
                <a:spcPts val="600"/>
              </a:spcBef>
              <a:spcAft>
                <a:spcPts val="0"/>
              </a:spcAft>
              <a:buNone/>
            </a:pPr>
            <a:r>
              <a:rPr lang="en-US"/>
              <a:t>                            </a:t>
            </a:r>
            <a:r>
              <a:rPr lang="en-US" sz="3896"/>
              <a:t>    Haritha Tony</a:t>
            </a:r>
            <a:endParaRPr sz="3896"/>
          </a:p>
          <a:p>
            <a:pPr marL="0" lvl="0" indent="0" algn="ctr" rtl="0">
              <a:spcBef>
                <a:spcPts val="0"/>
              </a:spcBef>
              <a:spcAft>
                <a:spcPts val="0"/>
              </a:spcAft>
              <a:buNone/>
            </a:pPr>
            <a:r>
              <a:rPr lang="en-US" sz="3896"/>
              <a:t>S8,dept of CSE</a:t>
            </a:r>
            <a:endParaRPr sz="3896"/>
          </a:p>
          <a:p>
            <a:pPr marL="0" lvl="0" indent="0" algn="ctr" rtl="0">
              <a:spcBef>
                <a:spcPts val="0"/>
              </a:spcBef>
              <a:spcAft>
                <a:spcPts val="0"/>
              </a:spcAft>
              <a:buNone/>
            </a:pPr>
            <a:endParaRPr sz="3896"/>
          </a:p>
          <a:p>
            <a:pPr marL="0" lvl="0" indent="0" algn="ctr" rtl="0">
              <a:spcBef>
                <a:spcPts val="0"/>
              </a:spcBef>
              <a:spcAft>
                <a:spcPts val="0"/>
              </a:spcAft>
              <a:buNone/>
            </a:pPr>
            <a:r>
              <a:rPr lang="en-US" sz="3896"/>
              <a:t>Interested in web development and programming</a:t>
            </a:r>
            <a:endParaRPr sz="3896"/>
          </a:p>
          <a:p>
            <a:pPr marL="0" lvl="0" indent="0" algn="ctr" rtl="0">
              <a:spcBef>
                <a:spcPts val="0"/>
              </a:spcBef>
              <a:spcAft>
                <a:spcPts val="0"/>
              </a:spcAft>
              <a:buNone/>
            </a:pPr>
            <a:endParaRPr sz="3896"/>
          </a:p>
          <a:p>
            <a:pPr marL="0" lvl="0" indent="0" algn="ctr" rtl="0">
              <a:spcBef>
                <a:spcPts val="0"/>
              </a:spcBef>
              <a:spcAft>
                <a:spcPts val="0"/>
              </a:spcAft>
              <a:buNone/>
            </a:pPr>
            <a:r>
              <a:rPr lang="en-US" sz="3896"/>
              <a:t>Done projects on Surgical Instrument Detection and Counting System,Pothole Detection and Alarming System</a:t>
            </a:r>
            <a:endParaRPr sz="3896"/>
          </a:p>
          <a:p>
            <a:pPr marL="0" lvl="0" indent="0" algn="l" rtl="0">
              <a:spcBef>
                <a:spcPts val="600"/>
              </a:spcBef>
              <a:spcAft>
                <a:spcPts val="0"/>
              </a:spcAft>
              <a:buNone/>
            </a:pPr>
            <a:endParaRPr/>
          </a:p>
        </p:txBody>
      </p:sp>
      <p:sp>
        <p:nvSpPr>
          <p:cNvPr id="136" name="Google Shape;136;p19"/>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Team Name and Members</a:t>
            </a:r>
            <a:endParaRPr/>
          </a:p>
        </p:txBody>
      </p:sp>
      <p:sp>
        <p:nvSpPr>
          <p:cNvPr id="137" name="Google Shape;137;p19"/>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38" name="Google Shape;138;p19"/>
          <p:cNvPicPr preferRelativeResize="0"/>
          <p:nvPr/>
        </p:nvPicPr>
        <p:blipFill>
          <a:blip r:embed="rId3">
            <a:alphaModFix/>
          </a:blip>
          <a:stretch>
            <a:fillRect/>
          </a:stretch>
        </p:blipFill>
        <p:spPr>
          <a:xfrm>
            <a:off x="7524100" y="1561450"/>
            <a:ext cx="3260901" cy="4227400"/>
          </a:xfrm>
          <a:prstGeom prst="rect">
            <a:avLst/>
          </a:prstGeom>
          <a:noFill/>
          <a:ln>
            <a:noFill/>
          </a:ln>
        </p:spPr>
      </p:pic>
      <p:sp>
        <p:nvSpPr>
          <p:cNvPr id="139" name="Google Shape;139;p19"/>
          <p:cNvSpPr txBox="1"/>
          <p:nvPr/>
        </p:nvSpPr>
        <p:spPr>
          <a:xfrm>
            <a:off x="7607000" y="5679600"/>
            <a:ext cx="3095100" cy="4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Data/ML Engineer</a:t>
            </a:r>
            <a:endParaRPr sz="3000">
              <a:solidFill>
                <a:srgbClr val="686767"/>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body" idx="1"/>
          </p:nvPr>
        </p:nvSpPr>
        <p:spPr>
          <a:xfrm>
            <a:off x="219225" y="2047175"/>
            <a:ext cx="6590700" cy="4125300"/>
          </a:xfrm>
          <a:prstGeom prst="rect">
            <a:avLst/>
          </a:prstGeom>
        </p:spPr>
        <p:txBody>
          <a:bodyPr spcFirstLastPara="1" wrap="square" lIns="91425" tIns="45700" rIns="91425" bIns="45700" anchor="t" anchorCtr="0">
            <a:normAutofit/>
          </a:bodyPr>
          <a:lstStyle/>
          <a:p>
            <a:pPr marL="0" lvl="0" indent="0" algn="ctr" rtl="0">
              <a:spcBef>
                <a:spcPts val="600"/>
              </a:spcBef>
              <a:spcAft>
                <a:spcPts val="0"/>
              </a:spcAft>
              <a:buNone/>
            </a:pPr>
            <a:r>
              <a:rPr lang="en-US"/>
              <a:t>H Athulkrishnan</a:t>
            </a:r>
            <a:endParaRPr/>
          </a:p>
          <a:p>
            <a:pPr marL="0" lvl="0" indent="0" algn="ctr" rtl="0">
              <a:spcBef>
                <a:spcPts val="0"/>
              </a:spcBef>
              <a:spcAft>
                <a:spcPts val="0"/>
              </a:spcAft>
              <a:buNone/>
            </a:pPr>
            <a:r>
              <a:rPr lang="en-US"/>
              <a:t>S6,dept of CSE</a:t>
            </a:r>
            <a:endParaRPr/>
          </a:p>
          <a:p>
            <a:pPr marL="0" lvl="0" indent="0" algn="ctr" rtl="0">
              <a:spcBef>
                <a:spcPts val="0"/>
              </a:spcBef>
              <a:spcAft>
                <a:spcPts val="0"/>
              </a:spcAft>
              <a:buNone/>
            </a:pPr>
            <a:r>
              <a:rPr lang="en-US"/>
              <a:t> </a:t>
            </a:r>
            <a:endParaRPr/>
          </a:p>
          <a:p>
            <a:pPr marL="0" lvl="0" indent="0" algn="ctr" rtl="0">
              <a:spcBef>
                <a:spcPts val="0"/>
              </a:spcBef>
              <a:spcAft>
                <a:spcPts val="0"/>
              </a:spcAft>
              <a:buNone/>
            </a:pPr>
            <a:r>
              <a:rPr lang="en-US"/>
              <a:t>Interested in web development , generative AI and programming.</a:t>
            </a:r>
            <a:endParaRPr/>
          </a:p>
          <a:p>
            <a:pPr marL="0" lvl="0" indent="0" algn="l" rtl="0">
              <a:spcBef>
                <a:spcPts val="0"/>
              </a:spcBef>
              <a:spcAft>
                <a:spcPts val="0"/>
              </a:spcAft>
              <a:buNone/>
            </a:pPr>
            <a:r>
              <a:rPr lang="en-US"/>
              <a:t>    Done project on Imagery-Storyteller.</a:t>
            </a:r>
            <a:endParaRPr/>
          </a:p>
        </p:txBody>
      </p:sp>
      <p:sp>
        <p:nvSpPr>
          <p:cNvPr id="146" name="Google Shape;146;p20"/>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47" name="Google Shape;147;p20"/>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48" name="Google Shape;148;p20"/>
          <p:cNvPicPr preferRelativeResize="0"/>
          <p:nvPr/>
        </p:nvPicPr>
        <p:blipFill rotWithShape="1">
          <a:blip r:embed="rId3">
            <a:alphaModFix/>
          </a:blip>
          <a:srcRect t="11569" b="9028"/>
          <a:stretch/>
        </p:blipFill>
        <p:spPr>
          <a:xfrm>
            <a:off x="6727050" y="1275225"/>
            <a:ext cx="3851351" cy="4588175"/>
          </a:xfrm>
          <a:prstGeom prst="rect">
            <a:avLst/>
          </a:prstGeom>
          <a:noFill/>
          <a:ln>
            <a:noFill/>
          </a:ln>
        </p:spPr>
      </p:pic>
      <p:sp>
        <p:nvSpPr>
          <p:cNvPr id="149" name="Google Shape;149;p20"/>
          <p:cNvSpPr txBox="1"/>
          <p:nvPr/>
        </p:nvSpPr>
        <p:spPr>
          <a:xfrm>
            <a:off x="7231375" y="5863400"/>
            <a:ext cx="3156000" cy="5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Software Engineer</a:t>
            </a:r>
            <a:endParaRPr sz="3000">
              <a:solidFill>
                <a:srgbClr val="686767"/>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body" idx="1"/>
          </p:nvPr>
        </p:nvSpPr>
        <p:spPr>
          <a:xfrm>
            <a:off x="5331300" y="1576238"/>
            <a:ext cx="6427200" cy="4245000"/>
          </a:xfrm>
          <a:prstGeom prst="rect">
            <a:avLst/>
          </a:prstGeom>
        </p:spPr>
        <p:txBody>
          <a:bodyPr spcFirstLastPara="1" wrap="square" lIns="91425" tIns="45700" rIns="91425" bIns="45700" anchor="t" anchorCtr="0">
            <a:normAutofit lnSpcReduction="10000"/>
          </a:bodyPr>
          <a:lstStyle/>
          <a:p>
            <a:pPr marL="0" lvl="0" indent="0" algn="ctr" rtl="0">
              <a:spcBef>
                <a:spcPts val="600"/>
              </a:spcBef>
              <a:spcAft>
                <a:spcPts val="0"/>
              </a:spcAft>
              <a:buNone/>
            </a:pPr>
            <a:r>
              <a:rPr lang="en-US"/>
              <a:t>Hanna Jose</a:t>
            </a:r>
            <a:endParaRPr/>
          </a:p>
          <a:p>
            <a:pPr marL="0" lvl="0" indent="0" algn="ctr" rtl="0">
              <a:spcBef>
                <a:spcPts val="0"/>
              </a:spcBef>
              <a:spcAft>
                <a:spcPts val="0"/>
              </a:spcAft>
              <a:buNone/>
            </a:pPr>
            <a:r>
              <a:rPr lang="en-US"/>
              <a:t>S8,dept of CSE</a:t>
            </a:r>
            <a:endParaRPr/>
          </a:p>
          <a:p>
            <a:pPr marL="0" lvl="0" indent="0" algn="ctr" rtl="0">
              <a:spcBef>
                <a:spcPts val="0"/>
              </a:spcBef>
              <a:spcAft>
                <a:spcPts val="0"/>
              </a:spcAft>
              <a:buNone/>
            </a:pPr>
            <a:endParaRPr/>
          </a:p>
          <a:p>
            <a:pPr marL="0" lvl="0" indent="0" algn="ctr" rtl="0">
              <a:spcBef>
                <a:spcPts val="0"/>
              </a:spcBef>
              <a:spcAft>
                <a:spcPts val="0"/>
              </a:spcAft>
              <a:buNone/>
            </a:pPr>
            <a:r>
              <a:rPr lang="en-US"/>
              <a:t>Interested in web development and programming</a:t>
            </a:r>
            <a:endParaRPr/>
          </a:p>
          <a:p>
            <a:pPr marL="0" lvl="0" indent="0" algn="ctr" rtl="0">
              <a:spcBef>
                <a:spcPts val="0"/>
              </a:spcBef>
              <a:spcAft>
                <a:spcPts val="0"/>
              </a:spcAft>
              <a:buNone/>
            </a:pPr>
            <a:endParaRPr/>
          </a:p>
          <a:p>
            <a:pPr marL="0" lvl="0" indent="0" algn="ctr" rtl="0">
              <a:spcBef>
                <a:spcPts val="0"/>
              </a:spcBef>
              <a:spcAft>
                <a:spcPts val="0"/>
              </a:spcAft>
              <a:buNone/>
            </a:pPr>
            <a:r>
              <a:rPr lang="en-US"/>
              <a:t>Done projects on Surgical Instrument Detection and Counting System,Pothole Detection and Alarming System</a:t>
            </a:r>
            <a:endParaRPr/>
          </a:p>
        </p:txBody>
      </p:sp>
      <p:sp>
        <p:nvSpPr>
          <p:cNvPr id="156" name="Google Shape;156;p21"/>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57" name="Google Shape;157;p21"/>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58" name="Google Shape;158;p21"/>
          <p:cNvPicPr preferRelativeResize="0"/>
          <p:nvPr/>
        </p:nvPicPr>
        <p:blipFill rotWithShape="1">
          <a:blip r:embed="rId3">
            <a:alphaModFix/>
          </a:blip>
          <a:srcRect b="4214"/>
          <a:stretch/>
        </p:blipFill>
        <p:spPr>
          <a:xfrm>
            <a:off x="790488" y="1576175"/>
            <a:ext cx="4431727" cy="4245126"/>
          </a:xfrm>
          <a:prstGeom prst="rect">
            <a:avLst/>
          </a:prstGeom>
          <a:noFill/>
          <a:ln>
            <a:noFill/>
          </a:ln>
        </p:spPr>
      </p:pic>
      <p:sp>
        <p:nvSpPr>
          <p:cNvPr id="159" name="Google Shape;159;p21"/>
          <p:cNvSpPr txBox="1"/>
          <p:nvPr/>
        </p:nvSpPr>
        <p:spPr>
          <a:xfrm>
            <a:off x="1215488" y="1211075"/>
            <a:ext cx="35817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86767"/>
              </a:solidFill>
              <a:latin typeface="Calibri"/>
              <a:ea typeface="Calibri"/>
              <a:cs typeface="Calibri"/>
              <a:sym typeface="Calibri"/>
            </a:endParaRPr>
          </a:p>
        </p:txBody>
      </p:sp>
      <p:sp>
        <p:nvSpPr>
          <p:cNvPr id="160" name="Google Shape;160;p21"/>
          <p:cNvSpPr txBox="1"/>
          <p:nvPr/>
        </p:nvSpPr>
        <p:spPr>
          <a:xfrm>
            <a:off x="609600" y="5754150"/>
            <a:ext cx="51345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Presentation /Documentation</a:t>
            </a:r>
            <a:endParaRPr sz="3000">
              <a:solidFill>
                <a:srgbClr val="686767"/>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body" idx="1"/>
          </p:nvPr>
        </p:nvSpPr>
        <p:spPr>
          <a:xfrm>
            <a:off x="4991450" y="2570011"/>
            <a:ext cx="5347200" cy="2620200"/>
          </a:xfrm>
          <a:prstGeom prst="rect">
            <a:avLst/>
          </a:prstGeom>
        </p:spPr>
        <p:txBody>
          <a:bodyPr spcFirstLastPara="1" wrap="square" lIns="91425" tIns="45700" rIns="91425" bIns="45700" anchor="t" anchorCtr="0">
            <a:normAutofit fontScale="92500" lnSpcReduction="20000"/>
          </a:bodyPr>
          <a:lstStyle/>
          <a:p>
            <a:pPr marL="0" lvl="0" indent="0" algn="ctr" rtl="0">
              <a:spcBef>
                <a:spcPts val="600"/>
              </a:spcBef>
              <a:spcAft>
                <a:spcPts val="0"/>
              </a:spcAft>
              <a:buNone/>
            </a:pPr>
            <a:r>
              <a:rPr lang="en-US"/>
              <a:t>Aarya V S</a:t>
            </a:r>
            <a:endParaRPr/>
          </a:p>
          <a:p>
            <a:pPr marL="0" lvl="0" indent="0" algn="ctr" rtl="0">
              <a:spcBef>
                <a:spcPts val="0"/>
              </a:spcBef>
              <a:spcAft>
                <a:spcPts val="0"/>
              </a:spcAft>
              <a:buNone/>
            </a:pPr>
            <a:r>
              <a:rPr lang="en-US"/>
              <a:t>S6,dept of CSE</a:t>
            </a:r>
            <a:endParaRPr/>
          </a:p>
          <a:p>
            <a:pPr marL="0" lvl="0" indent="0" algn="ctr" rtl="0">
              <a:spcBef>
                <a:spcPts val="0"/>
              </a:spcBef>
              <a:spcAft>
                <a:spcPts val="0"/>
              </a:spcAft>
              <a:buNone/>
            </a:pPr>
            <a:r>
              <a:rPr lang="en-US"/>
              <a:t>Interested in web development and programming</a:t>
            </a:r>
            <a:endParaRPr/>
          </a:p>
          <a:p>
            <a:pPr marL="0" lvl="0" indent="0" algn="ctr" rtl="0">
              <a:spcBef>
                <a:spcPts val="0"/>
              </a:spcBef>
              <a:spcAft>
                <a:spcPts val="0"/>
              </a:spcAft>
              <a:buNone/>
            </a:pPr>
            <a:r>
              <a:rPr lang="en-US"/>
              <a:t>Done project on fashion recommendation system using deep learning.</a:t>
            </a:r>
            <a:endParaRPr/>
          </a:p>
        </p:txBody>
      </p:sp>
      <p:sp>
        <p:nvSpPr>
          <p:cNvPr id="167" name="Google Shape;167;p22"/>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68" name="Google Shape;168;p22"/>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69" name="Google Shape;169;p22"/>
          <p:cNvPicPr preferRelativeResize="0"/>
          <p:nvPr/>
        </p:nvPicPr>
        <p:blipFill rotWithShape="1">
          <a:blip r:embed="rId3">
            <a:alphaModFix/>
          </a:blip>
          <a:srcRect b="9673"/>
          <a:stretch/>
        </p:blipFill>
        <p:spPr>
          <a:xfrm>
            <a:off x="609600" y="1193450"/>
            <a:ext cx="3933825" cy="4568650"/>
          </a:xfrm>
          <a:prstGeom prst="rect">
            <a:avLst/>
          </a:prstGeom>
          <a:noFill/>
          <a:ln>
            <a:noFill/>
          </a:ln>
        </p:spPr>
      </p:pic>
      <p:sp>
        <p:nvSpPr>
          <p:cNvPr id="170" name="Google Shape;170;p22"/>
          <p:cNvSpPr txBox="1"/>
          <p:nvPr/>
        </p:nvSpPr>
        <p:spPr>
          <a:xfrm>
            <a:off x="246475" y="5762100"/>
            <a:ext cx="53472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Presentation/Documentation</a:t>
            </a:r>
            <a:endParaRPr sz="3000">
              <a:solidFill>
                <a:srgbClr val="68676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fontScale="92500" lnSpcReduction="10000"/>
          </a:bodyPr>
          <a:lstStyle/>
          <a:p>
            <a:pPr marL="457200" lvl="0" indent="-404812" algn="just" rtl="0">
              <a:spcBef>
                <a:spcPts val="0"/>
              </a:spcBef>
              <a:spcAft>
                <a:spcPts val="0"/>
              </a:spcAft>
              <a:buSzPct val="100000"/>
              <a:buChar char="•"/>
            </a:pPr>
            <a:r>
              <a:rPr lang="en-US"/>
              <a:t> Lack of appointing HR staffs in medium sized enterprises always raises the question of authenticity as there exists no other communication channels for the company staffs to enquire about their queries or others to know about the details on new recruitments.</a:t>
            </a:r>
            <a:endParaRPr/>
          </a:p>
          <a:p>
            <a:pPr marL="457200" lvl="0" indent="0" algn="just" rtl="0">
              <a:spcBef>
                <a:spcPts val="0"/>
              </a:spcBef>
              <a:spcAft>
                <a:spcPts val="0"/>
              </a:spcAft>
              <a:buNone/>
            </a:pPr>
            <a:r>
              <a:rPr lang="en-US"/>
              <a:t>  </a:t>
            </a:r>
            <a:endParaRPr/>
          </a:p>
          <a:p>
            <a:pPr marL="457200" lvl="0" indent="-404812" algn="just" rtl="0">
              <a:spcBef>
                <a:spcPts val="0"/>
              </a:spcBef>
              <a:spcAft>
                <a:spcPts val="0"/>
              </a:spcAft>
              <a:buSzPct val="100000"/>
              <a:buChar char="•"/>
            </a:pPr>
            <a:r>
              <a:rPr lang="en-US"/>
              <a:t> To get rid of this prevailing challenge,we have developed a smart HR- gpt that can automate the tasks done by an HR personnel .</a:t>
            </a:r>
            <a:endParaRPr/>
          </a:p>
          <a:p>
            <a:pPr marL="457200" lvl="0" indent="0" algn="just" rtl="0">
              <a:spcBef>
                <a:spcPts val="0"/>
              </a:spcBef>
              <a:spcAft>
                <a:spcPts val="0"/>
              </a:spcAft>
              <a:buNone/>
            </a:pPr>
            <a:endParaRPr/>
          </a:p>
          <a:p>
            <a:pPr marL="457200" lvl="0" indent="-404812" algn="just" rtl="0">
              <a:spcBef>
                <a:spcPts val="0"/>
              </a:spcBef>
              <a:spcAft>
                <a:spcPts val="0"/>
              </a:spcAft>
              <a:buSzPct val="100000"/>
              <a:buChar char="•"/>
            </a:pPr>
            <a:r>
              <a:rPr lang="en-US"/>
              <a:t> Our HR-gpt is capable of doing tasks such as responding to employee queries on leave requests,salary incentives and other allowances.It also does the tasks of employee onboarding such as verifying CVs,shortlisting candidates and scheduling their interviews. </a:t>
            </a:r>
            <a:endParaRPr/>
          </a:p>
        </p:txBody>
      </p:sp>
      <p:sp>
        <p:nvSpPr>
          <p:cNvPr id="176" name="Google Shape;176;p23"/>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Problem Statement: Why</a:t>
            </a:r>
            <a:endParaRPr/>
          </a:p>
        </p:txBody>
      </p:sp>
      <p:sp>
        <p:nvSpPr>
          <p:cNvPr id="177" name="Google Shape;177;p2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178" name="Google Shape;178;p23"/>
          <p:cNvGraphicFramePr/>
          <p:nvPr/>
        </p:nvGraphicFramePr>
        <p:xfrm>
          <a:off x="152400" y="152400"/>
          <a:ext cx="3000000" cy="3000000"/>
        </p:xfrm>
        <a:graphic>
          <a:graphicData uri="http://schemas.openxmlformats.org/drawingml/2006/table">
            <a:tbl>
              <a:tblPr>
                <a:noFill/>
                <a:tableStyleId>{EEBE76D3-1871-479A-B7A9-E4ECF51DB29E}</a:tableStyleId>
              </a:tblPr>
              <a:tblGrid>
                <a:gridCol w="12192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0">
                <a:tc gridSpan="3">
                  <a:txBody>
                    <a:bodyPr/>
                    <a:lstStyle/>
                    <a:p>
                      <a:pPr marL="0" lvl="0" indent="0" algn="l" rtl="0">
                        <a:spcBef>
                          <a:spcPts val="0"/>
                        </a:spcBef>
                        <a:spcAft>
                          <a:spcPts val="0"/>
                        </a:spcAft>
                        <a:buNone/>
                      </a:pP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Business Problem: What</a:t>
            </a:r>
            <a:endParaRPr/>
          </a:p>
        </p:txBody>
      </p:sp>
      <p:sp>
        <p:nvSpPr>
          <p:cNvPr id="184" name="Google Shape;184;p24"/>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5" name="Google Shape;185;p24"/>
          <p:cNvSpPr txBox="1"/>
          <p:nvPr/>
        </p:nvSpPr>
        <p:spPr>
          <a:xfrm>
            <a:off x="5910575" y="1250925"/>
            <a:ext cx="5909100" cy="47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a:solidFill>
                  <a:srgbClr val="686767"/>
                </a:solidFill>
                <a:latin typeface="Calibri"/>
                <a:ea typeface="Calibri"/>
                <a:cs typeface="Calibri"/>
                <a:sym typeface="Calibri"/>
              </a:rPr>
              <a:t>The lack of HR staff in medium sized enterprises presents significant business challenges like:</a:t>
            </a:r>
            <a:endParaRPr sz="2700">
              <a:solidFill>
                <a:srgbClr val="686767"/>
              </a:solidFill>
              <a:latin typeface="Calibri"/>
              <a:ea typeface="Calibri"/>
              <a:cs typeface="Calibri"/>
              <a:sym typeface="Calibri"/>
            </a:endParaRPr>
          </a:p>
          <a:p>
            <a:pPr marL="0" lvl="0" indent="0" algn="l" rtl="0">
              <a:spcBef>
                <a:spcPts val="0"/>
              </a:spcBef>
              <a:spcAft>
                <a:spcPts val="0"/>
              </a:spcAft>
              <a:buNone/>
            </a:pP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Operational Inefficiencies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Recruitment Challenges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Communication Barriers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Compliance Risks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Employee Retention</a:t>
            </a:r>
            <a:endParaRPr sz="2700">
              <a:solidFill>
                <a:srgbClr val="686767"/>
              </a:solidFill>
              <a:latin typeface="Calibri"/>
              <a:ea typeface="Calibri"/>
              <a:cs typeface="Calibri"/>
              <a:sym typeface="Calibri"/>
            </a:endParaRPr>
          </a:p>
        </p:txBody>
      </p:sp>
      <p:pic>
        <p:nvPicPr>
          <p:cNvPr id="186" name="Google Shape;186;p24"/>
          <p:cNvPicPr preferRelativeResize="0"/>
          <p:nvPr/>
        </p:nvPicPr>
        <p:blipFill rotWithShape="1">
          <a:blip r:embed="rId3">
            <a:alphaModFix/>
          </a:blip>
          <a:srcRect t="-1832" r="5356"/>
          <a:stretch/>
        </p:blipFill>
        <p:spPr>
          <a:xfrm>
            <a:off x="509300" y="1250925"/>
            <a:ext cx="5165276" cy="50248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body" idx="1"/>
          </p:nvPr>
        </p:nvSpPr>
        <p:spPr>
          <a:xfrm>
            <a:off x="692875" y="5276199"/>
            <a:ext cx="10972800" cy="849900"/>
          </a:xfrm>
          <a:prstGeom prst="rect">
            <a:avLst/>
          </a:prstGeom>
        </p:spPr>
        <p:txBody>
          <a:bodyPr spcFirstLastPara="1" wrap="square" lIns="91425" tIns="45700" rIns="91425" bIns="45700" anchor="t" anchorCtr="0">
            <a:noAutofit/>
          </a:bodyPr>
          <a:lstStyle/>
          <a:p>
            <a:pPr marL="0" lvl="0" indent="0" algn="l" rtl="0">
              <a:lnSpc>
                <a:spcPct val="80000"/>
              </a:lnSpc>
              <a:spcBef>
                <a:spcPts val="0"/>
              </a:spcBef>
              <a:spcAft>
                <a:spcPts val="0"/>
              </a:spcAft>
              <a:buSzPts val="770"/>
              <a:buNone/>
            </a:pPr>
            <a:r>
              <a:rPr lang="en-US" sz="2790"/>
              <a:t>These can be addressed by implementing our smart HR-bot to automate HR tasks and improve overall HR management within the organization.</a:t>
            </a:r>
            <a:endParaRPr sz="2790"/>
          </a:p>
          <a:p>
            <a:pPr marL="0" lvl="0" indent="0" algn="l" rtl="0">
              <a:lnSpc>
                <a:spcPct val="80000"/>
              </a:lnSpc>
              <a:spcBef>
                <a:spcPts val="0"/>
              </a:spcBef>
              <a:spcAft>
                <a:spcPts val="0"/>
              </a:spcAft>
              <a:buSzPts val="770"/>
              <a:buNone/>
            </a:pPr>
            <a:endParaRPr sz="2100"/>
          </a:p>
        </p:txBody>
      </p:sp>
      <p:sp>
        <p:nvSpPr>
          <p:cNvPr id="193" name="Google Shape;193;p25"/>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Business Problem: What</a:t>
            </a:r>
            <a:endParaRPr/>
          </a:p>
          <a:p>
            <a:pPr marL="0" lvl="0" indent="0" algn="l" rtl="0">
              <a:spcBef>
                <a:spcPts val="0"/>
              </a:spcBef>
              <a:spcAft>
                <a:spcPts val="0"/>
              </a:spcAft>
              <a:buNone/>
            </a:pPr>
            <a:endParaRPr/>
          </a:p>
        </p:txBody>
      </p:sp>
      <p:sp>
        <p:nvSpPr>
          <p:cNvPr id="194" name="Google Shape;194;p25"/>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95" name="Google Shape;195;p25"/>
          <p:cNvPicPr preferRelativeResize="0"/>
          <p:nvPr/>
        </p:nvPicPr>
        <p:blipFill rotWithShape="1">
          <a:blip r:embed="rId3">
            <a:alphaModFix/>
          </a:blip>
          <a:srcRect l="10015" t="2672" b="9136"/>
          <a:stretch/>
        </p:blipFill>
        <p:spPr>
          <a:xfrm>
            <a:off x="1606975" y="1092600"/>
            <a:ext cx="8607200" cy="4350200"/>
          </a:xfrm>
          <a:prstGeom prst="rect">
            <a:avLst/>
          </a:prstGeom>
          <a:noFill/>
          <a:ln>
            <a:noFill/>
          </a:ln>
        </p:spPr>
      </p:pic>
    </p:spTree>
  </p:cSld>
  <p:clrMapOvr>
    <a:masterClrMapping/>
  </p:clrMapOvr>
</p:sld>
</file>

<file path=ppt/theme/theme1.xml><?xml version="1.0" encoding="utf-8"?>
<a:theme xmlns:a="http://schemas.openxmlformats.org/drawingml/2006/main" name="MEDHOST-PP">
  <a:themeElements>
    <a:clrScheme name="MEDHOST 16">
      <a:dk1>
        <a:srgbClr val="696767"/>
      </a:dk1>
      <a:lt1>
        <a:srgbClr val="FFFFFF"/>
      </a:lt1>
      <a:dk2>
        <a:srgbClr val="0F4C92"/>
      </a:dk2>
      <a:lt2>
        <a:srgbClr val="FFFFFF"/>
      </a:lt2>
      <a:accent1>
        <a:srgbClr val="0F4C92"/>
      </a:accent1>
      <a:accent2>
        <a:srgbClr val="0781BE"/>
      </a:accent2>
      <a:accent3>
        <a:srgbClr val="6BC04B"/>
      </a:accent3>
      <a:accent4>
        <a:srgbClr val="C500FF"/>
      </a:accent4>
      <a:accent5>
        <a:srgbClr val="E23A3A"/>
      </a:accent5>
      <a:accent6>
        <a:srgbClr val="696767"/>
      </a:accent6>
      <a:hlink>
        <a:srgbClr val="0F4C92"/>
      </a:hlink>
      <a:folHlink>
        <a:srgbClr val="0781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569</Words>
  <Application>Microsoft Office PowerPoint</Application>
  <PresentationFormat>Widescreen</PresentationFormat>
  <Paragraphs>115</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MEDHOST-PP</vt:lpstr>
      <vt:lpstr>Hackathon 2024: RED BULLS</vt:lpstr>
      <vt:lpstr>Team Name and Members</vt:lpstr>
      <vt:lpstr>Team Name and Members</vt:lpstr>
      <vt:lpstr>Team Name and Members </vt:lpstr>
      <vt:lpstr>Team Name and Members </vt:lpstr>
      <vt:lpstr>Team Name and Members </vt:lpstr>
      <vt:lpstr>LLM Problem Statement: Why</vt:lpstr>
      <vt:lpstr>LLM Business Problem: What</vt:lpstr>
      <vt:lpstr>LLM Business Problem: What </vt:lpstr>
      <vt:lpstr>Solution Overview: How</vt:lpstr>
      <vt:lpstr>Solution Overview: How</vt:lpstr>
      <vt:lpstr>Solution Overview:How</vt:lpstr>
      <vt:lpstr>Economic Logic</vt:lpstr>
      <vt:lpstr>Project Demo</vt:lpstr>
      <vt:lpstr>Project Demo</vt:lpstr>
      <vt:lpstr>Project Demo</vt:lpstr>
      <vt:lpstr>Project Demo</vt:lpstr>
      <vt:lpstr>Project Demo</vt:lpstr>
      <vt:lpstr>Project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2024: RED BULLS</dc:title>
  <dc:creator>Ignatius Nobel123</dc:creator>
  <cp:lastModifiedBy>Haritha Tony</cp:lastModifiedBy>
  <cp:revision>2</cp:revision>
  <dcterms:modified xsi:type="dcterms:W3CDTF">2024-04-14T20:31:21Z</dcterms:modified>
</cp:coreProperties>
</file>