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9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Line 5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5000A9-EDCB-48CA-AAAD-EB70EF70FA51}" type="datetime1">
              <a:rPr lang="en-IN" sz="800" b="0" strike="noStrike" spc="-1">
                <a:solidFill>
                  <a:srgbClr val="FFFFFF"/>
                </a:solidFill>
                <a:latin typeface="Franklin Gothic Book"/>
              </a:rPr>
              <a:t>29-03-2024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F7078A2-E49A-417F-8A4A-2CC737577C0D}" type="slidenum">
              <a:rPr lang="en-IN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49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Master text styles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Second level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level</a:t>
            </a:r>
          </a:p>
          <a:p>
            <a:pPr marL="749880" lvl="3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level</a:t>
            </a:r>
          </a:p>
          <a:p>
            <a:pPr marL="932760" lvl="4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1C49EB0-D3AC-435B-9EC8-8B89F0F80B04}" type="datetime1">
              <a:rPr lang="en-IN" sz="800" b="0" strike="noStrike" spc="-1">
                <a:solidFill>
                  <a:srgbClr val="FFFFFF"/>
                </a:solidFill>
                <a:latin typeface="Franklin Gothic Book"/>
              </a:rPr>
              <a:t>29-03-2024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043B27-78DC-4481-9304-CAB307E86151}" type="slidenum">
              <a:rPr lang="en-IN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IN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1800" b="0" strike="noStrike" cap="all" spc="199">
                <a:solidFill>
                  <a:srgbClr val="FFFFFF"/>
                </a:solidFill>
                <a:latin typeface="Franklin Gothic Book"/>
              </a:rPr>
              <a:t>College Name :-VishwaKARMA GOVERNMENT ENGINEERING COLLEGE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1800" b="0" strike="noStrike" cap="all" spc="199">
                <a:solidFill>
                  <a:srgbClr val="FFFFFF"/>
                </a:solidFill>
                <a:latin typeface="Franklin Gothic Book"/>
              </a:rPr>
              <a:t>Team id sgh000045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276393" y="-616681"/>
            <a:ext cx="6252840" cy="3685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49" dirty="0">
                <a:solidFill>
                  <a:srgbClr val="262626"/>
                </a:solidFill>
                <a:latin typeface="Bookman Old Style"/>
              </a:rPr>
              <a:t>Document Title Extraction and Alternative Title Generation for Scientific Papers </a:t>
            </a:r>
            <a:endParaRPr lang="en-US" sz="40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Line 4"/>
          <p:cNvSpPr/>
          <p:nvPr/>
        </p:nvSpPr>
        <p:spPr>
          <a:xfrm>
            <a:off x="5276393" y="3184041"/>
            <a:ext cx="563580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" name="Picture 2" descr="A stack of books on a table">
            <a:extLst>
              <a:ext uri="{FF2B5EF4-FFF2-40B4-BE49-F238E27FC236}">
                <a16:creationId xmlns:a16="http://schemas.microsoft.com/office/drawing/2014/main" id="{E99ED88E-A0B5-E5FE-9613-2ED9176A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7"/>
          <a:stretch/>
        </p:blipFill>
        <p:spPr>
          <a:xfrm>
            <a:off x="-801858" y="0"/>
            <a:ext cx="584658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3B5CE-DC04-739F-812F-59486827383C}"/>
              </a:ext>
            </a:extLst>
          </p:cNvPr>
          <p:cNvSpPr txBox="1"/>
          <p:nvPr/>
        </p:nvSpPr>
        <p:spPr>
          <a:xfrm>
            <a:off x="6380535" y="3444820"/>
            <a:ext cx="4531658" cy="39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sz="1800" b="1" strike="noStrike" cap="all" spc="199" dirty="0">
                <a:latin typeface="Franklin Gothic Book"/>
              </a:rPr>
              <a:t>Group NO : 4</a:t>
            </a:r>
            <a:br>
              <a:rPr lang="en-IN" sz="1800" b="1" strike="noStrike" cap="all" spc="199" dirty="0">
                <a:latin typeface="Franklin Gothic Book"/>
              </a:rPr>
            </a:br>
            <a:endParaRPr lang="en-IN" b="1" cap="all" spc="199" dirty="0">
              <a:latin typeface="Franklin Gothic Book"/>
            </a:endParaRPr>
          </a:p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cap="all" spc="199" dirty="0">
                <a:latin typeface="Franklin Gothic Book"/>
              </a:rPr>
              <a:t>Team Leader : </a:t>
            </a:r>
            <a:r>
              <a:rPr lang="en-IN" cap="all" spc="199" dirty="0" err="1">
                <a:latin typeface="Franklin Gothic Book"/>
              </a:rPr>
              <a:t>Shanavas</a:t>
            </a:r>
            <a:r>
              <a:rPr lang="en-IN" cap="all" spc="199" dirty="0">
                <a:latin typeface="Franklin Gothic Book"/>
              </a:rPr>
              <a:t> R S</a:t>
            </a:r>
          </a:p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cap="all" spc="199" dirty="0" err="1">
                <a:latin typeface="Franklin Gothic Book"/>
              </a:rPr>
              <a:t>Appu</a:t>
            </a:r>
            <a:r>
              <a:rPr lang="en-IN" cap="all" spc="199" dirty="0">
                <a:latin typeface="Franklin Gothic Book"/>
              </a:rPr>
              <a:t> K</a:t>
            </a:r>
          </a:p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cap="all" spc="199" dirty="0">
                <a:latin typeface="Franklin Gothic Book"/>
              </a:rPr>
              <a:t>Joel Joseph</a:t>
            </a:r>
          </a:p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cap="all" spc="199" dirty="0" err="1">
                <a:latin typeface="Franklin Gothic Book"/>
              </a:rPr>
              <a:t>Jayakrishnan</a:t>
            </a:r>
            <a:r>
              <a:rPr lang="en-IN" cap="all" spc="199" dirty="0">
                <a:latin typeface="Franklin Gothic Book"/>
              </a:rPr>
              <a:t> </a:t>
            </a:r>
            <a:r>
              <a:rPr lang="en-IN" cap="all" spc="199" dirty="0" err="1">
                <a:latin typeface="Franklin Gothic Book"/>
              </a:rPr>
              <a:t>marar</a:t>
            </a:r>
            <a:endParaRPr lang="en-IN" cap="all" spc="199" dirty="0">
              <a:latin typeface="Franklin Gothic Book"/>
            </a:endParaRPr>
          </a:p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IN" cap="all" spc="199" dirty="0">
                <a:latin typeface="Franklin Gothic Book"/>
              </a:rPr>
              <a:t>Fathima Nasrin t n</a:t>
            </a: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IN" sz="1800" b="0" strike="noStrike" spc="-1" dirty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97280" y="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CONCLUSION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6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The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Challenge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Extracting insights from printed scientific documents can be time-consuming due to the need for manual processing.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Our Solution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An automated system combining document parsing, title/author extraction, content analysis, and AI-powered title generation.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Benefits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Faster access to research findings.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Improved search and discovery of scientific papers.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The Future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Continued development of such systems holds the potential to transform how we interact with and utilize scientific knowledge.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66980" y="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spc="-49" dirty="0">
                <a:solidFill>
                  <a:srgbClr val="404040"/>
                </a:solidFill>
                <a:latin typeface="Bookman Old Style"/>
              </a:rPr>
              <a:t>PROBLEM STATEMENT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33007" y="2209934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2000" b="1" dirty="0">
                <a:latin typeface="Franklin Gothic Book" panose="020B0503020102020204" pitchFamily="34" charset="0"/>
              </a:rPr>
              <a:t>To d</a:t>
            </a:r>
            <a:r>
              <a:rPr lang="en-US" sz="2000" b="1" i="0" dirty="0">
                <a:effectLst/>
                <a:latin typeface="Franklin Gothic Book" panose="020B0503020102020204" pitchFamily="34" charset="0"/>
              </a:rPr>
              <a:t>evelop a system to automatically extract title and author information from scientific documents and generate alternative titles based on the document content.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u="sng" strike="noStrike" spc="-1" dirty="0">
                <a:latin typeface="Franklin Gothic Book" panose="020B0503020102020204" pitchFamily="34" charset="0"/>
              </a:rPr>
              <a:t>Brief Overview</a:t>
            </a:r>
            <a:r>
              <a:rPr lang="en-US" sz="1900" b="0" strike="noStrike" spc="-1" dirty="0">
                <a:latin typeface="Franklin Gothic Book" panose="020B0503020102020204" pitchFamily="34" charset="0"/>
              </a:rPr>
              <a:t>: Printed scientific documents hold valuable information, but manually extracting titles, authors, and key insights is time-consuming.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u="sng" strike="noStrike" spc="-1" dirty="0">
                <a:latin typeface="Franklin Gothic Book" panose="020B0503020102020204" pitchFamily="34" charset="0"/>
              </a:rPr>
              <a:t>Challenges</a:t>
            </a:r>
            <a:r>
              <a:rPr lang="en-US" sz="1900" b="0" strike="noStrike" spc="-1" dirty="0">
                <a:latin typeface="Franklin Gothic Book" panose="020B0503020102020204" pitchFamily="34" charset="0"/>
              </a:rPr>
              <a:t>: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latin typeface="Franklin Gothic Book" panose="020B0503020102020204" pitchFamily="34" charset="0"/>
              </a:rPr>
              <a:t>Inconsistent formatting across printed scientific publications.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latin typeface="Franklin Gothic Book" panose="020B0503020102020204" pitchFamily="34" charset="0"/>
              </a:rPr>
              <a:t>Difficulty accurately digitizing text from images.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latin typeface="Franklin Gothic Book" panose="020B0503020102020204" pitchFamily="34" charset="0"/>
              </a:rPr>
              <a:t>Isolating titles and author information from the rest of the document.</a:t>
            </a: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latin typeface="Monument Extended" panose="00000500000000000000" pitchFamily="50" charset="0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latin typeface="Monument Extended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04856" y="2640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PROPOSED SOLUTION </a:t>
            </a:r>
          </a:p>
          <a:p>
            <a:pPr algn="ctr"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TO THE PROBLEM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Overall Goal: To automatically process printed scientific documents and extract valuable information.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System Overview: A system combining: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Document Parsing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To extract text from images of printed documents.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Title and Author Extraction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Identifying these key components.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Content Analysis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Understanding the paper's focus.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Alternative Title Generation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Proposing titles that reflect the content.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pc="-1" dirty="0">
                <a:solidFill>
                  <a:srgbClr val="404040"/>
                </a:solidFill>
                <a:latin typeface="Franklin Gothic Book"/>
              </a:rPr>
              <a:t>Evaluation</a:t>
            </a: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: Measure the system's performance on each task.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66980" y="2640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1" strike="noStrike" spc="-49" dirty="0">
                <a:solidFill>
                  <a:srgbClr val="404040"/>
                </a:solidFill>
                <a:latin typeface="Bookman Old Style"/>
              </a:rPr>
              <a:t>KEY OBJECTIVES</a:t>
            </a:r>
          </a:p>
          <a:p>
            <a:pPr algn="ctr"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DOCUMENT PARSING WITH OCR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2108160"/>
            <a:ext cx="9902414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This stage transforms the scanned image of a scientific document into raw text that a computer can understand and process.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Challenges: 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Printed documents can have variations in font styles, sizes, and layouts.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Tools and Techniques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Optical Character Recognition (OCR):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Libraries like pytesseract is used for OCR in Python and PIL is used for image handling.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Preprocessing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 Preprocesses the text extracted from OCR, cleaning and refining it for further analysis. It removes non-alphanumeric characters, handles potential page numbers, headers, and footers, and reduces whitespace.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E15D3-C3CE-8FBE-BB66-B269E28A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8" y="1946796"/>
            <a:ext cx="5161244" cy="3793423"/>
          </a:xfrm>
          <a:prstGeom prst="rect">
            <a:avLst/>
          </a:prstGeom>
        </p:spPr>
      </p:pic>
      <p:sp>
        <p:nvSpPr>
          <p:cNvPr id="103" name="TextShape 1"/>
          <p:cNvSpPr txBox="1"/>
          <p:nvPr/>
        </p:nvSpPr>
        <p:spPr>
          <a:xfrm>
            <a:off x="1097280" y="138642"/>
            <a:ext cx="10408024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TITLE AND AUTHOR EXTRACTION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7280" y="2108160"/>
            <a:ext cx="6540649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Header Parsing: 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Analyze the document's initial sections for larger font sizes, bolding, or centered text, which often indicate the title.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Citation Pattern Recognition: 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Utilize regular expressions or pre-trained models to recognize common author name formats within citations (e.g., "Smith, J. (2023)").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Named Entity Recognition (NER): 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Employ NER models trained specifically on scientific publications to reliably identify author names within the 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55661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CONTENT ANALYSIS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2108160"/>
            <a:ext cx="5115261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Summarization helps us efficiently grasp the document's core message and facilitates further analysis.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Selects the most important sentences from the original text to form a summary.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Ranking sentences based on factors like word frequency, position in the document, and presence of keywords.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Using statistical methods to identify sentences most likely to represent the overall content.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8D4BD3-8B0F-28E8-8EA0-7F3B236B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00"/>
          <a:stretch/>
        </p:blipFill>
        <p:spPr>
          <a:xfrm>
            <a:off x="6212541" y="2354482"/>
            <a:ext cx="5290073" cy="326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 rot="21582600">
            <a:off x="743764" y="-933382"/>
            <a:ext cx="10704470" cy="252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ALTERNATIVE TITLE GENERATION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37454" y="2164817"/>
            <a:ext cx="3982464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Goal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Craft title options that accurately and creatively reflect the content of a scientific document.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Powerful AI Models: Utilize advanced language models like the "</a:t>
            </a:r>
            <a:r>
              <a:rPr lang="en-US" sz="1900" b="0" strike="noStrike" spc="-1" dirty="0" err="1">
                <a:solidFill>
                  <a:srgbClr val="404040"/>
                </a:solidFill>
                <a:latin typeface="Franklin Gothic Book"/>
              </a:rPr>
              <a:t>gemini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-pro" model for text generation.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Content Analysis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Thoroughly analyze the document (using keyword extraction, summarization, etc.) to create an effective representation of the core 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ABFF5-42F8-D44B-3586-49E6F90A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2" y="2164818"/>
            <a:ext cx="6638314" cy="2079890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BED9E20B-E7FF-78F3-6603-5A1DE70D528E}"/>
              </a:ext>
            </a:extLst>
          </p:cNvPr>
          <p:cNvSpPr txBox="1"/>
          <p:nvPr/>
        </p:nvSpPr>
        <p:spPr>
          <a:xfrm>
            <a:off x="4816396" y="4451100"/>
            <a:ext cx="6931800" cy="1586629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Feeding the Model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Provide the summary or key concepts from the document as a prompt for the AI model.</a:t>
            </a:r>
          </a:p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Title Generation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: The trained AI model generates a selection of alternative titles.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79115" y="111749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49" dirty="0">
                <a:solidFill>
                  <a:srgbClr val="404040"/>
                </a:solidFill>
                <a:latin typeface="Bookman Old Style"/>
              </a:rPr>
              <a:t>EVALUVATION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615BF-5FB4-4DA2-220D-237907B20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 t="22129" r="1244" b="11948"/>
          <a:stretch/>
        </p:blipFill>
        <p:spPr>
          <a:xfrm>
            <a:off x="1295401" y="2232212"/>
            <a:ext cx="9601198" cy="37468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BC18BB-7D24-5818-B2C3-3FDAAAE028E5}"/>
              </a:ext>
            </a:extLst>
          </p:cNvPr>
          <p:cNvCxnSpPr/>
          <p:nvPr/>
        </p:nvCxnSpPr>
        <p:spPr>
          <a:xfrm flipH="1">
            <a:off x="7839635" y="5298141"/>
            <a:ext cx="3455894" cy="13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Shape 2">
            <a:extLst>
              <a:ext uri="{FF2B5EF4-FFF2-40B4-BE49-F238E27FC236}">
                <a16:creationId xmlns:a16="http://schemas.microsoft.com/office/drawing/2014/main" id="{4AFB22C7-8E51-0E14-C9C6-E5FE876EFF0A}"/>
              </a:ext>
            </a:extLst>
          </p:cNvPr>
          <p:cNvSpPr txBox="1"/>
          <p:nvPr/>
        </p:nvSpPr>
        <p:spPr>
          <a:xfrm>
            <a:off x="11069278" y="4948642"/>
            <a:ext cx="6931800" cy="1586629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6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Result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49">
                <a:solidFill>
                  <a:srgbClr val="404040"/>
                </a:solidFill>
                <a:latin typeface="Bookman Old Style"/>
              </a:rPr>
              <a:t>Output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2E301-1174-1136-C297-5A572B96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22" y="2259106"/>
            <a:ext cx="10577556" cy="367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{477B3856-22A3-4588-A3FC-210A8AD07037}tf56160789</Template>
  <TotalTime>7</TotalTime>
  <Words>630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Monument Extended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Joel Joseph</cp:lastModifiedBy>
  <cp:revision>3</cp:revision>
  <dcterms:created xsi:type="dcterms:W3CDTF">2020-02-28T06:12:09Z</dcterms:created>
  <dcterms:modified xsi:type="dcterms:W3CDTF">2024-03-29T18:18:39Z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MSIP_Label_defa4170-0d19-0005-0004-bc88714345d2_Enabled">
    <vt:lpwstr>true</vt:lpwstr>
  </property>
  <property fmtid="{D5CDD505-2E9C-101B-9397-08002B2CF9AE}" pid="13" name="MSIP_Label_defa4170-0d19-0005-0004-bc88714345d2_SetDate">
    <vt:lpwstr>2024-03-29T18:18:39Z</vt:lpwstr>
  </property>
  <property fmtid="{D5CDD505-2E9C-101B-9397-08002B2CF9AE}" pid="14" name="MSIP_Label_defa4170-0d19-0005-0004-bc88714345d2_Method">
    <vt:lpwstr>Standard</vt:lpwstr>
  </property>
  <property fmtid="{D5CDD505-2E9C-101B-9397-08002B2CF9AE}" pid="15" name="MSIP_Label_defa4170-0d19-0005-0004-bc88714345d2_Name">
    <vt:lpwstr>defa4170-0d19-0005-0004-bc88714345d2</vt:lpwstr>
  </property>
  <property fmtid="{D5CDD505-2E9C-101B-9397-08002B2CF9AE}" pid="16" name="MSIP_Label_defa4170-0d19-0005-0004-bc88714345d2_SiteId">
    <vt:lpwstr>c3c4b11e-5657-45ec-a4b2-aa9d556c7a2c</vt:lpwstr>
  </property>
  <property fmtid="{D5CDD505-2E9C-101B-9397-08002B2CF9AE}" pid="17" name="MSIP_Label_defa4170-0d19-0005-0004-bc88714345d2_ActionId">
    <vt:lpwstr>842261ab-c658-46a7-9c3c-9d1cb15e4ade</vt:lpwstr>
  </property>
  <property fmtid="{D5CDD505-2E9C-101B-9397-08002B2CF9AE}" pid="18" name="MSIP_Label_defa4170-0d19-0005-0004-bc88714345d2_ContentBits">
    <vt:lpwstr>0</vt:lpwstr>
  </property>
</Properties>
</file>