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Canva Sans" panose="020B0604020202020204" charset="0"/>
      <p:regular r:id="rId17"/>
    </p:embeddedFont>
    <p:embeddedFont>
      <p:font typeface="TT Rounds Condensed" panose="020B0604020202020204" charset="0"/>
      <p:regular r:id="rId18"/>
    </p:embeddedFont>
    <p:embeddedFont>
      <p:font typeface="TT Rounds Condensed 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8.jp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1.png"/><Relationship Id="rId7"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2.png"/><Relationship Id="rId9" Type="http://schemas.openxmlformats.org/officeDocument/2006/relationships/image" Target="../media/image9.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14854" y="9550850"/>
            <a:ext cx="2475186" cy="625470"/>
          </a:xfrm>
          <a:custGeom>
            <a:avLst/>
            <a:gdLst/>
            <a:ahLst/>
            <a:cxnLst/>
            <a:rect l="l" t="t" r="r" b="b"/>
            <a:pathLst>
              <a:path w="2475186" h="625470">
                <a:moveTo>
                  <a:pt x="0" y="0"/>
                </a:moveTo>
                <a:lnTo>
                  <a:pt x="2475186" y="0"/>
                </a:lnTo>
                <a:lnTo>
                  <a:pt x="2475186" y="625470"/>
                </a:lnTo>
                <a:lnTo>
                  <a:pt x="0" y="625470"/>
                </a:lnTo>
                <a:lnTo>
                  <a:pt x="0" y="0"/>
                </a:lnTo>
                <a:close/>
              </a:path>
            </a:pathLst>
          </a:custGeom>
          <a:blipFill>
            <a:blip r:embed="rId2"/>
            <a:stretch>
              <a:fillRect b="-648"/>
            </a:stretch>
          </a:blipFill>
        </p:spPr>
      </p:sp>
      <p:sp>
        <p:nvSpPr>
          <p:cNvPr id="3" name="Freeform 3"/>
          <p:cNvSpPr/>
          <p:nvPr/>
        </p:nvSpPr>
        <p:spPr>
          <a:xfrm>
            <a:off x="16029711" y="9136284"/>
            <a:ext cx="1593273" cy="909711"/>
          </a:xfrm>
          <a:custGeom>
            <a:avLst/>
            <a:gdLst/>
            <a:ahLst/>
            <a:cxnLst/>
            <a:rect l="l" t="t" r="r" b="b"/>
            <a:pathLst>
              <a:path w="1593273" h="909711">
                <a:moveTo>
                  <a:pt x="0" y="0"/>
                </a:moveTo>
                <a:lnTo>
                  <a:pt x="1593273" y="0"/>
                </a:lnTo>
                <a:lnTo>
                  <a:pt x="1593273" y="909711"/>
                </a:lnTo>
                <a:lnTo>
                  <a:pt x="0" y="909711"/>
                </a:lnTo>
                <a:lnTo>
                  <a:pt x="0" y="0"/>
                </a:lnTo>
                <a:close/>
              </a:path>
            </a:pathLst>
          </a:custGeom>
          <a:blipFill>
            <a:blip r:embed="rId3"/>
            <a:stretch>
              <a:fillRect b="-5084"/>
            </a:stretch>
          </a:blipFill>
        </p:spPr>
      </p:sp>
      <p:sp>
        <p:nvSpPr>
          <p:cNvPr id="4" name="Freeform 4"/>
          <p:cNvSpPr/>
          <p:nvPr/>
        </p:nvSpPr>
        <p:spPr>
          <a:xfrm>
            <a:off x="0" y="0"/>
            <a:ext cx="18288000" cy="7900416"/>
          </a:xfrm>
          <a:custGeom>
            <a:avLst/>
            <a:gdLst/>
            <a:ahLst/>
            <a:cxnLst/>
            <a:rect l="l" t="t" r="r" b="b"/>
            <a:pathLst>
              <a:path w="18288000" h="7900416">
                <a:moveTo>
                  <a:pt x="0" y="0"/>
                </a:moveTo>
                <a:lnTo>
                  <a:pt x="18288000" y="0"/>
                </a:lnTo>
                <a:lnTo>
                  <a:pt x="18288000" y="7900416"/>
                </a:lnTo>
                <a:lnTo>
                  <a:pt x="0" y="7900416"/>
                </a:lnTo>
                <a:lnTo>
                  <a:pt x="0" y="0"/>
                </a:lnTo>
                <a:close/>
              </a:path>
            </a:pathLst>
          </a:custGeom>
          <a:blipFill>
            <a:blip r:embed="rId4"/>
            <a:stretch>
              <a:fillRect l="-60" r="-60"/>
            </a:stretch>
          </a:blipFill>
        </p:spPr>
      </p:sp>
      <p:sp>
        <p:nvSpPr>
          <p:cNvPr id="5" name="Freeform 5"/>
          <p:cNvSpPr/>
          <p:nvPr/>
        </p:nvSpPr>
        <p:spPr>
          <a:xfrm>
            <a:off x="16029711" y="9136284"/>
            <a:ext cx="1593273" cy="909711"/>
          </a:xfrm>
          <a:custGeom>
            <a:avLst/>
            <a:gdLst/>
            <a:ahLst/>
            <a:cxnLst/>
            <a:rect l="l" t="t" r="r" b="b"/>
            <a:pathLst>
              <a:path w="1593273" h="909711">
                <a:moveTo>
                  <a:pt x="0" y="0"/>
                </a:moveTo>
                <a:lnTo>
                  <a:pt x="1593273" y="0"/>
                </a:lnTo>
                <a:lnTo>
                  <a:pt x="1593273" y="909711"/>
                </a:lnTo>
                <a:lnTo>
                  <a:pt x="0" y="909711"/>
                </a:lnTo>
                <a:lnTo>
                  <a:pt x="0" y="0"/>
                </a:lnTo>
                <a:close/>
              </a:path>
            </a:pathLst>
          </a:custGeom>
          <a:blipFill>
            <a:blip r:embed="rId3"/>
            <a:stretch>
              <a:fillRect b="-5084"/>
            </a:stretch>
          </a:blipFill>
        </p:spPr>
      </p:sp>
      <p:sp>
        <p:nvSpPr>
          <p:cNvPr id="6" name="TextBox 6"/>
          <p:cNvSpPr txBox="1"/>
          <p:nvPr/>
        </p:nvSpPr>
        <p:spPr>
          <a:xfrm>
            <a:off x="1005838" y="8213445"/>
            <a:ext cx="15242650" cy="819150"/>
          </a:xfrm>
          <a:prstGeom prst="rect">
            <a:avLst/>
          </a:prstGeom>
        </p:spPr>
        <p:txBody>
          <a:bodyPr lIns="0" tIns="0" rIns="0" bIns="0" rtlCol="0" anchor="t">
            <a:spAutoFit/>
          </a:bodyPr>
          <a:lstStyle/>
          <a:p>
            <a:pPr algn="l">
              <a:lnSpc>
                <a:spcPts val="6480"/>
              </a:lnSpc>
            </a:pPr>
            <a:r>
              <a:rPr lang="en-US" sz="5400" spc="50">
                <a:solidFill>
                  <a:srgbClr val="0F4C92"/>
                </a:solidFill>
                <a:latin typeface="TT Rounds Condensed"/>
              </a:rPr>
              <a:t>Hackathon 2024: 404NotFound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614854" y="9550850"/>
            <a:ext cx="2475186" cy="625470"/>
          </a:xfrm>
          <a:custGeom>
            <a:avLst/>
            <a:gdLst/>
            <a:ahLst/>
            <a:cxnLst/>
            <a:rect l="l" t="t" r="r" b="b"/>
            <a:pathLst>
              <a:path w="2475186" h="625470">
                <a:moveTo>
                  <a:pt x="0" y="0"/>
                </a:moveTo>
                <a:lnTo>
                  <a:pt x="2475186" y="0"/>
                </a:lnTo>
                <a:lnTo>
                  <a:pt x="2475186" y="625470"/>
                </a:lnTo>
                <a:lnTo>
                  <a:pt x="0" y="625470"/>
                </a:lnTo>
                <a:lnTo>
                  <a:pt x="0" y="0"/>
                </a:lnTo>
                <a:close/>
              </a:path>
            </a:pathLst>
          </a:custGeom>
          <a:blipFill>
            <a:blip r:embed="rId3"/>
            <a:stretch>
              <a:fillRect b="-648"/>
            </a:stretch>
          </a:blipFill>
        </p:spPr>
      </p:sp>
      <p:sp>
        <p:nvSpPr>
          <p:cNvPr id="4" name="Freeform 4"/>
          <p:cNvSpPr/>
          <p:nvPr/>
        </p:nvSpPr>
        <p:spPr>
          <a:xfrm>
            <a:off x="16029711" y="9136284"/>
            <a:ext cx="1593273" cy="909711"/>
          </a:xfrm>
          <a:custGeom>
            <a:avLst/>
            <a:gdLst/>
            <a:ahLst/>
            <a:cxnLst/>
            <a:rect l="l" t="t" r="r" b="b"/>
            <a:pathLst>
              <a:path w="1593273" h="909711">
                <a:moveTo>
                  <a:pt x="0" y="0"/>
                </a:moveTo>
                <a:lnTo>
                  <a:pt x="1593273" y="0"/>
                </a:lnTo>
                <a:lnTo>
                  <a:pt x="1593273" y="909711"/>
                </a:lnTo>
                <a:lnTo>
                  <a:pt x="0" y="909711"/>
                </a:lnTo>
                <a:lnTo>
                  <a:pt x="0" y="0"/>
                </a:lnTo>
                <a:close/>
              </a:path>
            </a:pathLst>
          </a:custGeom>
          <a:blipFill>
            <a:blip r:embed="rId4"/>
            <a:stretch>
              <a:fillRect b="-5084"/>
            </a:stretch>
          </a:blipFill>
        </p:spPr>
      </p:sp>
      <p:grpSp>
        <p:nvGrpSpPr>
          <p:cNvPr id="5" name="Group 5"/>
          <p:cNvGrpSpPr/>
          <p:nvPr/>
        </p:nvGrpSpPr>
        <p:grpSpPr>
          <a:xfrm>
            <a:off x="0" y="0"/>
            <a:ext cx="18288000" cy="1529394"/>
            <a:chOff x="0" y="0"/>
            <a:chExt cx="24384000" cy="2039192"/>
          </a:xfrm>
        </p:grpSpPr>
        <p:sp>
          <p:nvSpPr>
            <p:cNvPr id="6" name="Freeform 6"/>
            <p:cNvSpPr/>
            <p:nvPr/>
          </p:nvSpPr>
          <p:spPr>
            <a:xfrm>
              <a:off x="0" y="0"/>
              <a:ext cx="24384000" cy="2039239"/>
            </a:xfrm>
            <a:custGeom>
              <a:avLst/>
              <a:gdLst/>
              <a:ahLst/>
              <a:cxnLst/>
              <a:rect l="l" t="t" r="r" b="b"/>
              <a:pathLst>
                <a:path w="24384000" h="2039239">
                  <a:moveTo>
                    <a:pt x="0" y="0"/>
                  </a:moveTo>
                  <a:lnTo>
                    <a:pt x="24384000" y="0"/>
                  </a:lnTo>
                  <a:lnTo>
                    <a:pt x="24384000" y="2039239"/>
                  </a:lnTo>
                  <a:lnTo>
                    <a:pt x="0" y="2039239"/>
                  </a:lnTo>
                  <a:close/>
                </a:path>
              </a:pathLst>
            </a:custGeom>
            <a:solidFill>
              <a:srgbClr val="F2F2F2"/>
            </a:solidFill>
          </p:spPr>
        </p:sp>
      </p:grpSp>
      <p:sp>
        <p:nvSpPr>
          <p:cNvPr id="7" name="Freeform 7"/>
          <p:cNvSpPr/>
          <p:nvPr/>
        </p:nvSpPr>
        <p:spPr>
          <a:xfrm>
            <a:off x="16029711" y="9136284"/>
            <a:ext cx="1593273" cy="909711"/>
          </a:xfrm>
          <a:custGeom>
            <a:avLst/>
            <a:gdLst/>
            <a:ahLst/>
            <a:cxnLst/>
            <a:rect l="l" t="t" r="r" b="b"/>
            <a:pathLst>
              <a:path w="1593273" h="909711">
                <a:moveTo>
                  <a:pt x="0" y="0"/>
                </a:moveTo>
                <a:lnTo>
                  <a:pt x="1593273" y="0"/>
                </a:lnTo>
                <a:lnTo>
                  <a:pt x="1593273" y="909711"/>
                </a:lnTo>
                <a:lnTo>
                  <a:pt x="0" y="909711"/>
                </a:lnTo>
                <a:lnTo>
                  <a:pt x="0" y="0"/>
                </a:lnTo>
                <a:close/>
              </a:path>
            </a:pathLst>
          </a:custGeom>
          <a:blipFill>
            <a:blip r:embed="rId4"/>
            <a:stretch>
              <a:fillRect b="-5084"/>
            </a:stretch>
          </a:blipFill>
        </p:spPr>
      </p:sp>
      <p:sp>
        <p:nvSpPr>
          <p:cNvPr id="8" name="AutoShape 8"/>
          <p:cNvSpPr/>
          <p:nvPr/>
        </p:nvSpPr>
        <p:spPr>
          <a:xfrm rot="7147">
            <a:off x="-19070" y="1519869"/>
            <a:ext cx="18326140" cy="0"/>
          </a:xfrm>
          <a:prstGeom prst="line">
            <a:avLst/>
          </a:prstGeom>
          <a:ln w="19050" cap="rnd">
            <a:solidFill>
              <a:srgbClr val="0F4C92"/>
            </a:solidFill>
            <a:prstDash val="solid"/>
            <a:headEnd type="none" w="sm" len="sm"/>
            <a:tailEnd type="none" w="sm" len="sm"/>
          </a:ln>
        </p:spPr>
      </p:sp>
      <p:sp>
        <p:nvSpPr>
          <p:cNvPr id="9" name="Freeform 9"/>
          <p:cNvSpPr/>
          <p:nvPr/>
        </p:nvSpPr>
        <p:spPr>
          <a:xfrm>
            <a:off x="7379061" y="7566059"/>
            <a:ext cx="2741045" cy="2556290"/>
          </a:xfrm>
          <a:custGeom>
            <a:avLst/>
            <a:gdLst/>
            <a:ahLst/>
            <a:cxnLst/>
            <a:rect l="l" t="t" r="r" b="b"/>
            <a:pathLst>
              <a:path w="2741045" h="2556290">
                <a:moveTo>
                  <a:pt x="0" y="0"/>
                </a:moveTo>
                <a:lnTo>
                  <a:pt x="2741045" y="0"/>
                </a:lnTo>
                <a:lnTo>
                  <a:pt x="2741045" y="2556291"/>
                </a:lnTo>
                <a:lnTo>
                  <a:pt x="0" y="2556291"/>
                </a:lnTo>
                <a:lnTo>
                  <a:pt x="0" y="0"/>
                </a:lnTo>
                <a:close/>
              </a:path>
            </a:pathLst>
          </a:custGeom>
          <a:blipFill>
            <a:blip r:embed="rId5"/>
            <a:stretch>
              <a:fillRect t="-7227"/>
            </a:stretch>
          </a:blipFill>
        </p:spPr>
      </p:sp>
      <p:sp>
        <p:nvSpPr>
          <p:cNvPr id="10" name="TextBox 10"/>
          <p:cNvSpPr txBox="1"/>
          <p:nvPr/>
        </p:nvSpPr>
        <p:spPr>
          <a:xfrm>
            <a:off x="1005840" y="286725"/>
            <a:ext cx="15080085" cy="1010385"/>
          </a:xfrm>
          <a:prstGeom prst="rect">
            <a:avLst/>
          </a:prstGeom>
        </p:spPr>
        <p:txBody>
          <a:bodyPr lIns="0" tIns="0" rIns="0" bIns="0" rtlCol="0" anchor="t">
            <a:spAutoFit/>
          </a:bodyPr>
          <a:lstStyle/>
          <a:p>
            <a:pPr algn="l">
              <a:lnSpc>
                <a:spcPts val="6480"/>
              </a:lnSpc>
            </a:pPr>
            <a:r>
              <a:rPr lang="en-US" sz="5400" spc="50">
                <a:solidFill>
                  <a:srgbClr val="0F4C92"/>
                </a:solidFill>
                <a:latin typeface="TT Rounds Condensed Bold"/>
              </a:rPr>
              <a:t>Solution Overview: How</a:t>
            </a:r>
          </a:p>
        </p:txBody>
      </p:sp>
      <p:sp>
        <p:nvSpPr>
          <p:cNvPr id="11" name="TextBox 11"/>
          <p:cNvSpPr txBox="1"/>
          <p:nvPr/>
        </p:nvSpPr>
        <p:spPr>
          <a:xfrm>
            <a:off x="14252283" y="53187"/>
            <a:ext cx="3931920" cy="456248"/>
          </a:xfrm>
          <a:prstGeom prst="rect">
            <a:avLst/>
          </a:prstGeom>
        </p:spPr>
        <p:txBody>
          <a:bodyPr lIns="0" tIns="0" rIns="0" bIns="0" rtlCol="0" anchor="t">
            <a:spAutoFit/>
          </a:bodyPr>
          <a:lstStyle/>
          <a:p>
            <a:pPr algn="r">
              <a:lnSpc>
                <a:spcPts val="2160"/>
              </a:lnSpc>
            </a:pPr>
            <a:r>
              <a:rPr lang="en-US" sz="1800" spc="16">
                <a:solidFill>
                  <a:srgbClr val="A1A0A0"/>
                </a:solidFill>
                <a:latin typeface="TT Rounds Condensed"/>
              </a:rPr>
              <a:t>5</a:t>
            </a:r>
          </a:p>
        </p:txBody>
      </p:sp>
      <p:sp>
        <p:nvSpPr>
          <p:cNvPr id="12" name="TextBox 12"/>
          <p:cNvSpPr txBox="1"/>
          <p:nvPr/>
        </p:nvSpPr>
        <p:spPr>
          <a:xfrm>
            <a:off x="3772548" y="1748469"/>
            <a:ext cx="9546670" cy="695325"/>
          </a:xfrm>
          <a:prstGeom prst="rect">
            <a:avLst/>
          </a:prstGeom>
        </p:spPr>
        <p:txBody>
          <a:bodyPr lIns="0" tIns="0" rIns="0" bIns="0" rtlCol="0" anchor="t">
            <a:spAutoFit/>
          </a:bodyPr>
          <a:lstStyle/>
          <a:p>
            <a:pPr algn="ctr">
              <a:lnSpc>
                <a:spcPts val="5400"/>
              </a:lnSpc>
              <a:spcBef>
                <a:spcPct val="0"/>
              </a:spcBef>
            </a:pPr>
            <a:r>
              <a:rPr lang="en-US" sz="4500" u="sng" spc="42">
                <a:solidFill>
                  <a:srgbClr val="000000"/>
                </a:solidFill>
                <a:latin typeface="TT Rounds Condensed Bold"/>
              </a:rPr>
              <a:t>SOLUTION FOR IDENTIFIED PROBLEMS</a:t>
            </a:r>
          </a:p>
        </p:txBody>
      </p:sp>
      <p:sp>
        <p:nvSpPr>
          <p:cNvPr id="13" name="TextBox 13"/>
          <p:cNvSpPr txBox="1"/>
          <p:nvPr/>
        </p:nvSpPr>
        <p:spPr>
          <a:xfrm>
            <a:off x="-19050" y="3108359"/>
            <a:ext cx="18059934" cy="4104009"/>
          </a:xfrm>
          <a:prstGeom prst="rect">
            <a:avLst/>
          </a:prstGeom>
        </p:spPr>
        <p:txBody>
          <a:bodyPr lIns="0" tIns="0" rIns="0" bIns="0" rtlCol="0" anchor="t">
            <a:spAutoFit/>
          </a:bodyPr>
          <a:lstStyle/>
          <a:p>
            <a:pPr marL="822579" lvl="1" indent="-411289">
              <a:lnSpc>
                <a:spcPts val="4571"/>
              </a:lnSpc>
              <a:buFont typeface="Arial"/>
              <a:buChar char="•"/>
            </a:pPr>
            <a:r>
              <a:rPr lang="en-US" sz="3809" spc="34" dirty="0">
                <a:solidFill>
                  <a:srgbClr val="000000"/>
                </a:solidFill>
                <a:latin typeface="TT Rounds Condensed Bold"/>
              </a:rPr>
              <a:t>Utilized </a:t>
            </a:r>
            <a:r>
              <a:rPr lang="en-US" sz="3809" spc="34" dirty="0" err="1">
                <a:solidFill>
                  <a:srgbClr val="000000"/>
                </a:solidFill>
                <a:latin typeface="TT Rounds Condensed Bold"/>
              </a:rPr>
              <a:t>LangChain</a:t>
            </a:r>
            <a:r>
              <a:rPr lang="en-US" sz="3809" spc="34" dirty="0">
                <a:solidFill>
                  <a:srgbClr val="000000"/>
                </a:solidFill>
                <a:latin typeface="TT Rounds Condensed Bold"/>
              </a:rPr>
              <a:t>, an innovative framework for leveraging language models in application development.</a:t>
            </a:r>
          </a:p>
          <a:p>
            <a:pPr>
              <a:lnSpc>
                <a:spcPts val="4571"/>
              </a:lnSpc>
            </a:pPr>
            <a:endParaRPr lang="en-US" sz="3809" spc="34" dirty="0">
              <a:solidFill>
                <a:srgbClr val="000000"/>
              </a:solidFill>
              <a:latin typeface="TT Rounds Condensed Bold"/>
            </a:endParaRPr>
          </a:p>
          <a:p>
            <a:pPr marL="822579" lvl="1" indent="-411289">
              <a:lnSpc>
                <a:spcPts val="4571"/>
              </a:lnSpc>
              <a:buFont typeface="Arial"/>
              <a:buChar char="•"/>
            </a:pPr>
            <a:r>
              <a:rPr lang="en-US" sz="3809" spc="34" dirty="0" err="1">
                <a:solidFill>
                  <a:srgbClr val="000000"/>
                </a:solidFill>
                <a:latin typeface="TT Rounds Condensed Bold"/>
              </a:rPr>
              <a:t>LangChain's</a:t>
            </a:r>
            <a:r>
              <a:rPr lang="en-US" sz="3809" spc="34" dirty="0">
                <a:solidFill>
                  <a:srgbClr val="000000"/>
                </a:solidFill>
                <a:latin typeface="TT Rounds Condensed Bold"/>
              </a:rPr>
              <a:t> integration with Large Language Models (LLMs) like OpenAI for text generation.</a:t>
            </a:r>
          </a:p>
          <a:p>
            <a:pPr>
              <a:lnSpc>
                <a:spcPts val="4571"/>
              </a:lnSpc>
            </a:pPr>
            <a:endParaRPr lang="en-US" sz="3809" spc="34" dirty="0">
              <a:solidFill>
                <a:srgbClr val="000000"/>
              </a:solidFill>
              <a:latin typeface="TT Rounds Condensed Bold"/>
            </a:endParaRPr>
          </a:p>
          <a:p>
            <a:pPr marL="822579" lvl="1" indent="-411289">
              <a:lnSpc>
                <a:spcPts val="4571"/>
              </a:lnSpc>
              <a:buFont typeface="Arial"/>
              <a:buChar char="•"/>
            </a:pPr>
            <a:r>
              <a:rPr lang="en-US" sz="3809" spc="35" dirty="0" err="1">
                <a:solidFill>
                  <a:srgbClr val="000000"/>
                </a:solidFill>
                <a:latin typeface="TT Rounds Condensed Bold"/>
              </a:rPr>
              <a:t>LangChain's</a:t>
            </a:r>
            <a:r>
              <a:rPr lang="en-US" sz="3809" spc="35" dirty="0">
                <a:solidFill>
                  <a:srgbClr val="000000"/>
                </a:solidFill>
                <a:latin typeface="TT Rounds Condensed Bold"/>
              </a:rPr>
              <a:t> Prompt Template class is a used for dynamic prompt generation.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614854" y="9550850"/>
            <a:ext cx="2475186" cy="625470"/>
          </a:xfrm>
          <a:custGeom>
            <a:avLst/>
            <a:gdLst/>
            <a:ahLst/>
            <a:cxnLst/>
            <a:rect l="l" t="t" r="r" b="b"/>
            <a:pathLst>
              <a:path w="2475186" h="625470">
                <a:moveTo>
                  <a:pt x="0" y="0"/>
                </a:moveTo>
                <a:lnTo>
                  <a:pt x="2475186" y="0"/>
                </a:lnTo>
                <a:lnTo>
                  <a:pt x="2475186" y="625470"/>
                </a:lnTo>
                <a:lnTo>
                  <a:pt x="0" y="625470"/>
                </a:lnTo>
                <a:lnTo>
                  <a:pt x="0" y="0"/>
                </a:lnTo>
                <a:close/>
              </a:path>
            </a:pathLst>
          </a:custGeom>
          <a:blipFill>
            <a:blip r:embed="rId3"/>
            <a:stretch>
              <a:fillRect b="-648"/>
            </a:stretch>
          </a:blipFill>
        </p:spPr>
      </p:sp>
      <p:sp>
        <p:nvSpPr>
          <p:cNvPr id="4" name="Freeform 4"/>
          <p:cNvSpPr/>
          <p:nvPr/>
        </p:nvSpPr>
        <p:spPr>
          <a:xfrm>
            <a:off x="16029711" y="9136284"/>
            <a:ext cx="1593273" cy="909711"/>
          </a:xfrm>
          <a:custGeom>
            <a:avLst/>
            <a:gdLst/>
            <a:ahLst/>
            <a:cxnLst/>
            <a:rect l="l" t="t" r="r" b="b"/>
            <a:pathLst>
              <a:path w="1593273" h="909711">
                <a:moveTo>
                  <a:pt x="0" y="0"/>
                </a:moveTo>
                <a:lnTo>
                  <a:pt x="1593273" y="0"/>
                </a:lnTo>
                <a:lnTo>
                  <a:pt x="1593273" y="909711"/>
                </a:lnTo>
                <a:lnTo>
                  <a:pt x="0" y="909711"/>
                </a:lnTo>
                <a:lnTo>
                  <a:pt x="0" y="0"/>
                </a:lnTo>
                <a:close/>
              </a:path>
            </a:pathLst>
          </a:custGeom>
          <a:blipFill>
            <a:blip r:embed="rId4"/>
            <a:stretch>
              <a:fillRect b="-5084"/>
            </a:stretch>
          </a:blipFill>
        </p:spPr>
      </p:sp>
      <p:grpSp>
        <p:nvGrpSpPr>
          <p:cNvPr id="5" name="Group 5"/>
          <p:cNvGrpSpPr/>
          <p:nvPr/>
        </p:nvGrpSpPr>
        <p:grpSpPr>
          <a:xfrm>
            <a:off x="0" y="0"/>
            <a:ext cx="18288000" cy="1529394"/>
            <a:chOff x="0" y="0"/>
            <a:chExt cx="24384000" cy="2039192"/>
          </a:xfrm>
        </p:grpSpPr>
        <p:sp>
          <p:nvSpPr>
            <p:cNvPr id="6" name="Freeform 6"/>
            <p:cNvSpPr/>
            <p:nvPr/>
          </p:nvSpPr>
          <p:spPr>
            <a:xfrm>
              <a:off x="0" y="0"/>
              <a:ext cx="24384000" cy="2039239"/>
            </a:xfrm>
            <a:custGeom>
              <a:avLst/>
              <a:gdLst/>
              <a:ahLst/>
              <a:cxnLst/>
              <a:rect l="l" t="t" r="r" b="b"/>
              <a:pathLst>
                <a:path w="24384000" h="2039239">
                  <a:moveTo>
                    <a:pt x="0" y="0"/>
                  </a:moveTo>
                  <a:lnTo>
                    <a:pt x="24384000" y="0"/>
                  </a:lnTo>
                  <a:lnTo>
                    <a:pt x="24384000" y="2039239"/>
                  </a:lnTo>
                  <a:lnTo>
                    <a:pt x="0" y="2039239"/>
                  </a:lnTo>
                  <a:close/>
                </a:path>
              </a:pathLst>
            </a:custGeom>
            <a:solidFill>
              <a:srgbClr val="F2F2F2"/>
            </a:solidFill>
          </p:spPr>
        </p:sp>
      </p:grpSp>
      <p:sp>
        <p:nvSpPr>
          <p:cNvPr id="7" name="Freeform 7"/>
          <p:cNvSpPr/>
          <p:nvPr/>
        </p:nvSpPr>
        <p:spPr>
          <a:xfrm>
            <a:off x="16029711" y="9136284"/>
            <a:ext cx="1593273" cy="909711"/>
          </a:xfrm>
          <a:custGeom>
            <a:avLst/>
            <a:gdLst/>
            <a:ahLst/>
            <a:cxnLst/>
            <a:rect l="l" t="t" r="r" b="b"/>
            <a:pathLst>
              <a:path w="1593273" h="909711">
                <a:moveTo>
                  <a:pt x="0" y="0"/>
                </a:moveTo>
                <a:lnTo>
                  <a:pt x="1593273" y="0"/>
                </a:lnTo>
                <a:lnTo>
                  <a:pt x="1593273" y="909711"/>
                </a:lnTo>
                <a:lnTo>
                  <a:pt x="0" y="909711"/>
                </a:lnTo>
                <a:lnTo>
                  <a:pt x="0" y="0"/>
                </a:lnTo>
                <a:close/>
              </a:path>
            </a:pathLst>
          </a:custGeom>
          <a:blipFill>
            <a:blip r:embed="rId4"/>
            <a:stretch>
              <a:fillRect b="-5084"/>
            </a:stretch>
          </a:blipFill>
        </p:spPr>
      </p:sp>
      <p:sp>
        <p:nvSpPr>
          <p:cNvPr id="8" name="AutoShape 8"/>
          <p:cNvSpPr/>
          <p:nvPr/>
        </p:nvSpPr>
        <p:spPr>
          <a:xfrm rot="7147">
            <a:off x="-19070" y="1519869"/>
            <a:ext cx="18326140" cy="0"/>
          </a:xfrm>
          <a:prstGeom prst="line">
            <a:avLst/>
          </a:prstGeom>
          <a:ln w="19050" cap="rnd">
            <a:solidFill>
              <a:srgbClr val="0F4C92"/>
            </a:solidFill>
            <a:prstDash val="solid"/>
            <a:headEnd type="none" w="sm" len="sm"/>
            <a:tailEnd type="none" w="sm" len="sm"/>
          </a:ln>
        </p:spPr>
      </p:sp>
      <p:sp>
        <p:nvSpPr>
          <p:cNvPr id="9" name="Freeform 9"/>
          <p:cNvSpPr/>
          <p:nvPr/>
        </p:nvSpPr>
        <p:spPr>
          <a:xfrm>
            <a:off x="7767395" y="7458354"/>
            <a:ext cx="1992966" cy="2092496"/>
          </a:xfrm>
          <a:custGeom>
            <a:avLst/>
            <a:gdLst/>
            <a:ahLst/>
            <a:cxnLst/>
            <a:rect l="l" t="t" r="r" b="b"/>
            <a:pathLst>
              <a:path w="1992966" h="2092496">
                <a:moveTo>
                  <a:pt x="0" y="0"/>
                </a:moveTo>
                <a:lnTo>
                  <a:pt x="1992967" y="0"/>
                </a:lnTo>
                <a:lnTo>
                  <a:pt x="1992967" y="2092496"/>
                </a:lnTo>
                <a:lnTo>
                  <a:pt x="0" y="2092496"/>
                </a:lnTo>
                <a:lnTo>
                  <a:pt x="0" y="0"/>
                </a:lnTo>
                <a:close/>
              </a:path>
            </a:pathLst>
          </a:custGeom>
          <a:blipFill>
            <a:blip r:embed="rId5"/>
            <a:stretch>
              <a:fillRect t="-2072" b="-2072"/>
            </a:stretch>
          </a:blipFill>
        </p:spPr>
      </p:sp>
      <p:sp>
        <p:nvSpPr>
          <p:cNvPr id="10" name="TextBox 10"/>
          <p:cNvSpPr txBox="1"/>
          <p:nvPr/>
        </p:nvSpPr>
        <p:spPr>
          <a:xfrm>
            <a:off x="1005840" y="286725"/>
            <a:ext cx="15080085" cy="1010385"/>
          </a:xfrm>
          <a:prstGeom prst="rect">
            <a:avLst/>
          </a:prstGeom>
        </p:spPr>
        <p:txBody>
          <a:bodyPr lIns="0" tIns="0" rIns="0" bIns="0" rtlCol="0" anchor="t">
            <a:spAutoFit/>
          </a:bodyPr>
          <a:lstStyle/>
          <a:p>
            <a:pPr algn="l">
              <a:lnSpc>
                <a:spcPts val="6480"/>
              </a:lnSpc>
            </a:pPr>
            <a:r>
              <a:rPr lang="en-US" sz="5400" spc="50">
                <a:solidFill>
                  <a:srgbClr val="0F4C92"/>
                </a:solidFill>
                <a:latin typeface="TT Rounds Condensed Bold"/>
              </a:rPr>
              <a:t>Economic Logic</a:t>
            </a:r>
          </a:p>
        </p:txBody>
      </p:sp>
      <p:sp>
        <p:nvSpPr>
          <p:cNvPr id="11" name="TextBox 11"/>
          <p:cNvSpPr txBox="1"/>
          <p:nvPr/>
        </p:nvSpPr>
        <p:spPr>
          <a:xfrm>
            <a:off x="14252283" y="53187"/>
            <a:ext cx="3931920" cy="456248"/>
          </a:xfrm>
          <a:prstGeom prst="rect">
            <a:avLst/>
          </a:prstGeom>
        </p:spPr>
        <p:txBody>
          <a:bodyPr lIns="0" tIns="0" rIns="0" bIns="0" rtlCol="0" anchor="t">
            <a:spAutoFit/>
          </a:bodyPr>
          <a:lstStyle/>
          <a:p>
            <a:pPr algn="r">
              <a:lnSpc>
                <a:spcPts val="2160"/>
              </a:lnSpc>
            </a:pPr>
            <a:r>
              <a:rPr lang="en-US" sz="1800" spc="16">
                <a:solidFill>
                  <a:srgbClr val="A1A0A0"/>
                </a:solidFill>
                <a:latin typeface="TT Rounds Condensed"/>
              </a:rPr>
              <a:t>6</a:t>
            </a:r>
          </a:p>
        </p:txBody>
      </p:sp>
      <p:sp>
        <p:nvSpPr>
          <p:cNvPr id="12" name="TextBox 12"/>
          <p:cNvSpPr txBox="1"/>
          <p:nvPr/>
        </p:nvSpPr>
        <p:spPr>
          <a:xfrm>
            <a:off x="614855" y="2093947"/>
            <a:ext cx="17008130" cy="6152007"/>
          </a:xfrm>
          <a:prstGeom prst="rect">
            <a:avLst/>
          </a:prstGeom>
        </p:spPr>
        <p:txBody>
          <a:bodyPr lIns="0" tIns="0" rIns="0" bIns="0" rtlCol="0" anchor="t">
            <a:spAutoFit/>
          </a:bodyPr>
          <a:lstStyle/>
          <a:p>
            <a:pPr marL="822579" lvl="1" indent="-411289">
              <a:lnSpc>
                <a:spcPts val="4800"/>
              </a:lnSpc>
              <a:buFont typeface="Arial"/>
              <a:buChar char="•"/>
            </a:pPr>
            <a:r>
              <a:rPr lang="en-US" sz="3809" spc="34" dirty="0">
                <a:solidFill>
                  <a:srgbClr val="000000"/>
                </a:solidFill>
                <a:latin typeface="TT Rounds Condensed Bold"/>
              </a:rPr>
              <a:t>AI-driven automation minimizes manual tasks, reducing labor costs for analysis and problem-solving.</a:t>
            </a:r>
          </a:p>
          <a:p>
            <a:pPr>
              <a:lnSpc>
                <a:spcPts val="4800"/>
              </a:lnSpc>
            </a:pPr>
            <a:endParaRPr lang="en-US" sz="3809" spc="34" dirty="0">
              <a:solidFill>
                <a:srgbClr val="000000"/>
              </a:solidFill>
              <a:latin typeface="TT Rounds Condensed Bold"/>
            </a:endParaRPr>
          </a:p>
          <a:p>
            <a:pPr marL="822579" lvl="1" indent="-411289">
              <a:lnSpc>
                <a:spcPts val="4800"/>
              </a:lnSpc>
              <a:buFont typeface="Arial"/>
              <a:buChar char="•"/>
            </a:pPr>
            <a:r>
              <a:rPr lang="en-US" sz="3809" spc="34" dirty="0">
                <a:solidFill>
                  <a:srgbClr val="000000"/>
                </a:solidFill>
                <a:latin typeface="TT Rounds Condensed Bold"/>
              </a:rPr>
              <a:t> Swiftly addressing customer issues enhances satisfaction, retention, and revenue while lowering acquisition costs.</a:t>
            </a:r>
          </a:p>
          <a:p>
            <a:pPr>
              <a:lnSpc>
                <a:spcPts val="4800"/>
              </a:lnSpc>
            </a:pPr>
            <a:endParaRPr lang="en-US" sz="3809" spc="34" dirty="0">
              <a:solidFill>
                <a:srgbClr val="000000"/>
              </a:solidFill>
              <a:latin typeface="TT Rounds Condensed Bold"/>
            </a:endParaRPr>
          </a:p>
          <a:p>
            <a:pPr marL="822579" lvl="1" indent="-411289">
              <a:lnSpc>
                <a:spcPts val="4800"/>
              </a:lnSpc>
              <a:buFont typeface="Arial"/>
              <a:buChar char="•"/>
            </a:pPr>
            <a:r>
              <a:rPr lang="en-US" sz="3809" spc="34" dirty="0">
                <a:solidFill>
                  <a:srgbClr val="000000"/>
                </a:solidFill>
                <a:latin typeface="TT Rounds Condensed Bold"/>
              </a:rPr>
              <a:t>Customer feedback directs product enhancements, marketing strategies, and resource allocation for optimized operations.</a:t>
            </a:r>
          </a:p>
          <a:p>
            <a:pPr>
              <a:lnSpc>
                <a:spcPts val="5027"/>
              </a:lnSpc>
            </a:pPr>
            <a:endParaRPr lang="en-US" sz="3809" spc="34" dirty="0">
              <a:solidFill>
                <a:srgbClr val="000000"/>
              </a:solidFill>
              <a:latin typeface="TT Rounds Condensed Bold"/>
            </a:endParaRPr>
          </a:p>
          <a:p>
            <a:pPr>
              <a:lnSpc>
                <a:spcPts val="5027"/>
              </a:lnSpc>
            </a:pPr>
            <a:endParaRPr lang="en-US" sz="3809" spc="34" dirty="0">
              <a:solidFill>
                <a:srgbClr val="000000"/>
              </a:solidFill>
              <a:latin typeface="TT Rounds Condensed Bo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614854" y="9550850"/>
            <a:ext cx="2475186" cy="625470"/>
          </a:xfrm>
          <a:custGeom>
            <a:avLst/>
            <a:gdLst/>
            <a:ahLst/>
            <a:cxnLst/>
            <a:rect l="l" t="t" r="r" b="b"/>
            <a:pathLst>
              <a:path w="2475186" h="625470">
                <a:moveTo>
                  <a:pt x="0" y="0"/>
                </a:moveTo>
                <a:lnTo>
                  <a:pt x="2475186" y="0"/>
                </a:lnTo>
                <a:lnTo>
                  <a:pt x="2475186" y="625470"/>
                </a:lnTo>
                <a:lnTo>
                  <a:pt x="0" y="625470"/>
                </a:lnTo>
                <a:lnTo>
                  <a:pt x="0" y="0"/>
                </a:lnTo>
                <a:close/>
              </a:path>
            </a:pathLst>
          </a:custGeom>
          <a:blipFill>
            <a:blip r:embed="rId3"/>
            <a:stretch>
              <a:fillRect b="-648"/>
            </a:stretch>
          </a:blipFill>
        </p:spPr>
      </p:sp>
      <p:sp>
        <p:nvSpPr>
          <p:cNvPr id="4" name="Freeform 4"/>
          <p:cNvSpPr/>
          <p:nvPr/>
        </p:nvSpPr>
        <p:spPr>
          <a:xfrm>
            <a:off x="16029711" y="9136284"/>
            <a:ext cx="1593273" cy="909711"/>
          </a:xfrm>
          <a:custGeom>
            <a:avLst/>
            <a:gdLst/>
            <a:ahLst/>
            <a:cxnLst/>
            <a:rect l="l" t="t" r="r" b="b"/>
            <a:pathLst>
              <a:path w="1593273" h="909711">
                <a:moveTo>
                  <a:pt x="0" y="0"/>
                </a:moveTo>
                <a:lnTo>
                  <a:pt x="1593273" y="0"/>
                </a:lnTo>
                <a:lnTo>
                  <a:pt x="1593273" y="909711"/>
                </a:lnTo>
                <a:lnTo>
                  <a:pt x="0" y="909711"/>
                </a:lnTo>
                <a:lnTo>
                  <a:pt x="0" y="0"/>
                </a:lnTo>
                <a:close/>
              </a:path>
            </a:pathLst>
          </a:custGeom>
          <a:blipFill>
            <a:blip r:embed="rId4"/>
            <a:stretch>
              <a:fillRect b="-5084"/>
            </a:stretch>
          </a:blipFill>
        </p:spPr>
      </p:sp>
      <p:grpSp>
        <p:nvGrpSpPr>
          <p:cNvPr id="5" name="Group 5"/>
          <p:cNvGrpSpPr/>
          <p:nvPr/>
        </p:nvGrpSpPr>
        <p:grpSpPr>
          <a:xfrm>
            <a:off x="0" y="0"/>
            <a:ext cx="18288000" cy="1529394"/>
            <a:chOff x="0" y="0"/>
            <a:chExt cx="24384000" cy="2039192"/>
          </a:xfrm>
        </p:grpSpPr>
        <p:sp>
          <p:nvSpPr>
            <p:cNvPr id="6" name="Freeform 6"/>
            <p:cNvSpPr/>
            <p:nvPr/>
          </p:nvSpPr>
          <p:spPr>
            <a:xfrm>
              <a:off x="0" y="0"/>
              <a:ext cx="24384000" cy="2039239"/>
            </a:xfrm>
            <a:custGeom>
              <a:avLst/>
              <a:gdLst/>
              <a:ahLst/>
              <a:cxnLst/>
              <a:rect l="l" t="t" r="r" b="b"/>
              <a:pathLst>
                <a:path w="24384000" h="2039239">
                  <a:moveTo>
                    <a:pt x="0" y="0"/>
                  </a:moveTo>
                  <a:lnTo>
                    <a:pt x="24384000" y="0"/>
                  </a:lnTo>
                  <a:lnTo>
                    <a:pt x="24384000" y="2039239"/>
                  </a:lnTo>
                  <a:lnTo>
                    <a:pt x="0" y="2039239"/>
                  </a:lnTo>
                  <a:close/>
                </a:path>
              </a:pathLst>
            </a:custGeom>
            <a:solidFill>
              <a:srgbClr val="F2F2F2"/>
            </a:solidFill>
          </p:spPr>
        </p:sp>
      </p:grpSp>
      <p:sp>
        <p:nvSpPr>
          <p:cNvPr id="7" name="Freeform 7"/>
          <p:cNvSpPr/>
          <p:nvPr/>
        </p:nvSpPr>
        <p:spPr>
          <a:xfrm>
            <a:off x="16029711" y="9136284"/>
            <a:ext cx="1593273" cy="909711"/>
          </a:xfrm>
          <a:custGeom>
            <a:avLst/>
            <a:gdLst/>
            <a:ahLst/>
            <a:cxnLst/>
            <a:rect l="l" t="t" r="r" b="b"/>
            <a:pathLst>
              <a:path w="1593273" h="909711">
                <a:moveTo>
                  <a:pt x="0" y="0"/>
                </a:moveTo>
                <a:lnTo>
                  <a:pt x="1593273" y="0"/>
                </a:lnTo>
                <a:lnTo>
                  <a:pt x="1593273" y="909711"/>
                </a:lnTo>
                <a:lnTo>
                  <a:pt x="0" y="909711"/>
                </a:lnTo>
                <a:lnTo>
                  <a:pt x="0" y="0"/>
                </a:lnTo>
                <a:close/>
              </a:path>
            </a:pathLst>
          </a:custGeom>
          <a:blipFill>
            <a:blip r:embed="rId4"/>
            <a:stretch>
              <a:fillRect b="-5084"/>
            </a:stretch>
          </a:blipFill>
        </p:spPr>
      </p:sp>
      <p:sp>
        <p:nvSpPr>
          <p:cNvPr id="8" name="AutoShape 8"/>
          <p:cNvSpPr/>
          <p:nvPr/>
        </p:nvSpPr>
        <p:spPr>
          <a:xfrm rot="7147">
            <a:off x="-19070" y="1519869"/>
            <a:ext cx="18326140" cy="0"/>
          </a:xfrm>
          <a:prstGeom prst="line">
            <a:avLst/>
          </a:prstGeom>
          <a:ln w="19050" cap="rnd">
            <a:solidFill>
              <a:srgbClr val="0F4C92"/>
            </a:solidFill>
            <a:prstDash val="solid"/>
            <a:headEnd type="none" w="sm" len="sm"/>
            <a:tailEnd type="none" w="sm" len="sm"/>
          </a:ln>
        </p:spPr>
      </p:sp>
      <p:grpSp>
        <p:nvGrpSpPr>
          <p:cNvPr id="9" name="Group 9"/>
          <p:cNvGrpSpPr/>
          <p:nvPr/>
        </p:nvGrpSpPr>
        <p:grpSpPr>
          <a:xfrm>
            <a:off x="514350" y="2686886"/>
            <a:ext cx="3086100" cy="1543050"/>
            <a:chOff x="0" y="0"/>
            <a:chExt cx="812800" cy="406400"/>
          </a:xfrm>
        </p:grpSpPr>
        <p:sp>
          <p:nvSpPr>
            <p:cNvPr id="10" name="Freeform 10"/>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9CD957"/>
            </a:solidFill>
            <a:ln w="38100" cap="sq">
              <a:solidFill>
                <a:srgbClr val="000000"/>
              </a:solidFill>
              <a:prstDash val="solid"/>
              <a:miter/>
            </a:ln>
          </p:spPr>
        </p:sp>
        <p:sp>
          <p:nvSpPr>
            <p:cNvPr id="11" name="TextBox 11"/>
            <p:cNvSpPr txBox="1"/>
            <p:nvPr/>
          </p:nvSpPr>
          <p:spPr>
            <a:xfrm>
              <a:off x="0" y="0"/>
              <a:ext cx="812800" cy="406400"/>
            </a:xfrm>
            <a:prstGeom prst="rect">
              <a:avLst/>
            </a:prstGeom>
          </p:spPr>
          <p:txBody>
            <a:bodyPr lIns="50800" tIns="50800" rIns="50800" bIns="50800" rtlCol="0" anchor="ctr"/>
            <a:lstStyle/>
            <a:p>
              <a:pPr algn="ctr">
                <a:lnSpc>
                  <a:spcPts val="3959"/>
                </a:lnSpc>
              </a:pPr>
              <a:r>
                <a:rPr lang="en-US" sz="3299" spc="30" dirty="0">
                  <a:solidFill>
                    <a:srgbClr val="000000"/>
                  </a:solidFill>
                  <a:latin typeface="Canva Sans"/>
                </a:rPr>
                <a:t>Web scraping</a:t>
              </a:r>
            </a:p>
          </p:txBody>
        </p:sp>
      </p:grpSp>
      <p:grpSp>
        <p:nvGrpSpPr>
          <p:cNvPr id="12" name="Group 12"/>
          <p:cNvGrpSpPr/>
          <p:nvPr/>
        </p:nvGrpSpPr>
        <p:grpSpPr>
          <a:xfrm>
            <a:off x="4301661" y="2686886"/>
            <a:ext cx="3086100" cy="1543050"/>
            <a:chOff x="0" y="0"/>
            <a:chExt cx="812800" cy="406400"/>
          </a:xfrm>
        </p:grpSpPr>
        <p:sp>
          <p:nvSpPr>
            <p:cNvPr id="13" name="Freeform 1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9CD957"/>
            </a:solidFill>
            <a:ln w="38100" cap="sq">
              <a:solidFill>
                <a:srgbClr val="000000"/>
              </a:solidFill>
              <a:prstDash val="solid"/>
              <a:miter/>
            </a:ln>
          </p:spPr>
        </p:sp>
        <p:sp>
          <p:nvSpPr>
            <p:cNvPr id="14" name="TextBox 14"/>
            <p:cNvSpPr txBox="1"/>
            <p:nvPr/>
          </p:nvSpPr>
          <p:spPr>
            <a:xfrm>
              <a:off x="0" y="0"/>
              <a:ext cx="812800" cy="406400"/>
            </a:xfrm>
            <a:prstGeom prst="rect">
              <a:avLst/>
            </a:prstGeom>
          </p:spPr>
          <p:txBody>
            <a:bodyPr lIns="50800" tIns="50800" rIns="50800" bIns="50800" rtlCol="0" anchor="ctr"/>
            <a:lstStyle/>
            <a:p>
              <a:pPr algn="ctr">
                <a:lnSpc>
                  <a:spcPts val="3959"/>
                </a:lnSpc>
              </a:pPr>
              <a:r>
                <a:rPr lang="en-US" sz="3299" spc="30">
                  <a:solidFill>
                    <a:srgbClr val="000000"/>
                  </a:solidFill>
                  <a:latin typeface="Canva Sans"/>
                </a:rPr>
                <a:t>Dataset</a:t>
              </a:r>
            </a:p>
          </p:txBody>
        </p:sp>
      </p:grpSp>
      <p:sp>
        <p:nvSpPr>
          <p:cNvPr id="15" name="AutoShape 15"/>
          <p:cNvSpPr/>
          <p:nvPr/>
        </p:nvSpPr>
        <p:spPr>
          <a:xfrm>
            <a:off x="3600450" y="3477461"/>
            <a:ext cx="759346" cy="0"/>
          </a:xfrm>
          <a:prstGeom prst="line">
            <a:avLst/>
          </a:prstGeom>
          <a:ln w="38100" cap="flat">
            <a:solidFill>
              <a:srgbClr val="0F4C92"/>
            </a:solidFill>
            <a:prstDash val="solid"/>
            <a:headEnd type="none" w="sm" len="sm"/>
            <a:tailEnd type="triangle" w="lg" len="med"/>
          </a:ln>
        </p:spPr>
      </p:sp>
      <p:grpSp>
        <p:nvGrpSpPr>
          <p:cNvPr id="16" name="Group 16"/>
          <p:cNvGrpSpPr/>
          <p:nvPr/>
        </p:nvGrpSpPr>
        <p:grpSpPr>
          <a:xfrm>
            <a:off x="8092611" y="2686886"/>
            <a:ext cx="3086100" cy="1543050"/>
            <a:chOff x="0" y="0"/>
            <a:chExt cx="812800" cy="406400"/>
          </a:xfrm>
        </p:grpSpPr>
        <p:sp>
          <p:nvSpPr>
            <p:cNvPr id="17" name="Freeform 17"/>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9CD957"/>
            </a:solidFill>
            <a:ln w="38100" cap="sq">
              <a:solidFill>
                <a:srgbClr val="000000"/>
              </a:solidFill>
              <a:prstDash val="solid"/>
              <a:miter/>
            </a:ln>
          </p:spPr>
        </p:sp>
        <p:sp>
          <p:nvSpPr>
            <p:cNvPr id="18" name="TextBox 18"/>
            <p:cNvSpPr txBox="1"/>
            <p:nvPr/>
          </p:nvSpPr>
          <p:spPr>
            <a:xfrm>
              <a:off x="0" y="0"/>
              <a:ext cx="812800" cy="406400"/>
            </a:xfrm>
            <a:prstGeom prst="rect">
              <a:avLst/>
            </a:prstGeom>
          </p:spPr>
          <p:txBody>
            <a:bodyPr lIns="50800" tIns="50800" rIns="50800" bIns="50800" rtlCol="0" anchor="ctr"/>
            <a:lstStyle/>
            <a:p>
              <a:pPr algn="ctr">
                <a:lnSpc>
                  <a:spcPts val="3959"/>
                </a:lnSpc>
              </a:pPr>
              <a:r>
                <a:rPr lang="en-US" sz="3299" spc="30" dirty="0">
                  <a:solidFill>
                    <a:srgbClr val="000000"/>
                  </a:solidFill>
                  <a:latin typeface="Canva Sans"/>
                </a:rPr>
                <a:t>Preprocessed data</a:t>
              </a:r>
            </a:p>
          </p:txBody>
        </p:sp>
      </p:grpSp>
      <p:sp>
        <p:nvSpPr>
          <p:cNvPr id="19" name="AutoShape 19"/>
          <p:cNvSpPr/>
          <p:nvPr/>
        </p:nvSpPr>
        <p:spPr>
          <a:xfrm>
            <a:off x="7333265" y="3496511"/>
            <a:ext cx="759346" cy="0"/>
          </a:xfrm>
          <a:prstGeom prst="line">
            <a:avLst/>
          </a:prstGeom>
          <a:ln w="38100" cap="flat">
            <a:solidFill>
              <a:srgbClr val="0F4C92"/>
            </a:solidFill>
            <a:prstDash val="solid"/>
            <a:headEnd type="none" w="sm" len="sm"/>
            <a:tailEnd type="triangle" w="lg" len="med"/>
          </a:ln>
        </p:spPr>
      </p:sp>
      <p:grpSp>
        <p:nvGrpSpPr>
          <p:cNvPr id="20" name="Group 20"/>
          <p:cNvGrpSpPr/>
          <p:nvPr/>
        </p:nvGrpSpPr>
        <p:grpSpPr>
          <a:xfrm>
            <a:off x="5287566" y="5108761"/>
            <a:ext cx="2743966" cy="1294636"/>
            <a:chOff x="0" y="0"/>
            <a:chExt cx="722691" cy="340974"/>
          </a:xfrm>
        </p:grpSpPr>
        <p:sp>
          <p:nvSpPr>
            <p:cNvPr id="21" name="Freeform 21"/>
            <p:cNvSpPr/>
            <p:nvPr/>
          </p:nvSpPr>
          <p:spPr>
            <a:xfrm>
              <a:off x="0" y="0"/>
              <a:ext cx="722691" cy="340974"/>
            </a:xfrm>
            <a:custGeom>
              <a:avLst/>
              <a:gdLst/>
              <a:ahLst/>
              <a:cxnLst/>
              <a:rect l="l" t="t" r="r" b="b"/>
              <a:pathLst>
                <a:path w="722691" h="340974">
                  <a:moveTo>
                    <a:pt x="0" y="0"/>
                  </a:moveTo>
                  <a:lnTo>
                    <a:pt x="722691" y="0"/>
                  </a:lnTo>
                  <a:lnTo>
                    <a:pt x="722691" y="340974"/>
                  </a:lnTo>
                  <a:lnTo>
                    <a:pt x="0" y="340974"/>
                  </a:lnTo>
                  <a:close/>
                </a:path>
              </a:pathLst>
            </a:custGeom>
            <a:solidFill>
              <a:srgbClr val="9CD957"/>
            </a:solidFill>
            <a:ln w="38100" cap="sq">
              <a:solidFill>
                <a:srgbClr val="000000"/>
              </a:solidFill>
              <a:prstDash val="lgDash"/>
              <a:miter/>
            </a:ln>
          </p:spPr>
        </p:sp>
        <p:sp>
          <p:nvSpPr>
            <p:cNvPr id="22" name="TextBox 22"/>
            <p:cNvSpPr txBox="1"/>
            <p:nvPr/>
          </p:nvSpPr>
          <p:spPr>
            <a:xfrm>
              <a:off x="0" y="0"/>
              <a:ext cx="722691" cy="340974"/>
            </a:xfrm>
            <a:prstGeom prst="rect">
              <a:avLst/>
            </a:prstGeom>
          </p:spPr>
          <p:txBody>
            <a:bodyPr lIns="50800" tIns="50800" rIns="50800" bIns="50800" rtlCol="0" anchor="ctr"/>
            <a:lstStyle/>
            <a:p>
              <a:pPr algn="ctr">
                <a:lnSpc>
                  <a:spcPts val="3959"/>
                </a:lnSpc>
              </a:pPr>
              <a:r>
                <a:rPr lang="en-US" sz="3299" spc="30">
                  <a:solidFill>
                    <a:srgbClr val="000000"/>
                  </a:solidFill>
                  <a:latin typeface="Canva Sans"/>
                </a:rPr>
                <a:t>product name</a:t>
              </a:r>
            </a:p>
          </p:txBody>
        </p:sp>
      </p:grpSp>
      <p:sp>
        <p:nvSpPr>
          <p:cNvPr id="23" name="TextBox 23"/>
          <p:cNvSpPr txBox="1"/>
          <p:nvPr/>
        </p:nvSpPr>
        <p:spPr>
          <a:xfrm>
            <a:off x="1005840" y="286725"/>
            <a:ext cx="15080085" cy="819150"/>
          </a:xfrm>
          <a:prstGeom prst="rect">
            <a:avLst/>
          </a:prstGeom>
        </p:spPr>
        <p:txBody>
          <a:bodyPr lIns="0" tIns="0" rIns="0" bIns="0" rtlCol="0" anchor="t">
            <a:spAutoFit/>
          </a:bodyPr>
          <a:lstStyle/>
          <a:p>
            <a:pPr algn="l">
              <a:lnSpc>
                <a:spcPts val="6480"/>
              </a:lnSpc>
            </a:pPr>
            <a:r>
              <a:rPr lang="en-US" sz="5400" spc="50">
                <a:solidFill>
                  <a:srgbClr val="0F4C92"/>
                </a:solidFill>
                <a:latin typeface="TT Rounds Condensed Bold"/>
              </a:rPr>
              <a:t>Flowchart</a:t>
            </a:r>
          </a:p>
        </p:txBody>
      </p:sp>
      <p:sp>
        <p:nvSpPr>
          <p:cNvPr id="24" name="TextBox 24"/>
          <p:cNvSpPr txBox="1"/>
          <p:nvPr/>
        </p:nvSpPr>
        <p:spPr>
          <a:xfrm>
            <a:off x="14252283" y="53187"/>
            <a:ext cx="3931920" cy="456248"/>
          </a:xfrm>
          <a:prstGeom prst="rect">
            <a:avLst/>
          </a:prstGeom>
        </p:spPr>
        <p:txBody>
          <a:bodyPr lIns="0" tIns="0" rIns="0" bIns="0" rtlCol="0" anchor="t">
            <a:spAutoFit/>
          </a:bodyPr>
          <a:lstStyle/>
          <a:p>
            <a:pPr algn="r">
              <a:lnSpc>
                <a:spcPts val="2160"/>
              </a:lnSpc>
            </a:pPr>
            <a:r>
              <a:rPr lang="en-US" sz="1800" spc="16">
                <a:solidFill>
                  <a:srgbClr val="A1A0A0"/>
                </a:solidFill>
                <a:latin typeface="TT Rounds Condensed"/>
              </a:rPr>
              <a:t>6</a:t>
            </a:r>
          </a:p>
        </p:txBody>
      </p:sp>
      <p:grpSp>
        <p:nvGrpSpPr>
          <p:cNvPr id="25" name="Group 25"/>
          <p:cNvGrpSpPr/>
          <p:nvPr/>
        </p:nvGrpSpPr>
        <p:grpSpPr>
          <a:xfrm>
            <a:off x="8305364" y="5108761"/>
            <a:ext cx="3163742" cy="1294636"/>
            <a:chOff x="0" y="0"/>
            <a:chExt cx="833249" cy="340974"/>
          </a:xfrm>
        </p:grpSpPr>
        <p:sp>
          <p:nvSpPr>
            <p:cNvPr id="26" name="Freeform 26"/>
            <p:cNvSpPr/>
            <p:nvPr/>
          </p:nvSpPr>
          <p:spPr>
            <a:xfrm>
              <a:off x="0" y="0"/>
              <a:ext cx="833249" cy="340974"/>
            </a:xfrm>
            <a:custGeom>
              <a:avLst/>
              <a:gdLst/>
              <a:ahLst/>
              <a:cxnLst/>
              <a:rect l="l" t="t" r="r" b="b"/>
              <a:pathLst>
                <a:path w="833249" h="340974">
                  <a:moveTo>
                    <a:pt x="0" y="0"/>
                  </a:moveTo>
                  <a:lnTo>
                    <a:pt x="833249" y="0"/>
                  </a:lnTo>
                  <a:lnTo>
                    <a:pt x="833249" y="340974"/>
                  </a:lnTo>
                  <a:lnTo>
                    <a:pt x="0" y="340974"/>
                  </a:lnTo>
                  <a:close/>
                </a:path>
              </a:pathLst>
            </a:custGeom>
            <a:solidFill>
              <a:srgbClr val="9CD957"/>
            </a:solidFill>
            <a:ln w="38100" cap="sq">
              <a:solidFill>
                <a:srgbClr val="000000"/>
              </a:solidFill>
              <a:prstDash val="dash"/>
              <a:miter/>
            </a:ln>
          </p:spPr>
        </p:sp>
        <p:sp>
          <p:nvSpPr>
            <p:cNvPr id="27" name="TextBox 27"/>
            <p:cNvSpPr txBox="1"/>
            <p:nvPr/>
          </p:nvSpPr>
          <p:spPr>
            <a:xfrm>
              <a:off x="0" y="0"/>
              <a:ext cx="833249" cy="340974"/>
            </a:xfrm>
            <a:prstGeom prst="rect">
              <a:avLst/>
            </a:prstGeom>
          </p:spPr>
          <p:txBody>
            <a:bodyPr lIns="50800" tIns="50800" rIns="50800" bIns="50800" rtlCol="0" anchor="ctr"/>
            <a:lstStyle/>
            <a:p>
              <a:pPr algn="ctr">
                <a:lnSpc>
                  <a:spcPts val="3959"/>
                </a:lnSpc>
              </a:pPr>
              <a:r>
                <a:rPr lang="en-US" sz="3299" spc="30">
                  <a:solidFill>
                    <a:srgbClr val="000000"/>
                  </a:solidFill>
                  <a:latin typeface="Canva Sans"/>
                </a:rPr>
                <a:t>problem identification</a:t>
              </a:r>
            </a:p>
          </p:txBody>
        </p:sp>
      </p:grpSp>
      <p:grpSp>
        <p:nvGrpSpPr>
          <p:cNvPr id="28" name="Group 28"/>
          <p:cNvGrpSpPr/>
          <p:nvPr/>
        </p:nvGrpSpPr>
        <p:grpSpPr>
          <a:xfrm>
            <a:off x="13241613" y="2729234"/>
            <a:ext cx="3086100" cy="1543050"/>
            <a:chOff x="0" y="0"/>
            <a:chExt cx="812800" cy="406400"/>
          </a:xfrm>
        </p:grpSpPr>
        <p:sp>
          <p:nvSpPr>
            <p:cNvPr id="29" name="Freeform 29"/>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9CD957"/>
            </a:solidFill>
            <a:ln w="38100" cap="sq">
              <a:solidFill>
                <a:srgbClr val="000000"/>
              </a:solidFill>
              <a:prstDash val="solid"/>
              <a:miter/>
            </a:ln>
          </p:spPr>
        </p:sp>
        <p:sp>
          <p:nvSpPr>
            <p:cNvPr id="30" name="TextBox 30"/>
            <p:cNvSpPr txBox="1"/>
            <p:nvPr/>
          </p:nvSpPr>
          <p:spPr>
            <a:xfrm>
              <a:off x="0" y="0"/>
              <a:ext cx="812800" cy="406400"/>
            </a:xfrm>
            <a:prstGeom prst="rect">
              <a:avLst/>
            </a:prstGeom>
          </p:spPr>
          <p:txBody>
            <a:bodyPr lIns="50800" tIns="50800" rIns="50800" bIns="50800" rtlCol="0" anchor="ctr"/>
            <a:lstStyle/>
            <a:p>
              <a:pPr algn="ctr">
                <a:lnSpc>
                  <a:spcPts val="3959"/>
                </a:lnSpc>
              </a:pPr>
              <a:r>
                <a:rPr lang="en-US" sz="3299" spc="30" dirty="0">
                  <a:solidFill>
                    <a:srgbClr val="000000"/>
                  </a:solidFill>
                  <a:latin typeface="Canva Sans"/>
                </a:rPr>
                <a:t>sentiment analysis</a:t>
              </a:r>
            </a:p>
          </p:txBody>
        </p:sp>
      </p:grpSp>
      <p:sp>
        <p:nvSpPr>
          <p:cNvPr id="31" name="AutoShape 31"/>
          <p:cNvSpPr/>
          <p:nvPr/>
        </p:nvSpPr>
        <p:spPr>
          <a:xfrm flipH="1">
            <a:off x="7511319" y="4246199"/>
            <a:ext cx="1162585" cy="709229"/>
          </a:xfrm>
          <a:prstGeom prst="line">
            <a:avLst/>
          </a:prstGeom>
          <a:ln w="38100" cap="flat">
            <a:solidFill>
              <a:srgbClr val="0F4C92"/>
            </a:solidFill>
            <a:prstDash val="solid"/>
            <a:headEnd type="none" w="sm" len="sm"/>
            <a:tailEnd type="triangle" w="lg" len="med"/>
          </a:ln>
        </p:spPr>
      </p:sp>
      <p:grpSp>
        <p:nvGrpSpPr>
          <p:cNvPr id="32" name="Group 32"/>
          <p:cNvGrpSpPr/>
          <p:nvPr/>
        </p:nvGrpSpPr>
        <p:grpSpPr>
          <a:xfrm>
            <a:off x="8432100" y="6922643"/>
            <a:ext cx="2910270" cy="1218436"/>
            <a:chOff x="0" y="0"/>
            <a:chExt cx="766491" cy="320905"/>
          </a:xfrm>
        </p:grpSpPr>
        <p:sp>
          <p:nvSpPr>
            <p:cNvPr id="33" name="Freeform 33"/>
            <p:cNvSpPr/>
            <p:nvPr/>
          </p:nvSpPr>
          <p:spPr>
            <a:xfrm>
              <a:off x="0" y="0"/>
              <a:ext cx="766491" cy="320905"/>
            </a:xfrm>
            <a:custGeom>
              <a:avLst/>
              <a:gdLst/>
              <a:ahLst/>
              <a:cxnLst/>
              <a:rect l="l" t="t" r="r" b="b"/>
              <a:pathLst>
                <a:path w="766491" h="320905">
                  <a:moveTo>
                    <a:pt x="0" y="0"/>
                  </a:moveTo>
                  <a:lnTo>
                    <a:pt x="766491" y="0"/>
                  </a:lnTo>
                  <a:lnTo>
                    <a:pt x="766491" y="320905"/>
                  </a:lnTo>
                  <a:lnTo>
                    <a:pt x="0" y="320905"/>
                  </a:lnTo>
                  <a:close/>
                </a:path>
              </a:pathLst>
            </a:custGeom>
            <a:solidFill>
              <a:srgbClr val="9CD957"/>
            </a:solidFill>
            <a:ln w="38100" cap="sq">
              <a:solidFill>
                <a:srgbClr val="000000"/>
              </a:solidFill>
              <a:prstDash val="dash"/>
              <a:miter/>
            </a:ln>
          </p:spPr>
        </p:sp>
        <p:sp>
          <p:nvSpPr>
            <p:cNvPr id="34" name="TextBox 34"/>
            <p:cNvSpPr txBox="1"/>
            <p:nvPr/>
          </p:nvSpPr>
          <p:spPr>
            <a:xfrm>
              <a:off x="0" y="0"/>
              <a:ext cx="766491" cy="320905"/>
            </a:xfrm>
            <a:prstGeom prst="rect">
              <a:avLst/>
            </a:prstGeom>
          </p:spPr>
          <p:txBody>
            <a:bodyPr lIns="50800" tIns="50800" rIns="50800" bIns="50800" rtlCol="0" anchor="ctr"/>
            <a:lstStyle/>
            <a:p>
              <a:pPr algn="ctr">
                <a:lnSpc>
                  <a:spcPts val="3959"/>
                </a:lnSpc>
              </a:pPr>
              <a:r>
                <a:rPr lang="en-US" sz="3299" spc="30">
                  <a:solidFill>
                    <a:srgbClr val="000000"/>
                  </a:solidFill>
                  <a:latin typeface="Canva Sans"/>
                </a:rPr>
                <a:t>langchain</a:t>
              </a:r>
            </a:p>
          </p:txBody>
        </p:sp>
      </p:grpSp>
      <p:sp>
        <p:nvSpPr>
          <p:cNvPr id="35" name="AutoShape 35"/>
          <p:cNvSpPr/>
          <p:nvPr/>
        </p:nvSpPr>
        <p:spPr>
          <a:xfrm>
            <a:off x="9635661" y="4229936"/>
            <a:ext cx="251573" cy="878826"/>
          </a:xfrm>
          <a:prstGeom prst="line">
            <a:avLst/>
          </a:prstGeom>
          <a:ln w="38100" cap="flat">
            <a:solidFill>
              <a:srgbClr val="0F4C92"/>
            </a:solidFill>
            <a:prstDash val="solid"/>
            <a:headEnd type="none" w="sm" len="sm"/>
            <a:tailEnd type="triangle" w="lg" len="med"/>
          </a:ln>
        </p:spPr>
      </p:sp>
      <p:grpSp>
        <p:nvGrpSpPr>
          <p:cNvPr id="36" name="Group 36"/>
          <p:cNvGrpSpPr/>
          <p:nvPr/>
        </p:nvGrpSpPr>
        <p:grpSpPr>
          <a:xfrm>
            <a:off x="11595842" y="5108761"/>
            <a:ext cx="2910270" cy="1294636"/>
            <a:chOff x="0" y="0"/>
            <a:chExt cx="766491" cy="340974"/>
          </a:xfrm>
        </p:grpSpPr>
        <p:sp>
          <p:nvSpPr>
            <p:cNvPr id="37" name="Freeform 37"/>
            <p:cNvSpPr/>
            <p:nvPr/>
          </p:nvSpPr>
          <p:spPr>
            <a:xfrm>
              <a:off x="0" y="0"/>
              <a:ext cx="766491" cy="340974"/>
            </a:xfrm>
            <a:custGeom>
              <a:avLst/>
              <a:gdLst/>
              <a:ahLst/>
              <a:cxnLst/>
              <a:rect l="l" t="t" r="r" b="b"/>
              <a:pathLst>
                <a:path w="766491" h="340974">
                  <a:moveTo>
                    <a:pt x="0" y="0"/>
                  </a:moveTo>
                  <a:lnTo>
                    <a:pt x="766491" y="0"/>
                  </a:lnTo>
                  <a:lnTo>
                    <a:pt x="766491" y="340974"/>
                  </a:lnTo>
                  <a:lnTo>
                    <a:pt x="0" y="340974"/>
                  </a:lnTo>
                  <a:close/>
                </a:path>
              </a:pathLst>
            </a:custGeom>
            <a:solidFill>
              <a:srgbClr val="9CD957"/>
            </a:solidFill>
            <a:ln w="38100" cap="sq">
              <a:solidFill>
                <a:srgbClr val="000000"/>
              </a:solidFill>
              <a:prstDash val="dash"/>
              <a:miter/>
            </a:ln>
          </p:spPr>
        </p:sp>
        <p:sp>
          <p:nvSpPr>
            <p:cNvPr id="38" name="TextBox 38"/>
            <p:cNvSpPr txBox="1"/>
            <p:nvPr/>
          </p:nvSpPr>
          <p:spPr>
            <a:xfrm>
              <a:off x="0" y="0"/>
              <a:ext cx="766491" cy="340974"/>
            </a:xfrm>
            <a:prstGeom prst="rect">
              <a:avLst/>
            </a:prstGeom>
          </p:spPr>
          <p:txBody>
            <a:bodyPr lIns="50800" tIns="50800" rIns="50800" bIns="50800" rtlCol="0" anchor="ctr"/>
            <a:lstStyle/>
            <a:p>
              <a:pPr algn="ctr">
                <a:lnSpc>
                  <a:spcPts val="3959"/>
                </a:lnSpc>
              </a:pPr>
              <a:r>
                <a:rPr lang="en-US" sz="3299" spc="30">
                  <a:solidFill>
                    <a:srgbClr val="000000"/>
                  </a:solidFill>
                  <a:latin typeface="Canva Sans"/>
                </a:rPr>
                <a:t>review count chart</a:t>
              </a:r>
            </a:p>
          </p:txBody>
        </p:sp>
      </p:grpSp>
      <p:grpSp>
        <p:nvGrpSpPr>
          <p:cNvPr id="39" name="Group 39"/>
          <p:cNvGrpSpPr/>
          <p:nvPr/>
        </p:nvGrpSpPr>
        <p:grpSpPr>
          <a:xfrm>
            <a:off x="14740533" y="5108761"/>
            <a:ext cx="3033117" cy="1294636"/>
            <a:chOff x="0" y="0"/>
            <a:chExt cx="798846" cy="340974"/>
          </a:xfrm>
        </p:grpSpPr>
        <p:sp>
          <p:nvSpPr>
            <p:cNvPr id="40" name="Freeform 40"/>
            <p:cNvSpPr/>
            <p:nvPr/>
          </p:nvSpPr>
          <p:spPr>
            <a:xfrm>
              <a:off x="0" y="0"/>
              <a:ext cx="798846" cy="340974"/>
            </a:xfrm>
            <a:custGeom>
              <a:avLst/>
              <a:gdLst/>
              <a:ahLst/>
              <a:cxnLst/>
              <a:rect l="l" t="t" r="r" b="b"/>
              <a:pathLst>
                <a:path w="798846" h="340974">
                  <a:moveTo>
                    <a:pt x="0" y="0"/>
                  </a:moveTo>
                  <a:lnTo>
                    <a:pt x="798846" y="0"/>
                  </a:lnTo>
                  <a:lnTo>
                    <a:pt x="798846" y="340974"/>
                  </a:lnTo>
                  <a:lnTo>
                    <a:pt x="0" y="340974"/>
                  </a:lnTo>
                  <a:close/>
                </a:path>
              </a:pathLst>
            </a:custGeom>
            <a:solidFill>
              <a:srgbClr val="9CD957"/>
            </a:solidFill>
            <a:ln w="38100" cap="sq">
              <a:solidFill>
                <a:srgbClr val="000000"/>
              </a:solidFill>
              <a:prstDash val="dash"/>
              <a:miter/>
            </a:ln>
          </p:spPr>
        </p:sp>
        <p:sp>
          <p:nvSpPr>
            <p:cNvPr id="41" name="TextBox 41"/>
            <p:cNvSpPr txBox="1"/>
            <p:nvPr/>
          </p:nvSpPr>
          <p:spPr>
            <a:xfrm>
              <a:off x="0" y="0"/>
              <a:ext cx="798846" cy="340974"/>
            </a:xfrm>
            <a:prstGeom prst="rect">
              <a:avLst/>
            </a:prstGeom>
          </p:spPr>
          <p:txBody>
            <a:bodyPr lIns="50800" tIns="50800" rIns="50800" bIns="50800" rtlCol="0" anchor="ctr"/>
            <a:lstStyle/>
            <a:p>
              <a:pPr algn="ctr">
                <a:lnSpc>
                  <a:spcPts val="3959"/>
                </a:lnSpc>
              </a:pPr>
              <a:r>
                <a:rPr lang="en-US" sz="3299" spc="30">
                  <a:solidFill>
                    <a:srgbClr val="000000"/>
                  </a:solidFill>
                  <a:latin typeface="Canva Sans"/>
                </a:rPr>
                <a:t>trend analysis chart</a:t>
              </a:r>
            </a:p>
          </p:txBody>
        </p:sp>
      </p:grpSp>
      <p:sp>
        <p:nvSpPr>
          <p:cNvPr id="42" name="AutoShape 42"/>
          <p:cNvSpPr/>
          <p:nvPr/>
        </p:nvSpPr>
        <p:spPr>
          <a:xfrm>
            <a:off x="11216169" y="3496511"/>
            <a:ext cx="2025444" cy="4248"/>
          </a:xfrm>
          <a:prstGeom prst="line">
            <a:avLst/>
          </a:prstGeom>
          <a:ln w="38100" cap="flat">
            <a:solidFill>
              <a:srgbClr val="0F4C92"/>
            </a:solidFill>
            <a:prstDash val="solid"/>
            <a:headEnd type="none" w="sm" len="sm"/>
            <a:tailEnd type="triangle" w="lg" len="med"/>
          </a:ln>
        </p:spPr>
      </p:sp>
      <p:sp>
        <p:nvSpPr>
          <p:cNvPr id="43" name="AutoShape 43"/>
          <p:cNvSpPr/>
          <p:nvPr/>
        </p:nvSpPr>
        <p:spPr>
          <a:xfrm>
            <a:off x="9887235" y="6403397"/>
            <a:ext cx="0" cy="519246"/>
          </a:xfrm>
          <a:prstGeom prst="line">
            <a:avLst/>
          </a:prstGeom>
          <a:ln w="38100" cap="flat">
            <a:solidFill>
              <a:srgbClr val="0F4C92"/>
            </a:solidFill>
            <a:prstDash val="solid"/>
            <a:headEnd type="none" w="sm" len="sm"/>
            <a:tailEnd type="triangle" w="lg" len="med"/>
          </a:ln>
        </p:spPr>
      </p:sp>
      <p:sp>
        <p:nvSpPr>
          <p:cNvPr id="44" name="AutoShape 44"/>
          <p:cNvSpPr/>
          <p:nvPr/>
        </p:nvSpPr>
        <p:spPr>
          <a:xfrm flipH="1">
            <a:off x="12723303" y="3896650"/>
            <a:ext cx="655347" cy="1202998"/>
          </a:xfrm>
          <a:prstGeom prst="line">
            <a:avLst/>
          </a:prstGeom>
          <a:ln w="38100" cap="flat">
            <a:solidFill>
              <a:srgbClr val="0F4C92"/>
            </a:solidFill>
            <a:prstDash val="solid"/>
            <a:headEnd type="none" w="sm" len="sm"/>
            <a:tailEnd type="triangle" w="lg" len="med"/>
          </a:ln>
        </p:spPr>
      </p:sp>
      <p:sp>
        <p:nvSpPr>
          <p:cNvPr id="45" name="AutoShape 45"/>
          <p:cNvSpPr/>
          <p:nvPr/>
        </p:nvSpPr>
        <p:spPr>
          <a:xfrm>
            <a:off x="15483094" y="4257763"/>
            <a:ext cx="773998" cy="850999"/>
          </a:xfrm>
          <a:prstGeom prst="line">
            <a:avLst/>
          </a:prstGeom>
          <a:ln w="38100" cap="flat">
            <a:solidFill>
              <a:srgbClr val="0F4C92"/>
            </a:solidFill>
            <a:prstDash val="solid"/>
            <a:headEnd type="none" w="sm" len="sm"/>
            <a:tailEnd type="triangle" w="lg" len="med"/>
          </a:ln>
        </p:spPr>
      </p:sp>
      <p:grpSp>
        <p:nvGrpSpPr>
          <p:cNvPr id="46" name="Group 46"/>
          <p:cNvGrpSpPr/>
          <p:nvPr/>
        </p:nvGrpSpPr>
        <p:grpSpPr>
          <a:xfrm>
            <a:off x="8432100" y="8827559"/>
            <a:ext cx="2910270" cy="1218436"/>
            <a:chOff x="0" y="0"/>
            <a:chExt cx="766491" cy="320905"/>
          </a:xfrm>
        </p:grpSpPr>
        <p:sp>
          <p:nvSpPr>
            <p:cNvPr id="47" name="Freeform 47"/>
            <p:cNvSpPr/>
            <p:nvPr/>
          </p:nvSpPr>
          <p:spPr>
            <a:xfrm>
              <a:off x="0" y="0"/>
              <a:ext cx="766491" cy="320905"/>
            </a:xfrm>
            <a:custGeom>
              <a:avLst/>
              <a:gdLst/>
              <a:ahLst/>
              <a:cxnLst/>
              <a:rect l="l" t="t" r="r" b="b"/>
              <a:pathLst>
                <a:path w="766491" h="320905">
                  <a:moveTo>
                    <a:pt x="0" y="0"/>
                  </a:moveTo>
                  <a:lnTo>
                    <a:pt x="766491" y="0"/>
                  </a:lnTo>
                  <a:lnTo>
                    <a:pt x="766491" y="320905"/>
                  </a:lnTo>
                  <a:lnTo>
                    <a:pt x="0" y="320905"/>
                  </a:lnTo>
                  <a:close/>
                </a:path>
              </a:pathLst>
            </a:custGeom>
            <a:solidFill>
              <a:srgbClr val="9CD957"/>
            </a:solidFill>
            <a:ln w="38100" cap="sq">
              <a:solidFill>
                <a:srgbClr val="000000"/>
              </a:solidFill>
              <a:prstDash val="dash"/>
              <a:miter/>
            </a:ln>
          </p:spPr>
        </p:sp>
        <p:sp>
          <p:nvSpPr>
            <p:cNvPr id="48" name="TextBox 48"/>
            <p:cNvSpPr txBox="1"/>
            <p:nvPr/>
          </p:nvSpPr>
          <p:spPr>
            <a:xfrm>
              <a:off x="0" y="0"/>
              <a:ext cx="766491" cy="320905"/>
            </a:xfrm>
            <a:prstGeom prst="rect">
              <a:avLst/>
            </a:prstGeom>
          </p:spPr>
          <p:txBody>
            <a:bodyPr lIns="50800" tIns="50800" rIns="50800" bIns="50800" rtlCol="0" anchor="ctr"/>
            <a:lstStyle/>
            <a:p>
              <a:pPr algn="ctr">
                <a:lnSpc>
                  <a:spcPts val="3959"/>
                </a:lnSpc>
              </a:pPr>
              <a:r>
                <a:rPr lang="en-US" sz="3299" spc="30">
                  <a:solidFill>
                    <a:srgbClr val="000000"/>
                  </a:solidFill>
                  <a:latin typeface="Canva Sans"/>
                </a:rPr>
                <a:t>solution</a:t>
              </a:r>
            </a:p>
          </p:txBody>
        </p:sp>
      </p:grpSp>
      <p:sp>
        <p:nvSpPr>
          <p:cNvPr id="49" name="AutoShape 49"/>
          <p:cNvSpPr/>
          <p:nvPr/>
        </p:nvSpPr>
        <p:spPr>
          <a:xfrm flipH="1">
            <a:off x="9887235" y="8140965"/>
            <a:ext cx="28570" cy="686595"/>
          </a:xfrm>
          <a:prstGeom prst="line">
            <a:avLst/>
          </a:prstGeom>
          <a:ln w="38100" cap="flat">
            <a:solidFill>
              <a:srgbClr val="0F4C92"/>
            </a:solidFill>
            <a:prstDash val="solid"/>
            <a:headEnd type="none" w="sm" len="sm"/>
            <a:tailEnd type="triangle" w="lg" len="med"/>
          </a:ln>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614854" y="9550850"/>
            <a:ext cx="2475186" cy="625470"/>
          </a:xfrm>
          <a:custGeom>
            <a:avLst/>
            <a:gdLst/>
            <a:ahLst/>
            <a:cxnLst/>
            <a:rect l="l" t="t" r="r" b="b"/>
            <a:pathLst>
              <a:path w="2475186" h="625470">
                <a:moveTo>
                  <a:pt x="0" y="0"/>
                </a:moveTo>
                <a:lnTo>
                  <a:pt x="2475186" y="0"/>
                </a:lnTo>
                <a:lnTo>
                  <a:pt x="2475186" y="625470"/>
                </a:lnTo>
                <a:lnTo>
                  <a:pt x="0" y="625470"/>
                </a:lnTo>
                <a:lnTo>
                  <a:pt x="0" y="0"/>
                </a:lnTo>
                <a:close/>
              </a:path>
            </a:pathLst>
          </a:custGeom>
          <a:blipFill>
            <a:blip r:embed="rId3"/>
            <a:stretch>
              <a:fillRect b="-648"/>
            </a:stretch>
          </a:blipFill>
        </p:spPr>
      </p:sp>
      <p:sp>
        <p:nvSpPr>
          <p:cNvPr id="4" name="Freeform 4"/>
          <p:cNvSpPr/>
          <p:nvPr/>
        </p:nvSpPr>
        <p:spPr>
          <a:xfrm>
            <a:off x="16029711" y="9136284"/>
            <a:ext cx="1593273" cy="909711"/>
          </a:xfrm>
          <a:custGeom>
            <a:avLst/>
            <a:gdLst/>
            <a:ahLst/>
            <a:cxnLst/>
            <a:rect l="l" t="t" r="r" b="b"/>
            <a:pathLst>
              <a:path w="1593273" h="909711">
                <a:moveTo>
                  <a:pt x="0" y="0"/>
                </a:moveTo>
                <a:lnTo>
                  <a:pt x="1593273" y="0"/>
                </a:lnTo>
                <a:lnTo>
                  <a:pt x="1593273" y="909711"/>
                </a:lnTo>
                <a:lnTo>
                  <a:pt x="0" y="909711"/>
                </a:lnTo>
                <a:lnTo>
                  <a:pt x="0" y="0"/>
                </a:lnTo>
                <a:close/>
              </a:path>
            </a:pathLst>
          </a:custGeom>
          <a:blipFill>
            <a:blip r:embed="rId4"/>
            <a:stretch>
              <a:fillRect b="-5084"/>
            </a:stretch>
          </a:blipFill>
        </p:spPr>
      </p:sp>
      <p:grpSp>
        <p:nvGrpSpPr>
          <p:cNvPr id="5" name="Group 5"/>
          <p:cNvGrpSpPr/>
          <p:nvPr/>
        </p:nvGrpSpPr>
        <p:grpSpPr>
          <a:xfrm>
            <a:off x="0" y="0"/>
            <a:ext cx="18288000" cy="1529394"/>
            <a:chOff x="0" y="0"/>
            <a:chExt cx="24384000" cy="2039192"/>
          </a:xfrm>
        </p:grpSpPr>
        <p:sp>
          <p:nvSpPr>
            <p:cNvPr id="6" name="Freeform 6"/>
            <p:cNvSpPr/>
            <p:nvPr/>
          </p:nvSpPr>
          <p:spPr>
            <a:xfrm>
              <a:off x="0" y="0"/>
              <a:ext cx="24384000" cy="2039239"/>
            </a:xfrm>
            <a:custGeom>
              <a:avLst/>
              <a:gdLst/>
              <a:ahLst/>
              <a:cxnLst/>
              <a:rect l="l" t="t" r="r" b="b"/>
              <a:pathLst>
                <a:path w="24384000" h="2039239">
                  <a:moveTo>
                    <a:pt x="0" y="0"/>
                  </a:moveTo>
                  <a:lnTo>
                    <a:pt x="24384000" y="0"/>
                  </a:lnTo>
                  <a:lnTo>
                    <a:pt x="24384000" y="2039239"/>
                  </a:lnTo>
                  <a:lnTo>
                    <a:pt x="0" y="2039239"/>
                  </a:lnTo>
                  <a:close/>
                </a:path>
              </a:pathLst>
            </a:custGeom>
            <a:solidFill>
              <a:srgbClr val="F2F2F2"/>
            </a:solidFill>
          </p:spPr>
        </p:sp>
      </p:grpSp>
      <p:sp>
        <p:nvSpPr>
          <p:cNvPr id="7" name="Freeform 7"/>
          <p:cNvSpPr/>
          <p:nvPr/>
        </p:nvSpPr>
        <p:spPr>
          <a:xfrm>
            <a:off x="16029711" y="9136284"/>
            <a:ext cx="1593273" cy="909711"/>
          </a:xfrm>
          <a:custGeom>
            <a:avLst/>
            <a:gdLst/>
            <a:ahLst/>
            <a:cxnLst/>
            <a:rect l="l" t="t" r="r" b="b"/>
            <a:pathLst>
              <a:path w="1593273" h="909711">
                <a:moveTo>
                  <a:pt x="0" y="0"/>
                </a:moveTo>
                <a:lnTo>
                  <a:pt x="1593273" y="0"/>
                </a:lnTo>
                <a:lnTo>
                  <a:pt x="1593273" y="909711"/>
                </a:lnTo>
                <a:lnTo>
                  <a:pt x="0" y="909711"/>
                </a:lnTo>
                <a:lnTo>
                  <a:pt x="0" y="0"/>
                </a:lnTo>
                <a:close/>
              </a:path>
            </a:pathLst>
          </a:custGeom>
          <a:blipFill>
            <a:blip r:embed="rId4"/>
            <a:stretch>
              <a:fillRect b="-5084"/>
            </a:stretch>
          </a:blipFill>
        </p:spPr>
      </p:sp>
      <p:sp>
        <p:nvSpPr>
          <p:cNvPr id="8" name="AutoShape 8"/>
          <p:cNvSpPr/>
          <p:nvPr/>
        </p:nvSpPr>
        <p:spPr>
          <a:xfrm rot="7147">
            <a:off x="-19070" y="1519869"/>
            <a:ext cx="18326140" cy="0"/>
          </a:xfrm>
          <a:prstGeom prst="line">
            <a:avLst/>
          </a:prstGeom>
          <a:ln w="19050" cap="rnd">
            <a:solidFill>
              <a:srgbClr val="0F4C92"/>
            </a:solidFill>
            <a:prstDash val="solid"/>
            <a:headEnd type="none" w="sm" len="sm"/>
            <a:tailEnd type="none" w="sm" len="sm"/>
          </a:ln>
        </p:spPr>
      </p:sp>
      <p:sp>
        <p:nvSpPr>
          <p:cNvPr id="9" name="TextBox 9"/>
          <p:cNvSpPr txBox="1"/>
          <p:nvPr/>
        </p:nvSpPr>
        <p:spPr>
          <a:xfrm>
            <a:off x="1005840" y="286725"/>
            <a:ext cx="15080085" cy="819150"/>
          </a:xfrm>
          <a:prstGeom prst="rect">
            <a:avLst/>
          </a:prstGeom>
        </p:spPr>
        <p:txBody>
          <a:bodyPr lIns="0" tIns="0" rIns="0" bIns="0" rtlCol="0" anchor="t">
            <a:spAutoFit/>
          </a:bodyPr>
          <a:lstStyle/>
          <a:p>
            <a:pPr algn="l">
              <a:lnSpc>
                <a:spcPts val="6480"/>
              </a:lnSpc>
            </a:pPr>
            <a:r>
              <a:rPr lang="en-US" sz="5400" spc="50">
                <a:solidFill>
                  <a:srgbClr val="0F4C92"/>
                </a:solidFill>
                <a:latin typeface="TT Rounds Condensed Bold"/>
              </a:rPr>
              <a:t>Challenges Faced</a:t>
            </a:r>
          </a:p>
        </p:txBody>
      </p:sp>
      <p:sp>
        <p:nvSpPr>
          <p:cNvPr id="10" name="TextBox 10"/>
          <p:cNvSpPr txBox="1"/>
          <p:nvPr/>
        </p:nvSpPr>
        <p:spPr>
          <a:xfrm>
            <a:off x="14252283" y="53187"/>
            <a:ext cx="3931920" cy="456248"/>
          </a:xfrm>
          <a:prstGeom prst="rect">
            <a:avLst/>
          </a:prstGeom>
        </p:spPr>
        <p:txBody>
          <a:bodyPr lIns="0" tIns="0" rIns="0" bIns="0" rtlCol="0" anchor="t">
            <a:spAutoFit/>
          </a:bodyPr>
          <a:lstStyle/>
          <a:p>
            <a:pPr algn="r">
              <a:lnSpc>
                <a:spcPts val="2160"/>
              </a:lnSpc>
            </a:pPr>
            <a:r>
              <a:rPr lang="en-US" sz="1800" spc="16">
                <a:solidFill>
                  <a:srgbClr val="A1A0A0"/>
                </a:solidFill>
                <a:latin typeface="TT Rounds Condensed"/>
              </a:rPr>
              <a:t>6</a:t>
            </a:r>
          </a:p>
        </p:txBody>
      </p:sp>
      <p:sp>
        <p:nvSpPr>
          <p:cNvPr id="11" name="TextBox 11"/>
          <p:cNvSpPr txBox="1"/>
          <p:nvPr/>
        </p:nvSpPr>
        <p:spPr>
          <a:xfrm>
            <a:off x="614855" y="2358069"/>
            <a:ext cx="17008130" cy="2449710"/>
          </a:xfrm>
          <a:prstGeom prst="rect">
            <a:avLst/>
          </a:prstGeom>
        </p:spPr>
        <p:txBody>
          <a:bodyPr lIns="0" tIns="0" rIns="0" bIns="0" rtlCol="0" anchor="t">
            <a:spAutoFit/>
          </a:bodyPr>
          <a:lstStyle/>
          <a:p>
            <a:pPr marL="822579" lvl="1" indent="-411289">
              <a:lnSpc>
                <a:spcPts val="6591"/>
              </a:lnSpc>
              <a:buFont typeface="Arial"/>
              <a:buChar char="•"/>
            </a:pPr>
            <a:r>
              <a:rPr lang="en-US" sz="3809" spc="34" dirty="0">
                <a:solidFill>
                  <a:srgbClr val="000000"/>
                </a:solidFill>
                <a:latin typeface="TT Rounds Condensed Bold"/>
              </a:rPr>
              <a:t>Implementing an efficient web scrapping method.</a:t>
            </a:r>
          </a:p>
          <a:p>
            <a:pPr marL="822579" lvl="1" indent="-411289">
              <a:lnSpc>
                <a:spcPts val="6591"/>
              </a:lnSpc>
              <a:buFont typeface="Arial"/>
              <a:buChar char="•"/>
            </a:pPr>
            <a:r>
              <a:rPr lang="en-US" sz="3809" spc="34" dirty="0">
                <a:solidFill>
                  <a:srgbClr val="000000"/>
                </a:solidFill>
                <a:latin typeface="TT Rounds Condensed Bold"/>
              </a:rPr>
              <a:t>Selecting an efficient LLM model.</a:t>
            </a:r>
          </a:p>
          <a:p>
            <a:pPr marL="822579" lvl="1" indent="-411289">
              <a:lnSpc>
                <a:spcPts val="6591"/>
              </a:lnSpc>
              <a:buFont typeface="Arial"/>
              <a:buChar char="•"/>
            </a:pPr>
            <a:r>
              <a:rPr lang="en-US" sz="3809" spc="35" dirty="0">
                <a:solidFill>
                  <a:srgbClr val="000000"/>
                </a:solidFill>
                <a:latin typeface="TT Rounds Condensed Bold"/>
              </a:rPr>
              <a:t>Integrating backend and frontend.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614854" y="9550850"/>
            <a:ext cx="2475186" cy="625470"/>
          </a:xfrm>
          <a:custGeom>
            <a:avLst/>
            <a:gdLst/>
            <a:ahLst/>
            <a:cxnLst/>
            <a:rect l="l" t="t" r="r" b="b"/>
            <a:pathLst>
              <a:path w="2475186" h="625470">
                <a:moveTo>
                  <a:pt x="0" y="0"/>
                </a:moveTo>
                <a:lnTo>
                  <a:pt x="2475186" y="0"/>
                </a:lnTo>
                <a:lnTo>
                  <a:pt x="2475186" y="625470"/>
                </a:lnTo>
                <a:lnTo>
                  <a:pt x="0" y="625470"/>
                </a:lnTo>
                <a:lnTo>
                  <a:pt x="0" y="0"/>
                </a:lnTo>
                <a:close/>
              </a:path>
            </a:pathLst>
          </a:custGeom>
          <a:blipFill>
            <a:blip r:embed="rId3"/>
            <a:stretch>
              <a:fillRect b="-648"/>
            </a:stretch>
          </a:blipFill>
        </p:spPr>
      </p:sp>
      <p:sp>
        <p:nvSpPr>
          <p:cNvPr id="4" name="Freeform 4"/>
          <p:cNvSpPr/>
          <p:nvPr/>
        </p:nvSpPr>
        <p:spPr>
          <a:xfrm>
            <a:off x="16029711" y="9136284"/>
            <a:ext cx="1593273" cy="909711"/>
          </a:xfrm>
          <a:custGeom>
            <a:avLst/>
            <a:gdLst/>
            <a:ahLst/>
            <a:cxnLst/>
            <a:rect l="l" t="t" r="r" b="b"/>
            <a:pathLst>
              <a:path w="1593273" h="909711">
                <a:moveTo>
                  <a:pt x="0" y="0"/>
                </a:moveTo>
                <a:lnTo>
                  <a:pt x="1593273" y="0"/>
                </a:lnTo>
                <a:lnTo>
                  <a:pt x="1593273" y="909711"/>
                </a:lnTo>
                <a:lnTo>
                  <a:pt x="0" y="909711"/>
                </a:lnTo>
                <a:lnTo>
                  <a:pt x="0" y="0"/>
                </a:lnTo>
                <a:close/>
              </a:path>
            </a:pathLst>
          </a:custGeom>
          <a:blipFill>
            <a:blip r:embed="rId4"/>
            <a:stretch>
              <a:fillRect b="-5084"/>
            </a:stretch>
          </a:blipFill>
        </p:spPr>
      </p:sp>
      <p:grpSp>
        <p:nvGrpSpPr>
          <p:cNvPr id="5" name="Group 5"/>
          <p:cNvGrpSpPr/>
          <p:nvPr/>
        </p:nvGrpSpPr>
        <p:grpSpPr>
          <a:xfrm>
            <a:off x="0" y="0"/>
            <a:ext cx="18288000" cy="1529394"/>
            <a:chOff x="0" y="0"/>
            <a:chExt cx="24384000" cy="2039192"/>
          </a:xfrm>
        </p:grpSpPr>
        <p:sp>
          <p:nvSpPr>
            <p:cNvPr id="6" name="Freeform 6"/>
            <p:cNvSpPr/>
            <p:nvPr/>
          </p:nvSpPr>
          <p:spPr>
            <a:xfrm>
              <a:off x="0" y="0"/>
              <a:ext cx="24384000" cy="2039239"/>
            </a:xfrm>
            <a:custGeom>
              <a:avLst/>
              <a:gdLst/>
              <a:ahLst/>
              <a:cxnLst/>
              <a:rect l="l" t="t" r="r" b="b"/>
              <a:pathLst>
                <a:path w="24384000" h="2039239">
                  <a:moveTo>
                    <a:pt x="0" y="0"/>
                  </a:moveTo>
                  <a:lnTo>
                    <a:pt x="24384000" y="0"/>
                  </a:lnTo>
                  <a:lnTo>
                    <a:pt x="24384000" y="2039239"/>
                  </a:lnTo>
                  <a:lnTo>
                    <a:pt x="0" y="2039239"/>
                  </a:lnTo>
                  <a:close/>
                </a:path>
              </a:pathLst>
            </a:custGeom>
            <a:solidFill>
              <a:srgbClr val="F2F2F2"/>
            </a:solidFill>
          </p:spPr>
        </p:sp>
      </p:grpSp>
      <p:sp>
        <p:nvSpPr>
          <p:cNvPr id="7" name="Freeform 7"/>
          <p:cNvSpPr/>
          <p:nvPr/>
        </p:nvSpPr>
        <p:spPr>
          <a:xfrm>
            <a:off x="16029711" y="9136284"/>
            <a:ext cx="1593273" cy="909711"/>
          </a:xfrm>
          <a:custGeom>
            <a:avLst/>
            <a:gdLst/>
            <a:ahLst/>
            <a:cxnLst/>
            <a:rect l="l" t="t" r="r" b="b"/>
            <a:pathLst>
              <a:path w="1593273" h="909711">
                <a:moveTo>
                  <a:pt x="0" y="0"/>
                </a:moveTo>
                <a:lnTo>
                  <a:pt x="1593273" y="0"/>
                </a:lnTo>
                <a:lnTo>
                  <a:pt x="1593273" y="909711"/>
                </a:lnTo>
                <a:lnTo>
                  <a:pt x="0" y="909711"/>
                </a:lnTo>
                <a:lnTo>
                  <a:pt x="0" y="0"/>
                </a:lnTo>
                <a:close/>
              </a:path>
            </a:pathLst>
          </a:custGeom>
          <a:blipFill>
            <a:blip r:embed="rId4"/>
            <a:stretch>
              <a:fillRect b="-5084"/>
            </a:stretch>
          </a:blipFill>
        </p:spPr>
      </p:sp>
      <p:sp>
        <p:nvSpPr>
          <p:cNvPr id="8" name="AutoShape 8"/>
          <p:cNvSpPr/>
          <p:nvPr/>
        </p:nvSpPr>
        <p:spPr>
          <a:xfrm rot="7147">
            <a:off x="-19070" y="1519869"/>
            <a:ext cx="18326140" cy="0"/>
          </a:xfrm>
          <a:prstGeom prst="line">
            <a:avLst/>
          </a:prstGeom>
          <a:ln w="19050" cap="rnd">
            <a:solidFill>
              <a:srgbClr val="0F4C92"/>
            </a:solidFill>
            <a:prstDash val="solid"/>
            <a:headEnd type="none" w="sm" len="sm"/>
            <a:tailEnd type="none" w="sm" len="sm"/>
          </a:ln>
        </p:spPr>
      </p:sp>
      <p:sp>
        <p:nvSpPr>
          <p:cNvPr id="10" name="TextBox 10"/>
          <p:cNvSpPr txBox="1"/>
          <p:nvPr/>
        </p:nvSpPr>
        <p:spPr>
          <a:xfrm>
            <a:off x="1005840" y="286725"/>
            <a:ext cx="15080085" cy="1010385"/>
          </a:xfrm>
          <a:prstGeom prst="rect">
            <a:avLst/>
          </a:prstGeom>
        </p:spPr>
        <p:txBody>
          <a:bodyPr lIns="0" tIns="0" rIns="0" bIns="0" rtlCol="0" anchor="t">
            <a:spAutoFit/>
          </a:bodyPr>
          <a:lstStyle/>
          <a:p>
            <a:pPr algn="l">
              <a:lnSpc>
                <a:spcPts val="6480"/>
              </a:lnSpc>
            </a:pPr>
            <a:r>
              <a:rPr lang="en-US" sz="5400" spc="50">
                <a:solidFill>
                  <a:srgbClr val="0F4C92"/>
                </a:solidFill>
                <a:latin typeface="TT Rounds Condensed Bold"/>
              </a:rPr>
              <a:t>Project Demo</a:t>
            </a:r>
          </a:p>
        </p:txBody>
      </p:sp>
      <p:sp>
        <p:nvSpPr>
          <p:cNvPr id="11" name="TextBox 11"/>
          <p:cNvSpPr txBox="1"/>
          <p:nvPr/>
        </p:nvSpPr>
        <p:spPr>
          <a:xfrm>
            <a:off x="14252283" y="53187"/>
            <a:ext cx="3931920" cy="456248"/>
          </a:xfrm>
          <a:prstGeom prst="rect">
            <a:avLst/>
          </a:prstGeom>
        </p:spPr>
        <p:txBody>
          <a:bodyPr lIns="0" tIns="0" rIns="0" bIns="0" rtlCol="0" anchor="t">
            <a:spAutoFit/>
          </a:bodyPr>
          <a:lstStyle/>
          <a:p>
            <a:pPr algn="r">
              <a:lnSpc>
                <a:spcPts val="2160"/>
              </a:lnSpc>
            </a:pPr>
            <a:r>
              <a:rPr lang="en-US" sz="1800" spc="16">
                <a:solidFill>
                  <a:srgbClr val="A1A0A0"/>
                </a:solidFill>
                <a:latin typeface="TT Rounds Condensed"/>
              </a:rPr>
              <a:t>7</a:t>
            </a:r>
          </a:p>
        </p:txBody>
      </p:sp>
      <p:pic>
        <p:nvPicPr>
          <p:cNvPr id="13" name="Picture 12">
            <a:extLst>
              <a:ext uri="{FF2B5EF4-FFF2-40B4-BE49-F238E27FC236}">
                <a16:creationId xmlns:a16="http://schemas.microsoft.com/office/drawing/2014/main" id="{0B69220E-FF25-A4DD-362F-C49000D177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600" y="5476945"/>
            <a:ext cx="12787998" cy="3755896"/>
          </a:xfrm>
          <a:prstGeom prst="rect">
            <a:avLst/>
          </a:prstGeom>
        </p:spPr>
      </p:pic>
      <p:pic>
        <p:nvPicPr>
          <p:cNvPr id="15" name="Picture 14">
            <a:extLst>
              <a:ext uri="{FF2B5EF4-FFF2-40B4-BE49-F238E27FC236}">
                <a16:creationId xmlns:a16="http://schemas.microsoft.com/office/drawing/2014/main" id="{787CD273-50A8-AC75-AA25-98DBB6F28C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2826" y="1742629"/>
            <a:ext cx="7870121" cy="3400872"/>
          </a:xfrm>
          <a:prstGeom prst="rect">
            <a:avLst/>
          </a:prstGeom>
        </p:spPr>
      </p:pic>
      <p:pic>
        <p:nvPicPr>
          <p:cNvPr id="17" name="Picture 16">
            <a:extLst>
              <a:ext uri="{FF2B5EF4-FFF2-40B4-BE49-F238E27FC236}">
                <a16:creationId xmlns:a16="http://schemas.microsoft.com/office/drawing/2014/main" id="{3B8E57FA-7525-D6CD-3C1B-5FCDF36F738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16452" y="1784288"/>
            <a:ext cx="7513008" cy="343776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614854" y="9550850"/>
            <a:ext cx="2475186" cy="625470"/>
          </a:xfrm>
          <a:custGeom>
            <a:avLst/>
            <a:gdLst/>
            <a:ahLst/>
            <a:cxnLst/>
            <a:rect l="l" t="t" r="r" b="b"/>
            <a:pathLst>
              <a:path w="2475186" h="625470">
                <a:moveTo>
                  <a:pt x="0" y="0"/>
                </a:moveTo>
                <a:lnTo>
                  <a:pt x="2475186" y="0"/>
                </a:lnTo>
                <a:lnTo>
                  <a:pt x="2475186" y="625470"/>
                </a:lnTo>
                <a:lnTo>
                  <a:pt x="0" y="625470"/>
                </a:lnTo>
                <a:lnTo>
                  <a:pt x="0" y="0"/>
                </a:lnTo>
                <a:close/>
              </a:path>
            </a:pathLst>
          </a:custGeom>
          <a:blipFill>
            <a:blip r:embed="rId3"/>
            <a:stretch>
              <a:fillRect b="-648"/>
            </a:stretch>
          </a:blipFill>
        </p:spPr>
      </p:sp>
      <p:sp>
        <p:nvSpPr>
          <p:cNvPr id="4" name="Freeform 4"/>
          <p:cNvSpPr/>
          <p:nvPr/>
        </p:nvSpPr>
        <p:spPr>
          <a:xfrm>
            <a:off x="16029711" y="9136284"/>
            <a:ext cx="1593273" cy="909711"/>
          </a:xfrm>
          <a:custGeom>
            <a:avLst/>
            <a:gdLst/>
            <a:ahLst/>
            <a:cxnLst/>
            <a:rect l="l" t="t" r="r" b="b"/>
            <a:pathLst>
              <a:path w="1593273" h="909711">
                <a:moveTo>
                  <a:pt x="0" y="0"/>
                </a:moveTo>
                <a:lnTo>
                  <a:pt x="1593273" y="0"/>
                </a:lnTo>
                <a:lnTo>
                  <a:pt x="1593273" y="909711"/>
                </a:lnTo>
                <a:lnTo>
                  <a:pt x="0" y="909711"/>
                </a:lnTo>
                <a:lnTo>
                  <a:pt x="0" y="0"/>
                </a:lnTo>
                <a:close/>
              </a:path>
            </a:pathLst>
          </a:custGeom>
          <a:blipFill>
            <a:blip r:embed="rId4"/>
            <a:stretch>
              <a:fillRect b="-5084"/>
            </a:stretch>
          </a:blipFill>
        </p:spPr>
      </p:sp>
      <p:sp>
        <p:nvSpPr>
          <p:cNvPr id="5" name="TextBox 5"/>
          <p:cNvSpPr txBox="1"/>
          <p:nvPr/>
        </p:nvSpPr>
        <p:spPr>
          <a:xfrm>
            <a:off x="91440" y="4011975"/>
            <a:ext cx="18105120" cy="2263050"/>
          </a:xfrm>
          <a:prstGeom prst="rect">
            <a:avLst/>
          </a:prstGeom>
        </p:spPr>
        <p:txBody>
          <a:bodyPr lIns="0" tIns="0" rIns="0" bIns="0" rtlCol="0" anchor="t">
            <a:spAutoFit/>
          </a:bodyPr>
          <a:lstStyle/>
          <a:p>
            <a:pPr algn="ctr">
              <a:lnSpc>
                <a:spcPts val="17280"/>
              </a:lnSpc>
            </a:pPr>
            <a:r>
              <a:rPr lang="en-US" sz="14400" spc="134">
                <a:solidFill>
                  <a:srgbClr val="0F4C92"/>
                </a:solidFill>
                <a:latin typeface="TT Rounds Condensed Bold"/>
              </a:rPr>
              <a:t>THANK YOU</a:t>
            </a:r>
          </a:p>
        </p:txBody>
      </p:sp>
      <p:sp>
        <p:nvSpPr>
          <p:cNvPr id="6" name="Freeform 6"/>
          <p:cNvSpPr/>
          <p:nvPr/>
        </p:nvSpPr>
        <p:spPr>
          <a:xfrm>
            <a:off x="16029711" y="9136284"/>
            <a:ext cx="1593273" cy="909711"/>
          </a:xfrm>
          <a:custGeom>
            <a:avLst/>
            <a:gdLst/>
            <a:ahLst/>
            <a:cxnLst/>
            <a:rect l="l" t="t" r="r" b="b"/>
            <a:pathLst>
              <a:path w="1593273" h="909711">
                <a:moveTo>
                  <a:pt x="0" y="0"/>
                </a:moveTo>
                <a:lnTo>
                  <a:pt x="1593273" y="0"/>
                </a:lnTo>
                <a:lnTo>
                  <a:pt x="1593273" y="909711"/>
                </a:lnTo>
                <a:lnTo>
                  <a:pt x="0" y="909711"/>
                </a:lnTo>
                <a:lnTo>
                  <a:pt x="0" y="0"/>
                </a:lnTo>
                <a:close/>
              </a:path>
            </a:pathLst>
          </a:custGeom>
          <a:blipFill>
            <a:blip r:embed="rId4"/>
            <a:stretch>
              <a:fillRect b="-5084"/>
            </a:stretch>
          </a:blipFill>
        </p:spPr>
      </p:sp>
      <p:grpSp>
        <p:nvGrpSpPr>
          <p:cNvPr id="7" name="Group 7"/>
          <p:cNvGrpSpPr/>
          <p:nvPr/>
        </p:nvGrpSpPr>
        <p:grpSpPr>
          <a:xfrm>
            <a:off x="-928196" y="4212523"/>
            <a:ext cx="1956896" cy="1861954"/>
            <a:chOff x="0" y="0"/>
            <a:chExt cx="515396" cy="490391"/>
          </a:xfrm>
        </p:grpSpPr>
        <p:sp>
          <p:nvSpPr>
            <p:cNvPr id="8" name="Freeform 8"/>
            <p:cNvSpPr/>
            <p:nvPr/>
          </p:nvSpPr>
          <p:spPr>
            <a:xfrm>
              <a:off x="0" y="0"/>
              <a:ext cx="515396" cy="490391"/>
            </a:xfrm>
            <a:custGeom>
              <a:avLst/>
              <a:gdLst/>
              <a:ahLst/>
              <a:cxnLst/>
              <a:rect l="l" t="t" r="r" b="b"/>
              <a:pathLst>
                <a:path w="515396" h="490391">
                  <a:moveTo>
                    <a:pt x="257698" y="0"/>
                  </a:moveTo>
                  <a:cubicBezTo>
                    <a:pt x="115375" y="0"/>
                    <a:pt x="0" y="109778"/>
                    <a:pt x="0" y="245196"/>
                  </a:cubicBezTo>
                  <a:cubicBezTo>
                    <a:pt x="0" y="380613"/>
                    <a:pt x="115375" y="490391"/>
                    <a:pt x="257698" y="490391"/>
                  </a:cubicBezTo>
                  <a:cubicBezTo>
                    <a:pt x="400021" y="490391"/>
                    <a:pt x="515396" y="380613"/>
                    <a:pt x="515396" y="245196"/>
                  </a:cubicBezTo>
                  <a:cubicBezTo>
                    <a:pt x="515396" y="109778"/>
                    <a:pt x="400021" y="0"/>
                    <a:pt x="257698" y="0"/>
                  </a:cubicBezTo>
                  <a:close/>
                </a:path>
              </a:pathLst>
            </a:custGeom>
            <a:solidFill>
              <a:srgbClr val="0F4C92"/>
            </a:solidFill>
          </p:spPr>
        </p:sp>
        <p:sp>
          <p:nvSpPr>
            <p:cNvPr id="9" name="TextBox 9"/>
            <p:cNvSpPr txBox="1"/>
            <p:nvPr/>
          </p:nvSpPr>
          <p:spPr>
            <a:xfrm>
              <a:off x="48318" y="45974"/>
              <a:ext cx="418760" cy="398443"/>
            </a:xfrm>
            <a:prstGeom prst="rect">
              <a:avLst/>
            </a:prstGeom>
          </p:spPr>
          <p:txBody>
            <a:bodyPr lIns="50800" tIns="50800" rIns="50800" bIns="50800" rtlCol="0" anchor="ctr"/>
            <a:lstStyle/>
            <a:p>
              <a:pPr algn="ctr">
                <a:lnSpc>
                  <a:spcPts val="2160"/>
                </a:lnSpc>
              </a:pPr>
              <a:endParaRPr/>
            </a:p>
          </p:txBody>
        </p:sp>
      </p:grpSp>
      <p:sp>
        <p:nvSpPr>
          <p:cNvPr id="10" name="TextBox 10"/>
          <p:cNvSpPr txBox="1"/>
          <p:nvPr/>
        </p:nvSpPr>
        <p:spPr>
          <a:xfrm>
            <a:off x="91440" y="4011975"/>
            <a:ext cx="18105120" cy="2190750"/>
          </a:xfrm>
          <a:prstGeom prst="rect">
            <a:avLst/>
          </a:prstGeom>
        </p:spPr>
        <p:txBody>
          <a:bodyPr lIns="0" tIns="0" rIns="0" bIns="0" rtlCol="0" anchor="t">
            <a:spAutoFit/>
          </a:bodyPr>
          <a:lstStyle/>
          <a:p>
            <a:pPr algn="ctr">
              <a:lnSpc>
                <a:spcPts val="17280"/>
              </a:lnSpc>
            </a:pPr>
            <a:r>
              <a:rPr lang="en-US" sz="14400" spc="134">
                <a:solidFill>
                  <a:srgbClr val="0F4C92"/>
                </a:solidFill>
                <a:latin typeface="TT Rounds Condensed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614854" y="9550850"/>
            <a:ext cx="2475186" cy="625470"/>
          </a:xfrm>
          <a:custGeom>
            <a:avLst/>
            <a:gdLst/>
            <a:ahLst/>
            <a:cxnLst/>
            <a:rect l="l" t="t" r="r" b="b"/>
            <a:pathLst>
              <a:path w="2475186" h="625470">
                <a:moveTo>
                  <a:pt x="0" y="0"/>
                </a:moveTo>
                <a:lnTo>
                  <a:pt x="2475186" y="0"/>
                </a:lnTo>
                <a:lnTo>
                  <a:pt x="2475186" y="625470"/>
                </a:lnTo>
                <a:lnTo>
                  <a:pt x="0" y="625470"/>
                </a:lnTo>
                <a:lnTo>
                  <a:pt x="0" y="0"/>
                </a:lnTo>
                <a:close/>
              </a:path>
            </a:pathLst>
          </a:custGeom>
          <a:blipFill>
            <a:blip r:embed="rId3"/>
            <a:stretch>
              <a:fillRect b="-648"/>
            </a:stretch>
          </a:blipFill>
        </p:spPr>
      </p:sp>
      <p:sp>
        <p:nvSpPr>
          <p:cNvPr id="4" name="Freeform 4"/>
          <p:cNvSpPr/>
          <p:nvPr/>
        </p:nvSpPr>
        <p:spPr>
          <a:xfrm>
            <a:off x="16029711" y="9136284"/>
            <a:ext cx="1593273" cy="909711"/>
          </a:xfrm>
          <a:custGeom>
            <a:avLst/>
            <a:gdLst/>
            <a:ahLst/>
            <a:cxnLst/>
            <a:rect l="l" t="t" r="r" b="b"/>
            <a:pathLst>
              <a:path w="1593273" h="909711">
                <a:moveTo>
                  <a:pt x="0" y="0"/>
                </a:moveTo>
                <a:lnTo>
                  <a:pt x="1593273" y="0"/>
                </a:lnTo>
                <a:lnTo>
                  <a:pt x="1593273" y="909711"/>
                </a:lnTo>
                <a:lnTo>
                  <a:pt x="0" y="909711"/>
                </a:lnTo>
                <a:lnTo>
                  <a:pt x="0" y="0"/>
                </a:lnTo>
                <a:close/>
              </a:path>
            </a:pathLst>
          </a:custGeom>
          <a:blipFill>
            <a:blip r:embed="rId4"/>
            <a:stretch>
              <a:fillRect b="-5084"/>
            </a:stretch>
          </a:blipFill>
        </p:spPr>
      </p:sp>
      <p:grpSp>
        <p:nvGrpSpPr>
          <p:cNvPr id="5" name="Group 5"/>
          <p:cNvGrpSpPr/>
          <p:nvPr/>
        </p:nvGrpSpPr>
        <p:grpSpPr>
          <a:xfrm>
            <a:off x="0" y="0"/>
            <a:ext cx="18288000" cy="1529394"/>
            <a:chOff x="0" y="0"/>
            <a:chExt cx="24384000" cy="2039192"/>
          </a:xfrm>
        </p:grpSpPr>
        <p:sp>
          <p:nvSpPr>
            <p:cNvPr id="6" name="Freeform 6"/>
            <p:cNvSpPr/>
            <p:nvPr/>
          </p:nvSpPr>
          <p:spPr>
            <a:xfrm>
              <a:off x="0" y="0"/>
              <a:ext cx="24384000" cy="2039239"/>
            </a:xfrm>
            <a:custGeom>
              <a:avLst/>
              <a:gdLst/>
              <a:ahLst/>
              <a:cxnLst/>
              <a:rect l="l" t="t" r="r" b="b"/>
              <a:pathLst>
                <a:path w="24384000" h="2039239">
                  <a:moveTo>
                    <a:pt x="0" y="0"/>
                  </a:moveTo>
                  <a:lnTo>
                    <a:pt x="24384000" y="0"/>
                  </a:lnTo>
                  <a:lnTo>
                    <a:pt x="24384000" y="2039239"/>
                  </a:lnTo>
                  <a:lnTo>
                    <a:pt x="0" y="2039239"/>
                  </a:lnTo>
                  <a:close/>
                </a:path>
              </a:pathLst>
            </a:custGeom>
            <a:solidFill>
              <a:srgbClr val="F2F2F2"/>
            </a:solidFill>
          </p:spPr>
        </p:sp>
      </p:grpSp>
      <p:sp>
        <p:nvSpPr>
          <p:cNvPr id="7" name="Freeform 7"/>
          <p:cNvSpPr/>
          <p:nvPr/>
        </p:nvSpPr>
        <p:spPr>
          <a:xfrm>
            <a:off x="16029711" y="9136284"/>
            <a:ext cx="1593273" cy="909711"/>
          </a:xfrm>
          <a:custGeom>
            <a:avLst/>
            <a:gdLst/>
            <a:ahLst/>
            <a:cxnLst/>
            <a:rect l="l" t="t" r="r" b="b"/>
            <a:pathLst>
              <a:path w="1593273" h="909711">
                <a:moveTo>
                  <a:pt x="0" y="0"/>
                </a:moveTo>
                <a:lnTo>
                  <a:pt x="1593273" y="0"/>
                </a:lnTo>
                <a:lnTo>
                  <a:pt x="1593273" y="909711"/>
                </a:lnTo>
                <a:lnTo>
                  <a:pt x="0" y="909711"/>
                </a:lnTo>
                <a:lnTo>
                  <a:pt x="0" y="0"/>
                </a:lnTo>
                <a:close/>
              </a:path>
            </a:pathLst>
          </a:custGeom>
          <a:blipFill>
            <a:blip r:embed="rId4"/>
            <a:stretch>
              <a:fillRect b="-5084"/>
            </a:stretch>
          </a:blipFill>
        </p:spPr>
      </p:sp>
      <p:sp>
        <p:nvSpPr>
          <p:cNvPr id="8" name="AutoShape 8"/>
          <p:cNvSpPr/>
          <p:nvPr/>
        </p:nvSpPr>
        <p:spPr>
          <a:xfrm>
            <a:off x="20" y="1328634"/>
            <a:ext cx="18326100" cy="38100"/>
          </a:xfrm>
          <a:prstGeom prst="line">
            <a:avLst/>
          </a:prstGeom>
          <a:ln w="19050" cap="rnd">
            <a:solidFill>
              <a:srgbClr val="0F4C92"/>
            </a:solidFill>
            <a:prstDash val="solid"/>
            <a:headEnd type="none" w="sm" len="sm"/>
            <a:tailEnd type="none" w="sm" len="sm"/>
          </a:ln>
        </p:spPr>
      </p:sp>
      <p:sp>
        <p:nvSpPr>
          <p:cNvPr id="9" name="Freeform 9"/>
          <p:cNvSpPr/>
          <p:nvPr/>
        </p:nvSpPr>
        <p:spPr>
          <a:xfrm>
            <a:off x="1216685" y="1909807"/>
            <a:ext cx="1455307" cy="1924761"/>
          </a:xfrm>
          <a:custGeom>
            <a:avLst/>
            <a:gdLst/>
            <a:ahLst/>
            <a:cxnLst/>
            <a:rect l="l" t="t" r="r" b="b"/>
            <a:pathLst>
              <a:path w="1455307" h="1924761">
                <a:moveTo>
                  <a:pt x="0" y="0"/>
                </a:moveTo>
                <a:lnTo>
                  <a:pt x="1455307" y="0"/>
                </a:lnTo>
                <a:lnTo>
                  <a:pt x="1455307" y="1924761"/>
                </a:lnTo>
                <a:lnTo>
                  <a:pt x="0" y="1924761"/>
                </a:lnTo>
                <a:lnTo>
                  <a:pt x="0" y="0"/>
                </a:lnTo>
                <a:close/>
              </a:path>
            </a:pathLst>
          </a:custGeom>
          <a:blipFill>
            <a:blip r:embed="rId5"/>
            <a:stretch>
              <a:fillRect/>
            </a:stretch>
          </a:blipFill>
        </p:spPr>
      </p:sp>
      <p:sp>
        <p:nvSpPr>
          <p:cNvPr id="10" name="Freeform 10"/>
          <p:cNvSpPr/>
          <p:nvPr/>
        </p:nvSpPr>
        <p:spPr>
          <a:xfrm>
            <a:off x="1216685" y="4509475"/>
            <a:ext cx="1418767" cy="1924761"/>
          </a:xfrm>
          <a:custGeom>
            <a:avLst/>
            <a:gdLst/>
            <a:ahLst/>
            <a:cxnLst/>
            <a:rect l="l" t="t" r="r" b="b"/>
            <a:pathLst>
              <a:path w="1418767" h="1924761">
                <a:moveTo>
                  <a:pt x="0" y="0"/>
                </a:moveTo>
                <a:lnTo>
                  <a:pt x="1418767" y="0"/>
                </a:lnTo>
                <a:lnTo>
                  <a:pt x="1418767" y="1924761"/>
                </a:lnTo>
                <a:lnTo>
                  <a:pt x="0" y="1924761"/>
                </a:lnTo>
                <a:lnTo>
                  <a:pt x="0" y="0"/>
                </a:lnTo>
                <a:close/>
              </a:path>
            </a:pathLst>
          </a:custGeom>
          <a:blipFill>
            <a:blip r:embed="rId6"/>
            <a:stretch>
              <a:fillRect/>
            </a:stretch>
          </a:blipFill>
        </p:spPr>
      </p:sp>
      <p:sp>
        <p:nvSpPr>
          <p:cNvPr id="11" name="TextBox 11"/>
          <p:cNvSpPr txBox="1"/>
          <p:nvPr/>
        </p:nvSpPr>
        <p:spPr>
          <a:xfrm>
            <a:off x="1005840" y="499959"/>
            <a:ext cx="15080085" cy="819150"/>
          </a:xfrm>
          <a:prstGeom prst="rect">
            <a:avLst/>
          </a:prstGeom>
        </p:spPr>
        <p:txBody>
          <a:bodyPr lIns="0" tIns="0" rIns="0" bIns="0" rtlCol="0" anchor="t">
            <a:spAutoFit/>
          </a:bodyPr>
          <a:lstStyle/>
          <a:p>
            <a:pPr algn="l">
              <a:lnSpc>
                <a:spcPts val="6480"/>
              </a:lnSpc>
            </a:pPr>
            <a:r>
              <a:rPr lang="en-US" sz="5400" spc="50">
                <a:solidFill>
                  <a:srgbClr val="0F4C92"/>
                </a:solidFill>
                <a:latin typeface="TT Rounds Condensed Bold"/>
              </a:rPr>
              <a:t>Team 404NotFound Members</a:t>
            </a:r>
          </a:p>
        </p:txBody>
      </p:sp>
      <p:sp>
        <p:nvSpPr>
          <p:cNvPr id="12" name="AutoShape 12"/>
          <p:cNvSpPr/>
          <p:nvPr/>
        </p:nvSpPr>
        <p:spPr>
          <a:xfrm flipV="1">
            <a:off x="8545882" y="1319109"/>
            <a:ext cx="0" cy="9181125"/>
          </a:xfrm>
          <a:prstGeom prst="line">
            <a:avLst/>
          </a:prstGeom>
          <a:ln w="38100" cap="flat">
            <a:solidFill>
              <a:srgbClr val="0F4C92"/>
            </a:solidFill>
            <a:prstDash val="solid"/>
            <a:headEnd type="none" w="sm" len="sm"/>
            <a:tailEnd type="none" w="sm" len="sm"/>
          </a:ln>
        </p:spPr>
      </p:sp>
      <p:sp>
        <p:nvSpPr>
          <p:cNvPr id="13" name="Freeform 13"/>
          <p:cNvSpPr/>
          <p:nvPr/>
        </p:nvSpPr>
        <p:spPr>
          <a:xfrm>
            <a:off x="9098332" y="2430928"/>
            <a:ext cx="1443571" cy="1924761"/>
          </a:xfrm>
          <a:custGeom>
            <a:avLst/>
            <a:gdLst/>
            <a:ahLst/>
            <a:cxnLst/>
            <a:rect l="l" t="t" r="r" b="b"/>
            <a:pathLst>
              <a:path w="1443571" h="1924761">
                <a:moveTo>
                  <a:pt x="0" y="0"/>
                </a:moveTo>
                <a:lnTo>
                  <a:pt x="1443571" y="0"/>
                </a:lnTo>
                <a:lnTo>
                  <a:pt x="1443571" y="1924761"/>
                </a:lnTo>
                <a:lnTo>
                  <a:pt x="0" y="1924761"/>
                </a:lnTo>
                <a:lnTo>
                  <a:pt x="0" y="0"/>
                </a:lnTo>
                <a:close/>
              </a:path>
            </a:pathLst>
          </a:custGeom>
          <a:blipFill>
            <a:blip r:embed="rId7"/>
            <a:stretch>
              <a:fillRect/>
            </a:stretch>
          </a:blipFill>
        </p:spPr>
      </p:sp>
      <p:sp>
        <p:nvSpPr>
          <p:cNvPr id="14" name="Freeform 14"/>
          <p:cNvSpPr/>
          <p:nvPr/>
        </p:nvSpPr>
        <p:spPr>
          <a:xfrm>
            <a:off x="1216685" y="7214930"/>
            <a:ext cx="1475724" cy="2043370"/>
          </a:xfrm>
          <a:custGeom>
            <a:avLst/>
            <a:gdLst/>
            <a:ahLst/>
            <a:cxnLst/>
            <a:rect l="l" t="t" r="r" b="b"/>
            <a:pathLst>
              <a:path w="1475724" h="2043370">
                <a:moveTo>
                  <a:pt x="0" y="0"/>
                </a:moveTo>
                <a:lnTo>
                  <a:pt x="1475724" y="0"/>
                </a:lnTo>
                <a:lnTo>
                  <a:pt x="1475724" y="2043370"/>
                </a:lnTo>
                <a:lnTo>
                  <a:pt x="0" y="2043370"/>
                </a:lnTo>
                <a:lnTo>
                  <a:pt x="0" y="0"/>
                </a:lnTo>
                <a:close/>
              </a:path>
            </a:pathLst>
          </a:custGeom>
          <a:blipFill>
            <a:blip r:embed="rId8"/>
            <a:stretch>
              <a:fillRect l="-4823" r="-4823"/>
            </a:stretch>
          </a:blipFill>
        </p:spPr>
      </p:sp>
      <p:sp>
        <p:nvSpPr>
          <p:cNvPr id="15" name="Freeform 15"/>
          <p:cNvSpPr/>
          <p:nvPr/>
        </p:nvSpPr>
        <p:spPr>
          <a:xfrm>
            <a:off x="9144000" y="6007480"/>
            <a:ext cx="1466854" cy="1924761"/>
          </a:xfrm>
          <a:custGeom>
            <a:avLst/>
            <a:gdLst/>
            <a:ahLst/>
            <a:cxnLst/>
            <a:rect l="l" t="t" r="r" b="b"/>
            <a:pathLst>
              <a:path w="1466854" h="1924761">
                <a:moveTo>
                  <a:pt x="0" y="0"/>
                </a:moveTo>
                <a:lnTo>
                  <a:pt x="1466854" y="0"/>
                </a:lnTo>
                <a:lnTo>
                  <a:pt x="1466854" y="1924761"/>
                </a:lnTo>
                <a:lnTo>
                  <a:pt x="0" y="1924761"/>
                </a:lnTo>
                <a:lnTo>
                  <a:pt x="0" y="0"/>
                </a:lnTo>
                <a:close/>
              </a:path>
            </a:pathLst>
          </a:custGeom>
          <a:blipFill>
            <a:blip r:embed="rId9"/>
            <a:stretch>
              <a:fillRect/>
            </a:stretch>
          </a:blipFill>
        </p:spPr>
      </p:sp>
      <p:sp>
        <p:nvSpPr>
          <p:cNvPr id="16" name="TextBox 16"/>
          <p:cNvSpPr txBox="1"/>
          <p:nvPr/>
        </p:nvSpPr>
        <p:spPr>
          <a:xfrm>
            <a:off x="14252283" y="53187"/>
            <a:ext cx="3931920" cy="456248"/>
          </a:xfrm>
          <a:prstGeom prst="rect">
            <a:avLst/>
          </a:prstGeom>
        </p:spPr>
        <p:txBody>
          <a:bodyPr lIns="0" tIns="0" rIns="0" bIns="0" rtlCol="0" anchor="t">
            <a:spAutoFit/>
          </a:bodyPr>
          <a:lstStyle/>
          <a:p>
            <a:pPr algn="r">
              <a:lnSpc>
                <a:spcPts val="2160"/>
              </a:lnSpc>
            </a:pPr>
            <a:r>
              <a:rPr lang="en-US" sz="1800" spc="16">
                <a:solidFill>
                  <a:srgbClr val="A1A0A0"/>
                </a:solidFill>
                <a:latin typeface="TT Rounds Condensed"/>
              </a:rPr>
              <a:t>2</a:t>
            </a:r>
          </a:p>
        </p:txBody>
      </p:sp>
      <p:sp>
        <p:nvSpPr>
          <p:cNvPr id="17" name="TextBox 17"/>
          <p:cNvSpPr txBox="1"/>
          <p:nvPr/>
        </p:nvSpPr>
        <p:spPr>
          <a:xfrm>
            <a:off x="3233381" y="2005413"/>
            <a:ext cx="3633514" cy="1724025"/>
          </a:xfrm>
          <a:prstGeom prst="rect">
            <a:avLst/>
          </a:prstGeom>
        </p:spPr>
        <p:txBody>
          <a:bodyPr lIns="0" tIns="0" rIns="0" bIns="0" rtlCol="0" anchor="t">
            <a:spAutoFit/>
          </a:bodyPr>
          <a:lstStyle/>
          <a:p>
            <a:pPr>
              <a:lnSpc>
                <a:spcPts val="2316"/>
              </a:lnSpc>
            </a:pPr>
            <a:r>
              <a:rPr lang="en-US" sz="1930" spc="17">
                <a:solidFill>
                  <a:srgbClr val="686767"/>
                </a:solidFill>
                <a:latin typeface="TT Rounds Condensed"/>
              </a:rPr>
              <a:t>Team Lead -  </a:t>
            </a:r>
            <a:r>
              <a:rPr lang="en-US" sz="1930" spc="17">
                <a:solidFill>
                  <a:srgbClr val="686767"/>
                </a:solidFill>
                <a:latin typeface="TT Rounds Condensed Bold"/>
              </a:rPr>
              <a:t>Amal Gopi  </a:t>
            </a:r>
            <a:r>
              <a:rPr lang="en-US" sz="1930" spc="17">
                <a:solidFill>
                  <a:srgbClr val="686767"/>
                </a:solidFill>
                <a:latin typeface="TT Rounds Condensed"/>
              </a:rPr>
              <a:t>               </a:t>
            </a:r>
          </a:p>
          <a:p>
            <a:pPr>
              <a:lnSpc>
                <a:spcPts val="2316"/>
              </a:lnSpc>
            </a:pPr>
            <a:r>
              <a:rPr lang="en-US" sz="1930" spc="17">
                <a:solidFill>
                  <a:srgbClr val="0F4C92"/>
                </a:solidFill>
                <a:latin typeface="TT Rounds Condensed"/>
              </a:rPr>
              <a:t>                             4th Year</a:t>
            </a:r>
          </a:p>
          <a:p>
            <a:pPr>
              <a:lnSpc>
                <a:spcPts val="2316"/>
              </a:lnSpc>
            </a:pPr>
            <a:r>
              <a:rPr lang="en-US" sz="1930" spc="17">
                <a:solidFill>
                  <a:srgbClr val="0F4C92"/>
                </a:solidFill>
                <a:latin typeface="TT Rounds Condensed"/>
              </a:rPr>
              <a:t>Technical Interests - Data Science</a:t>
            </a:r>
          </a:p>
          <a:p>
            <a:pPr>
              <a:lnSpc>
                <a:spcPts val="2316"/>
              </a:lnSpc>
            </a:pPr>
            <a:r>
              <a:rPr lang="en-US" sz="1930" spc="17">
                <a:solidFill>
                  <a:srgbClr val="686767"/>
                </a:solidFill>
                <a:latin typeface="TT Rounds Condensed"/>
              </a:rPr>
              <a:t>            projects worked:</a:t>
            </a:r>
          </a:p>
          <a:p>
            <a:pPr>
              <a:lnSpc>
                <a:spcPts val="2316"/>
              </a:lnSpc>
            </a:pPr>
            <a:r>
              <a:rPr lang="en-US" sz="1930" spc="17">
                <a:solidFill>
                  <a:srgbClr val="686767"/>
                </a:solidFill>
                <a:latin typeface="TT Rounds Condensed"/>
              </a:rPr>
              <a:t>1. virtual mouse and keyword</a:t>
            </a:r>
          </a:p>
          <a:p>
            <a:pPr algn="l">
              <a:lnSpc>
                <a:spcPts val="2316"/>
              </a:lnSpc>
            </a:pPr>
            <a:r>
              <a:rPr lang="en-US" sz="1930" spc="18">
                <a:solidFill>
                  <a:srgbClr val="686767"/>
                </a:solidFill>
                <a:latin typeface="TT Rounds Condensed"/>
              </a:rPr>
              <a:t>2. AI interview system</a:t>
            </a:r>
          </a:p>
        </p:txBody>
      </p:sp>
      <p:sp>
        <p:nvSpPr>
          <p:cNvPr id="18" name="TextBox 18"/>
          <p:cNvSpPr txBox="1"/>
          <p:nvPr/>
        </p:nvSpPr>
        <p:spPr>
          <a:xfrm>
            <a:off x="11545865" y="5997955"/>
            <a:ext cx="4254674" cy="2009775"/>
          </a:xfrm>
          <a:prstGeom prst="rect">
            <a:avLst/>
          </a:prstGeom>
        </p:spPr>
        <p:txBody>
          <a:bodyPr lIns="0" tIns="0" rIns="0" bIns="0" rtlCol="0" anchor="t">
            <a:spAutoFit/>
          </a:bodyPr>
          <a:lstStyle/>
          <a:p>
            <a:pPr>
              <a:lnSpc>
                <a:spcPts val="2316"/>
              </a:lnSpc>
            </a:pPr>
            <a:r>
              <a:rPr lang="en-US" sz="1930" spc="17">
                <a:solidFill>
                  <a:srgbClr val="686767"/>
                </a:solidFill>
                <a:latin typeface="TT Rounds Condensed"/>
              </a:rPr>
              <a:t> Presentation - </a:t>
            </a:r>
            <a:r>
              <a:rPr lang="en-US" sz="1930" spc="17">
                <a:solidFill>
                  <a:srgbClr val="686767"/>
                </a:solidFill>
                <a:latin typeface="TT Rounds Condensed Bold"/>
              </a:rPr>
              <a:t>Elvin Jimmy               </a:t>
            </a:r>
          </a:p>
          <a:p>
            <a:pPr>
              <a:lnSpc>
                <a:spcPts val="2316"/>
              </a:lnSpc>
            </a:pPr>
            <a:r>
              <a:rPr lang="en-US" sz="1930" spc="17">
                <a:solidFill>
                  <a:srgbClr val="0F4C92"/>
                </a:solidFill>
                <a:latin typeface="TT Rounds Condensed Bold"/>
              </a:rPr>
              <a:t>                       </a:t>
            </a:r>
            <a:r>
              <a:rPr lang="en-US" sz="1930" spc="17">
                <a:solidFill>
                  <a:srgbClr val="0F4C92"/>
                </a:solidFill>
                <a:latin typeface="TT Rounds Condensed"/>
              </a:rPr>
              <a:t>4th Year</a:t>
            </a:r>
          </a:p>
          <a:p>
            <a:pPr>
              <a:lnSpc>
                <a:spcPts val="2316"/>
              </a:lnSpc>
            </a:pPr>
            <a:r>
              <a:rPr lang="en-US" sz="1930" spc="17">
                <a:solidFill>
                  <a:srgbClr val="0F4C92"/>
                </a:solidFill>
                <a:latin typeface="TT Rounds Condensed"/>
              </a:rPr>
              <a:t>Technical Interests - Data Analyst</a:t>
            </a:r>
          </a:p>
          <a:p>
            <a:pPr>
              <a:lnSpc>
                <a:spcPts val="2316"/>
              </a:lnSpc>
            </a:pPr>
            <a:r>
              <a:rPr lang="en-US" sz="1930" spc="17">
                <a:solidFill>
                  <a:srgbClr val="686767"/>
                </a:solidFill>
                <a:latin typeface="TT Rounds Condensed"/>
              </a:rPr>
              <a:t>                  projects worked:</a:t>
            </a:r>
          </a:p>
          <a:p>
            <a:pPr>
              <a:lnSpc>
                <a:spcPts val="2316"/>
              </a:lnSpc>
            </a:pPr>
            <a:r>
              <a:rPr lang="en-US" sz="1930" spc="17">
                <a:solidFill>
                  <a:srgbClr val="686767"/>
                </a:solidFill>
                <a:latin typeface="TT Rounds Condensed"/>
              </a:rPr>
              <a:t>1.Parking space detection using Python</a:t>
            </a:r>
          </a:p>
          <a:p>
            <a:pPr algn="l">
              <a:lnSpc>
                <a:spcPts val="2316"/>
              </a:lnSpc>
            </a:pPr>
            <a:r>
              <a:rPr lang="en-US" sz="1930" spc="18">
                <a:solidFill>
                  <a:srgbClr val="686767"/>
                </a:solidFill>
                <a:latin typeface="TT Rounds Condensed"/>
              </a:rPr>
              <a:t>2. Automatic HTML Code Generation Using Machine Learning Techniques</a:t>
            </a:r>
          </a:p>
        </p:txBody>
      </p:sp>
      <p:sp>
        <p:nvSpPr>
          <p:cNvPr id="19" name="TextBox 19"/>
          <p:cNvSpPr txBox="1"/>
          <p:nvPr/>
        </p:nvSpPr>
        <p:spPr>
          <a:xfrm>
            <a:off x="11545865" y="2539044"/>
            <a:ext cx="4375876" cy="1769715"/>
          </a:xfrm>
          <a:prstGeom prst="rect">
            <a:avLst/>
          </a:prstGeom>
        </p:spPr>
        <p:txBody>
          <a:bodyPr lIns="0" tIns="0" rIns="0" bIns="0" rtlCol="0" anchor="t">
            <a:spAutoFit/>
          </a:bodyPr>
          <a:lstStyle/>
          <a:p>
            <a:pPr>
              <a:lnSpc>
                <a:spcPts val="2316"/>
              </a:lnSpc>
            </a:pPr>
            <a:r>
              <a:rPr lang="en-US" sz="1930" spc="17" dirty="0">
                <a:solidFill>
                  <a:srgbClr val="686767"/>
                </a:solidFill>
                <a:latin typeface="TT Rounds Condensed"/>
              </a:rPr>
              <a:t>Documentation - </a:t>
            </a:r>
            <a:r>
              <a:rPr lang="en-US" sz="1930" spc="17" dirty="0">
                <a:solidFill>
                  <a:srgbClr val="686767"/>
                </a:solidFill>
                <a:latin typeface="TT Rounds Condensed Bold"/>
              </a:rPr>
              <a:t>Jeeva C S        </a:t>
            </a:r>
            <a:r>
              <a:rPr lang="en-US" sz="1930" spc="17" dirty="0">
                <a:solidFill>
                  <a:srgbClr val="686767"/>
                </a:solidFill>
                <a:latin typeface="TT Rounds Condensed"/>
              </a:rPr>
              <a:t>  </a:t>
            </a:r>
          </a:p>
          <a:p>
            <a:pPr>
              <a:lnSpc>
                <a:spcPts val="2316"/>
              </a:lnSpc>
            </a:pPr>
            <a:r>
              <a:rPr lang="en-US" sz="1930" spc="17" dirty="0">
                <a:solidFill>
                  <a:srgbClr val="0F4C92"/>
                </a:solidFill>
                <a:latin typeface="TT Rounds Condensed"/>
              </a:rPr>
              <a:t>                            3rd Year</a:t>
            </a:r>
          </a:p>
          <a:p>
            <a:pPr>
              <a:lnSpc>
                <a:spcPts val="2316"/>
              </a:lnSpc>
            </a:pPr>
            <a:r>
              <a:rPr lang="en-US" sz="1930" spc="17" dirty="0">
                <a:solidFill>
                  <a:srgbClr val="0F4C92"/>
                </a:solidFill>
                <a:latin typeface="TT Rounds Condensed"/>
              </a:rPr>
              <a:t>Technical Interests - Machine Learning</a:t>
            </a:r>
          </a:p>
          <a:p>
            <a:pPr>
              <a:lnSpc>
                <a:spcPts val="2316"/>
              </a:lnSpc>
            </a:pPr>
            <a:r>
              <a:rPr lang="en-US" sz="1930" spc="17" dirty="0">
                <a:solidFill>
                  <a:srgbClr val="686767"/>
                </a:solidFill>
                <a:latin typeface="TT Rounds Condensed"/>
              </a:rPr>
              <a:t>                   projects worked:</a:t>
            </a:r>
          </a:p>
          <a:p>
            <a:pPr marL="416746" lvl="1" indent="-208373" algn="l">
              <a:lnSpc>
                <a:spcPts val="2316"/>
              </a:lnSpc>
              <a:buFont typeface="Arial"/>
              <a:buChar char="•"/>
            </a:pPr>
            <a:r>
              <a:rPr lang="en-US" sz="1930" spc="18" dirty="0">
                <a:solidFill>
                  <a:srgbClr val="686767"/>
                </a:solidFill>
                <a:latin typeface="TT Rounds Condensed"/>
              </a:rPr>
              <a:t>Authenticated vehicle access using ANPR</a:t>
            </a:r>
          </a:p>
        </p:txBody>
      </p:sp>
      <p:sp>
        <p:nvSpPr>
          <p:cNvPr id="20" name="TextBox 20"/>
          <p:cNvSpPr txBox="1"/>
          <p:nvPr/>
        </p:nvSpPr>
        <p:spPr>
          <a:xfrm>
            <a:off x="3233381" y="4605080"/>
            <a:ext cx="4158018" cy="1769715"/>
          </a:xfrm>
          <a:prstGeom prst="rect">
            <a:avLst/>
          </a:prstGeom>
        </p:spPr>
        <p:txBody>
          <a:bodyPr wrap="square" lIns="0" tIns="0" rIns="0" bIns="0" rtlCol="0" anchor="t">
            <a:spAutoFit/>
          </a:bodyPr>
          <a:lstStyle/>
          <a:p>
            <a:pPr>
              <a:lnSpc>
                <a:spcPts val="2316"/>
              </a:lnSpc>
            </a:pPr>
            <a:r>
              <a:rPr lang="en-US" sz="1930" spc="17" dirty="0">
                <a:solidFill>
                  <a:srgbClr val="686767"/>
                </a:solidFill>
                <a:latin typeface="TT Rounds Condensed"/>
              </a:rPr>
              <a:t> Software Engineer - </a:t>
            </a:r>
            <a:r>
              <a:rPr lang="en-US" sz="1930" spc="17" dirty="0">
                <a:solidFill>
                  <a:srgbClr val="686767"/>
                </a:solidFill>
                <a:latin typeface="TT Rounds Condensed Bold"/>
              </a:rPr>
              <a:t>Deepak Nair V P</a:t>
            </a:r>
            <a:r>
              <a:rPr lang="en-US" sz="1930" spc="17" dirty="0">
                <a:solidFill>
                  <a:srgbClr val="686767"/>
                </a:solidFill>
                <a:latin typeface="TT Rounds Condensed"/>
              </a:rPr>
              <a:t>               </a:t>
            </a:r>
          </a:p>
          <a:p>
            <a:pPr>
              <a:lnSpc>
                <a:spcPts val="2316"/>
              </a:lnSpc>
            </a:pPr>
            <a:r>
              <a:rPr lang="en-US" sz="1930" spc="17" dirty="0">
                <a:solidFill>
                  <a:srgbClr val="0F4C92"/>
                </a:solidFill>
                <a:latin typeface="TT Rounds Condensed"/>
              </a:rPr>
              <a:t>                           4th Year</a:t>
            </a:r>
          </a:p>
          <a:p>
            <a:pPr>
              <a:lnSpc>
                <a:spcPts val="2316"/>
              </a:lnSpc>
            </a:pPr>
            <a:r>
              <a:rPr lang="en-US" sz="1930" spc="17" dirty="0">
                <a:solidFill>
                  <a:srgbClr val="0F4C92"/>
                </a:solidFill>
                <a:latin typeface="TT Rounds Condensed"/>
              </a:rPr>
              <a:t>Technical Interests – Machine Learning</a:t>
            </a:r>
          </a:p>
          <a:p>
            <a:pPr>
              <a:lnSpc>
                <a:spcPts val="2316"/>
              </a:lnSpc>
            </a:pPr>
            <a:r>
              <a:rPr lang="en-US" sz="1930" spc="17" dirty="0">
                <a:solidFill>
                  <a:srgbClr val="686767"/>
                </a:solidFill>
                <a:latin typeface="TT Rounds Condensed"/>
              </a:rPr>
              <a:t>                 Projects worked:</a:t>
            </a:r>
          </a:p>
          <a:p>
            <a:pPr>
              <a:lnSpc>
                <a:spcPts val="2316"/>
              </a:lnSpc>
            </a:pPr>
            <a:r>
              <a:rPr lang="en-US" sz="1930" spc="17" dirty="0">
                <a:solidFill>
                  <a:srgbClr val="686767"/>
                </a:solidFill>
                <a:latin typeface="TT Rounds Condensed"/>
              </a:rPr>
              <a:t>1. College Event Management System</a:t>
            </a:r>
          </a:p>
          <a:p>
            <a:pPr algn="l">
              <a:lnSpc>
                <a:spcPts val="2316"/>
              </a:lnSpc>
            </a:pPr>
            <a:r>
              <a:rPr lang="en-US" sz="1930" spc="18" dirty="0">
                <a:solidFill>
                  <a:srgbClr val="686767"/>
                </a:solidFill>
                <a:latin typeface="TT Rounds Condensed"/>
              </a:rPr>
              <a:t>2. AI Powered Resume Parser</a:t>
            </a:r>
          </a:p>
        </p:txBody>
      </p:sp>
      <p:sp>
        <p:nvSpPr>
          <p:cNvPr id="21" name="TextBox 21"/>
          <p:cNvSpPr txBox="1"/>
          <p:nvPr/>
        </p:nvSpPr>
        <p:spPr>
          <a:xfrm>
            <a:off x="3233381" y="7205405"/>
            <a:ext cx="4158018" cy="2064668"/>
          </a:xfrm>
          <a:prstGeom prst="rect">
            <a:avLst/>
          </a:prstGeom>
        </p:spPr>
        <p:txBody>
          <a:bodyPr wrap="square" lIns="0" tIns="0" rIns="0" bIns="0" rtlCol="0" anchor="t">
            <a:spAutoFit/>
          </a:bodyPr>
          <a:lstStyle/>
          <a:p>
            <a:pPr>
              <a:lnSpc>
                <a:spcPts val="2316"/>
              </a:lnSpc>
            </a:pPr>
            <a:r>
              <a:rPr lang="en-US" sz="1930" spc="17" dirty="0">
                <a:solidFill>
                  <a:srgbClr val="686767"/>
                </a:solidFill>
                <a:latin typeface="TT Rounds Condensed"/>
              </a:rPr>
              <a:t>ML Engineer - </a:t>
            </a:r>
            <a:r>
              <a:rPr lang="en-US" sz="1930" spc="17" dirty="0" err="1">
                <a:solidFill>
                  <a:srgbClr val="686767"/>
                </a:solidFill>
                <a:latin typeface="TT Rounds Condensed Bold"/>
              </a:rPr>
              <a:t>Harankumar</a:t>
            </a:r>
            <a:r>
              <a:rPr lang="en-US" sz="1930" spc="17" dirty="0">
                <a:solidFill>
                  <a:srgbClr val="686767"/>
                </a:solidFill>
                <a:latin typeface="TT Rounds Condensed Bold"/>
              </a:rPr>
              <a:t> M S                 </a:t>
            </a:r>
          </a:p>
          <a:p>
            <a:pPr>
              <a:lnSpc>
                <a:spcPts val="2316"/>
              </a:lnSpc>
            </a:pPr>
            <a:r>
              <a:rPr lang="en-US" sz="1930" spc="17" dirty="0">
                <a:solidFill>
                  <a:srgbClr val="0F4C92"/>
                </a:solidFill>
                <a:latin typeface="TT Rounds Condensed"/>
              </a:rPr>
              <a:t>                          4th Year</a:t>
            </a:r>
          </a:p>
          <a:p>
            <a:pPr>
              <a:lnSpc>
                <a:spcPts val="2316"/>
              </a:lnSpc>
            </a:pPr>
            <a:r>
              <a:rPr lang="en-US" sz="1930" spc="17" dirty="0">
                <a:solidFill>
                  <a:srgbClr val="0F4C92"/>
                </a:solidFill>
                <a:latin typeface="TT Rounds Condensed"/>
              </a:rPr>
              <a:t>Technical Interests – Blockchain</a:t>
            </a:r>
          </a:p>
          <a:p>
            <a:pPr>
              <a:lnSpc>
                <a:spcPts val="2316"/>
              </a:lnSpc>
            </a:pPr>
            <a:r>
              <a:rPr lang="en-US" sz="1930" spc="17" dirty="0">
                <a:solidFill>
                  <a:srgbClr val="686767"/>
                </a:solidFill>
                <a:latin typeface="TT Rounds Condensed"/>
              </a:rPr>
              <a:t>                  Projects worked:</a:t>
            </a:r>
          </a:p>
          <a:p>
            <a:pPr marL="416746" lvl="1" indent="-208373">
              <a:lnSpc>
                <a:spcPts val="2316"/>
              </a:lnSpc>
              <a:buAutoNum type="arabicPeriod"/>
            </a:pPr>
            <a:r>
              <a:rPr lang="en-US" sz="1930" spc="17" dirty="0">
                <a:solidFill>
                  <a:srgbClr val="686767"/>
                </a:solidFill>
                <a:latin typeface="TT Rounds Condensed"/>
              </a:rPr>
              <a:t>EV Station finder Android App</a:t>
            </a:r>
          </a:p>
          <a:p>
            <a:pPr marL="416746" lvl="1" indent="-208373" algn="l">
              <a:lnSpc>
                <a:spcPts val="2316"/>
              </a:lnSpc>
              <a:buAutoNum type="arabicPeriod"/>
            </a:pPr>
            <a:r>
              <a:rPr lang="en-US" sz="1930" spc="18" dirty="0">
                <a:solidFill>
                  <a:srgbClr val="686767"/>
                </a:solidFill>
                <a:latin typeface="TT Rounds Condensed"/>
              </a:rPr>
              <a:t> Image/ Video  Colorization Using  CNN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614854" y="9550850"/>
            <a:ext cx="2475186" cy="625470"/>
          </a:xfrm>
          <a:custGeom>
            <a:avLst/>
            <a:gdLst/>
            <a:ahLst/>
            <a:cxnLst/>
            <a:rect l="l" t="t" r="r" b="b"/>
            <a:pathLst>
              <a:path w="2475186" h="625470">
                <a:moveTo>
                  <a:pt x="0" y="0"/>
                </a:moveTo>
                <a:lnTo>
                  <a:pt x="2475186" y="0"/>
                </a:lnTo>
                <a:lnTo>
                  <a:pt x="2475186" y="625470"/>
                </a:lnTo>
                <a:lnTo>
                  <a:pt x="0" y="625470"/>
                </a:lnTo>
                <a:lnTo>
                  <a:pt x="0" y="0"/>
                </a:lnTo>
                <a:close/>
              </a:path>
            </a:pathLst>
          </a:custGeom>
          <a:blipFill>
            <a:blip r:embed="rId3"/>
            <a:stretch>
              <a:fillRect b="-648"/>
            </a:stretch>
          </a:blipFill>
        </p:spPr>
      </p:sp>
      <p:sp>
        <p:nvSpPr>
          <p:cNvPr id="4" name="Freeform 4"/>
          <p:cNvSpPr/>
          <p:nvPr/>
        </p:nvSpPr>
        <p:spPr>
          <a:xfrm>
            <a:off x="16029711" y="9136284"/>
            <a:ext cx="1593273" cy="909711"/>
          </a:xfrm>
          <a:custGeom>
            <a:avLst/>
            <a:gdLst/>
            <a:ahLst/>
            <a:cxnLst/>
            <a:rect l="l" t="t" r="r" b="b"/>
            <a:pathLst>
              <a:path w="1593273" h="909711">
                <a:moveTo>
                  <a:pt x="0" y="0"/>
                </a:moveTo>
                <a:lnTo>
                  <a:pt x="1593273" y="0"/>
                </a:lnTo>
                <a:lnTo>
                  <a:pt x="1593273" y="909711"/>
                </a:lnTo>
                <a:lnTo>
                  <a:pt x="0" y="909711"/>
                </a:lnTo>
                <a:lnTo>
                  <a:pt x="0" y="0"/>
                </a:lnTo>
                <a:close/>
              </a:path>
            </a:pathLst>
          </a:custGeom>
          <a:blipFill>
            <a:blip r:embed="rId4"/>
            <a:stretch>
              <a:fillRect b="-5084"/>
            </a:stretch>
          </a:blipFill>
        </p:spPr>
      </p:sp>
      <p:grpSp>
        <p:nvGrpSpPr>
          <p:cNvPr id="5" name="Group 5"/>
          <p:cNvGrpSpPr/>
          <p:nvPr/>
        </p:nvGrpSpPr>
        <p:grpSpPr>
          <a:xfrm>
            <a:off x="0" y="0"/>
            <a:ext cx="18288000" cy="1529394"/>
            <a:chOff x="0" y="0"/>
            <a:chExt cx="24384000" cy="2039192"/>
          </a:xfrm>
        </p:grpSpPr>
        <p:sp>
          <p:nvSpPr>
            <p:cNvPr id="6" name="Freeform 6"/>
            <p:cNvSpPr/>
            <p:nvPr/>
          </p:nvSpPr>
          <p:spPr>
            <a:xfrm>
              <a:off x="0" y="0"/>
              <a:ext cx="24384000" cy="2039239"/>
            </a:xfrm>
            <a:custGeom>
              <a:avLst/>
              <a:gdLst/>
              <a:ahLst/>
              <a:cxnLst/>
              <a:rect l="l" t="t" r="r" b="b"/>
              <a:pathLst>
                <a:path w="24384000" h="2039239">
                  <a:moveTo>
                    <a:pt x="0" y="0"/>
                  </a:moveTo>
                  <a:lnTo>
                    <a:pt x="24384000" y="0"/>
                  </a:lnTo>
                  <a:lnTo>
                    <a:pt x="24384000" y="2039239"/>
                  </a:lnTo>
                  <a:lnTo>
                    <a:pt x="0" y="2039239"/>
                  </a:lnTo>
                  <a:close/>
                </a:path>
              </a:pathLst>
            </a:custGeom>
            <a:solidFill>
              <a:srgbClr val="F2F2F2"/>
            </a:solidFill>
          </p:spPr>
        </p:sp>
      </p:grpSp>
      <p:sp>
        <p:nvSpPr>
          <p:cNvPr id="7" name="Freeform 7"/>
          <p:cNvSpPr/>
          <p:nvPr/>
        </p:nvSpPr>
        <p:spPr>
          <a:xfrm>
            <a:off x="16029711" y="9136284"/>
            <a:ext cx="1593273" cy="909711"/>
          </a:xfrm>
          <a:custGeom>
            <a:avLst/>
            <a:gdLst/>
            <a:ahLst/>
            <a:cxnLst/>
            <a:rect l="l" t="t" r="r" b="b"/>
            <a:pathLst>
              <a:path w="1593273" h="909711">
                <a:moveTo>
                  <a:pt x="0" y="0"/>
                </a:moveTo>
                <a:lnTo>
                  <a:pt x="1593273" y="0"/>
                </a:lnTo>
                <a:lnTo>
                  <a:pt x="1593273" y="909711"/>
                </a:lnTo>
                <a:lnTo>
                  <a:pt x="0" y="909711"/>
                </a:lnTo>
                <a:lnTo>
                  <a:pt x="0" y="0"/>
                </a:lnTo>
                <a:close/>
              </a:path>
            </a:pathLst>
          </a:custGeom>
          <a:blipFill>
            <a:blip r:embed="rId4"/>
            <a:stretch>
              <a:fillRect b="-5084"/>
            </a:stretch>
          </a:blipFill>
        </p:spPr>
      </p:sp>
      <p:sp>
        <p:nvSpPr>
          <p:cNvPr id="8" name="AutoShape 8"/>
          <p:cNvSpPr/>
          <p:nvPr/>
        </p:nvSpPr>
        <p:spPr>
          <a:xfrm rot="7147">
            <a:off x="-19070" y="1519869"/>
            <a:ext cx="18326140" cy="0"/>
          </a:xfrm>
          <a:prstGeom prst="line">
            <a:avLst/>
          </a:prstGeom>
          <a:ln w="19050" cap="rnd">
            <a:solidFill>
              <a:srgbClr val="0F4C92"/>
            </a:solidFill>
            <a:prstDash val="solid"/>
            <a:headEnd type="none" w="sm" len="sm"/>
            <a:tailEnd type="none" w="sm" len="sm"/>
          </a:ln>
        </p:spPr>
      </p:sp>
      <p:sp>
        <p:nvSpPr>
          <p:cNvPr id="9" name="Freeform 9"/>
          <p:cNvSpPr/>
          <p:nvPr/>
        </p:nvSpPr>
        <p:spPr>
          <a:xfrm>
            <a:off x="6869762" y="5961424"/>
            <a:ext cx="3902160" cy="3902160"/>
          </a:xfrm>
          <a:custGeom>
            <a:avLst/>
            <a:gdLst/>
            <a:ahLst/>
            <a:cxnLst/>
            <a:rect l="l" t="t" r="r" b="b"/>
            <a:pathLst>
              <a:path w="3902160" h="3902160">
                <a:moveTo>
                  <a:pt x="0" y="0"/>
                </a:moveTo>
                <a:lnTo>
                  <a:pt x="3902160" y="0"/>
                </a:lnTo>
                <a:lnTo>
                  <a:pt x="3902160" y="3902160"/>
                </a:lnTo>
                <a:lnTo>
                  <a:pt x="0" y="3902160"/>
                </a:lnTo>
                <a:lnTo>
                  <a:pt x="0" y="0"/>
                </a:lnTo>
                <a:close/>
              </a:path>
            </a:pathLst>
          </a:custGeom>
          <a:blipFill>
            <a:blip r:embed="rId5"/>
            <a:stretch>
              <a:fillRect/>
            </a:stretch>
          </a:blipFill>
        </p:spPr>
      </p:sp>
      <p:sp>
        <p:nvSpPr>
          <p:cNvPr id="10" name="TextBox 10"/>
          <p:cNvSpPr txBox="1"/>
          <p:nvPr/>
        </p:nvSpPr>
        <p:spPr>
          <a:xfrm>
            <a:off x="1005840" y="286725"/>
            <a:ext cx="15080085" cy="1010385"/>
          </a:xfrm>
          <a:prstGeom prst="rect">
            <a:avLst/>
          </a:prstGeom>
        </p:spPr>
        <p:txBody>
          <a:bodyPr lIns="0" tIns="0" rIns="0" bIns="0" rtlCol="0" anchor="t">
            <a:spAutoFit/>
          </a:bodyPr>
          <a:lstStyle/>
          <a:p>
            <a:pPr algn="l">
              <a:lnSpc>
                <a:spcPts val="6480"/>
              </a:lnSpc>
            </a:pPr>
            <a:r>
              <a:rPr lang="en-US" sz="5400" spc="50">
                <a:solidFill>
                  <a:srgbClr val="0F4C92"/>
                </a:solidFill>
                <a:latin typeface="TT Rounds Condensed Bold"/>
              </a:rPr>
              <a:t>LLM Problem Statement: Why</a:t>
            </a:r>
          </a:p>
        </p:txBody>
      </p:sp>
      <p:sp>
        <p:nvSpPr>
          <p:cNvPr id="11" name="TextBox 11"/>
          <p:cNvSpPr txBox="1"/>
          <p:nvPr/>
        </p:nvSpPr>
        <p:spPr>
          <a:xfrm>
            <a:off x="14252283" y="53187"/>
            <a:ext cx="3931920" cy="456248"/>
          </a:xfrm>
          <a:prstGeom prst="rect">
            <a:avLst/>
          </a:prstGeom>
        </p:spPr>
        <p:txBody>
          <a:bodyPr lIns="0" tIns="0" rIns="0" bIns="0" rtlCol="0" anchor="t">
            <a:spAutoFit/>
          </a:bodyPr>
          <a:lstStyle/>
          <a:p>
            <a:pPr algn="r">
              <a:lnSpc>
                <a:spcPts val="2160"/>
              </a:lnSpc>
            </a:pPr>
            <a:r>
              <a:rPr lang="en-US" sz="1800" spc="16">
                <a:solidFill>
                  <a:srgbClr val="A1A0A0"/>
                </a:solidFill>
                <a:latin typeface="TT Rounds Condensed"/>
              </a:rPr>
              <a:t>3</a:t>
            </a:r>
          </a:p>
        </p:txBody>
      </p:sp>
      <p:sp>
        <p:nvSpPr>
          <p:cNvPr id="12" name="TextBox 12"/>
          <p:cNvSpPr txBox="1"/>
          <p:nvPr/>
        </p:nvSpPr>
        <p:spPr>
          <a:xfrm>
            <a:off x="1028700" y="2891275"/>
            <a:ext cx="16230600" cy="3265856"/>
          </a:xfrm>
          <a:prstGeom prst="rect">
            <a:avLst/>
          </a:prstGeom>
        </p:spPr>
        <p:txBody>
          <a:bodyPr lIns="0" tIns="0" rIns="0" bIns="0" rtlCol="0" anchor="t">
            <a:spAutoFit/>
          </a:bodyPr>
          <a:lstStyle/>
          <a:p>
            <a:pPr>
              <a:lnSpc>
                <a:spcPts val="5181"/>
              </a:lnSpc>
            </a:pPr>
            <a:r>
              <a:rPr lang="en-US" sz="3809" spc="34" dirty="0">
                <a:solidFill>
                  <a:srgbClr val="000000"/>
                </a:solidFill>
                <a:latin typeface="TT Rounds Condensed Bold"/>
              </a:rPr>
              <a:t>Develop an automated  system to analyze  online  customer reviews,  classify sentiments, identify issues in negative reviews, propose solutions. The goal is to enhance seller understanding of feedback, improve product quality, and boost customer satisfaction.</a:t>
            </a:r>
          </a:p>
          <a:p>
            <a:pPr algn="ctr">
              <a:lnSpc>
                <a:spcPts val="5181"/>
              </a:lnSpc>
            </a:pPr>
            <a:endParaRPr lang="en-US" sz="3809" spc="34" dirty="0">
              <a:solidFill>
                <a:srgbClr val="000000"/>
              </a:solidFill>
              <a:latin typeface="TT Rounds Condensed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614854" y="9550850"/>
            <a:ext cx="2475186" cy="625470"/>
          </a:xfrm>
          <a:custGeom>
            <a:avLst/>
            <a:gdLst/>
            <a:ahLst/>
            <a:cxnLst/>
            <a:rect l="l" t="t" r="r" b="b"/>
            <a:pathLst>
              <a:path w="2475186" h="625470">
                <a:moveTo>
                  <a:pt x="0" y="0"/>
                </a:moveTo>
                <a:lnTo>
                  <a:pt x="2475186" y="0"/>
                </a:lnTo>
                <a:lnTo>
                  <a:pt x="2475186" y="625470"/>
                </a:lnTo>
                <a:lnTo>
                  <a:pt x="0" y="625470"/>
                </a:lnTo>
                <a:lnTo>
                  <a:pt x="0" y="0"/>
                </a:lnTo>
                <a:close/>
              </a:path>
            </a:pathLst>
          </a:custGeom>
          <a:blipFill>
            <a:blip r:embed="rId3"/>
            <a:stretch>
              <a:fillRect b="-648"/>
            </a:stretch>
          </a:blipFill>
        </p:spPr>
      </p:sp>
      <p:sp>
        <p:nvSpPr>
          <p:cNvPr id="4" name="Freeform 4"/>
          <p:cNvSpPr/>
          <p:nvPr/>
        </p:nvSpPr>
        <p:spPr>
          <a:xfrm>
            <a:off x="16029711" y="9136284"/>
            <a:ext cx="1593273" cy="909711"/>
          </a:xfrm>
          <a:custGeom>
            <a:avLst/>
            <a:gdLst/>
            <a:ahLst/>
            <a:cxnLst/>
            <a:rect l="l" t="t" r="r" b="b"/>
            <a:pathLst>
              <a:path w="1593273" h="909711">
                <a:moveTo>
                  <a:pt x="0" y="0"/>
                </a:moveTo>
                <a:lnTo>
                  <a:pt x="1593273" y="0"/>
                </a:lnTo>
                <a:lnTo>
                  <a:pt x="1593273" y="909711"/>
                </a:lnTo>
                <a:lnTo>
                  <a:pt x="0" y="909711"/>
                </a:lnTo>
                <a:lnTo>
                  <a:pt x="0" y="0"/>
                </a:lnTo>
                <a:close/>
              </a:path>
            </a:pathLst>
          </a:custGeom>
          <a:blipFill>
            <a:blip r:embed="rId4"/>
            <a:stretch>
              <a:fillRect b="-5084"/>
            </a:stretch>
          </a:blipFill>
        </p:spPr>
      </p:sp>
      <p:grpSp>
        <p:nvGrpSpPr>
          <p:cNvPr id="5" name="Group 5"/>
          <p:cNvGrpSpPr/>
          <p:nvPr/>
        </p:nvGrpSpPr>
        <p:grpSpPr>
          <a:xfrm>
            <a:off x="0" y="0"/>
            <a:ext cx="18288000" cy="1529394"/>
            <a:chOff x="0" y="0"/>
            <a:chExt cx="24384000" cy="2039192"/>
          </a:xfrm>
        </p:grpSpPr>
        <p:sp>
          <p:nvSpPr>
            <p:cNvPr id="6" name="Freeform 6"/>
            <p:cNvSpPr/>
            <p:nvPr/>
          </p:nvSpPr>
          <p:spPr>
            <a:xfrm>
              <a:off x="0" y="0"/>
              <a:ext cx="24384000" cy="2039239"/>
            </a:xfrm>
            <a:custGeom>
              <a:avLst/>
              <a:gdLst/>
              <a:ahLst/>
              <a:cxnLst/>
              <a:rect l="l" t="t" r="r" b="b"/>
              <a:pathLst>
                <a:path w="24384000" h="2039239">
                  <a:moveTo>
                    <a:pt x="0" y="0"/>
                  </a:moveTo>
                  <a:lnTo>
                    <a:pt x="24384000" y="0"/>
                  </a:lnTo>
                  <a:lnTo>
                    <a:pt x="24384000" y="2039239"/>
                  </a:lnTo>
                  <a:lnTo>
                    <a:pt x="0" y="2039239"/>
                  </a:lnTo>
                  <a:close/>
                </a:path>
              </a:pathLst>
            </a:custGeom>
            <a:solidFill>
              <a:srgbClr val="F2F2F2"/>
            </a:solidFill>
          </p:spPr>
        </p:sp>
      </p:grpSp>
      <p:sp>
        <p:nvSpPr>
          <p:cNvPr id="7" name="Freeform 7"/>
          <p:cNvSpPr/>
          <p:nvPr/>
        </p:nvSpPr>
        <p:spPr>
          <a:xfrm>
            <a:off x="16029711" y="9136284"/>
            <a:ext cx="1593273" cy="909711"/>
          </a:xfrm>
          <a:custGeom>
            <a:avLst/>
            <a:gdLst/>
            <a:ahLst/>
            <a:cxnLst/>
            <a:rect l="l" t="t" r="r" b="b"/>
            <a:pathLst>
              <a:path w="1593273" h="909711">
                <a:moveTo>
                  <a:pt x="0" y="0"/>
                </a:moveTo>
                <a:lnTo>
                  <a:pt x="1593273" y="0"/>
                </a:lnTo>
                <a:lnTo>
                  <a:pt x="1593273" y="909711"/>
                </a:lnTo>
                <a:lnTo>
                  <a:pt x="0" y="909711"/>
                </a:lnTo>
                <a:lnTo>
                  <a:pt x="0" y="0"/>
                </a:lnTo>
                <a:close/>
              </a:path>
            </a:pathLst>
          </a:custGeom>
          <a:blipFill>
            <a:blip r:embed="rId4"/>
            <a:stretch>
              <a:fillRect b="-5084"/>
            </a:stretch>
          </a:blipFill>
        </p:spPr>
      </p:sp>
      <p:sp>
        <p:nvSpPr>
          <p:cNvPr id="8" name="AutoShape 8"/>
          <p:cNvSpPr/>
          <p:nvPr/>
        </p:nvSpPr>
        <p:spPr>
          <a:xfrm rot="7147">
            <a:off x="-19070" y="1519869"/>
            <a:ext cx="18326140" cy="0"/>
          </a:xfrm>
          <a:prstGeom prst="line">
            <a:avLst/>
          </a:prstGeom>
          <a:ln w="19050" cap="rnd">
            <a:solidFill>
              <a:srgbClr val="0F4C92"/>
            </a:solidFill>
            <a:prstDash val="solid"/>
            <a:headEnd type="none" w="sm" len="sm"/>
            <a:tailEnd type="none" w="sm" len="sm"/>
          </a:ln>
        </p:spPr>
      </p:sp>
      <p:sp>
        <p:nvSpPr>
          <p:cNvPr id="9" name="TextBox 9"/>
          <p:cNvSpPr txBox="1"/>
          <p:nvPr/>
        </p:nvSpPr>
        <p:spPr>
          <a:xfrm>
            <a:off x="1005840" y="286725"/>
            <a:ext cx="15080085" cy="819150"/>
          </a:xfrm>
          <a:prstGeom prst="rect">
            <a:avLst/>
          </a:prstGeom>
        </p:spPr>
        <p:txBody>
          <a:bodyPr lIns="0" tIns="0" rIns="0" bIns="0" rtlCol="0" anchor="t">
            <a:spAutoFit/>
          </a:bodyPr>
          <a:lstStyle/>
          <a:p>
            <a:pPr algn="l">
              <a:lnSpc>
                <a:spcPts val="6480"/>
              </a:lnSpc>
            </a:pPr>
            <a:r>
              <a:rPr lang="en-US" sz="5400" spc="50">
                <a:solidFill>
                  <a:srgbClr val="0F4C92"/>
                </a:solidFill>
                <a:latin typeface="TT Rounds Condensed Bold"/>
              </a:rPr>
              <a:t>LLM Business Problem: What</a:t>
            </a:r>
          </a:p>
        </p:txBody>
      </p:sp>
      <p:sp>
        <p:nvSpPr>
          <p:cNvPr id="10" name="TextBox 10"/>
          <p:cNvSpPr txBox="1"/>
          <p:nvPr/>
        </p:nvSpPr>
        <p:spPr>
          <a:xfrm>
            <a:off x="14252283" y="53187"/>
            <a:ext cx="3931920" cy="456248"/>
          </a:xfrm>
          <a:prstGeom prst="rect">
            <a:avLst/>
          </a:prstGeom>
        </p:spPr>
        <p:txBody>
          <a:bodyPr lIns="0" tIns="0" rIns="0" bIns="0" rtlCol="0" anchor="t">
            <a:spAutoFit/>
          </a:bodyPr>
          <a:lstStyle/>
          <a:p>
            <a:pPr algn="r">
              <a:lnSpc>
                <a:spcPts val="2160"/>
              </a:lnSpc>
            </a:pPr>
            <a:r>
              <a:rPr lang="en-US" sz="1800" spc="16">
                <a:solidFill>
                  <a:srgbClr val="A1A0A0"/>
                </a:solidFill>
                <a:latin typeface="TT Rounds Condensed"/>
              </a:rPr>
              <a:t>4</a:t>
            </a:r>
          </a:p>
        </p:txBody>
      </p:sp>
      <p:sp>
        <p:nvSpPr>
          <p:cNvPr id="11" name="TextBox 11"/>
          <p:cNvSpPr txBox="1"/>
          <p:nvPr/>
        </p:nvSpPr>
        <p:spPr>
          <a:xfrm>
            <a:off x="-19050" y="2251566"/>
            <a:ext cx="17642034" cy="5094961"/>
          </a:xfrm>
          <a:prstGeom prst="rect">
            <a:avLst/>
          </a:prstGeom>
        </p:spPr>
        <p:txBody>
          <a:bodyPr lIns="0" tIns="0" rIns="0" bIns="0" rtlCol="0" anchor="t">
            <a:spAutoFit/>
          </a:bodyPr>
          <a:lstStyle/>
          <a:p>
            <a:pPr marL="822579" lvl="1" indent="-411289" algn="just">
              <a:lnSpc>
                <a:spcPts val="5029"/>
              </a:lnSpc>
              <a:buFont typeface="Arial"/>
              <a:buChar char="•"/>
            </a:pPr>
            <a:r>
              <a:rPr lang="en-US" sz="3809" dirty="0">
                <a:solidFill>
                  <a:srgbClr val="000000"/>
                </a:solidFill>
                <a:latin typeface="TT Rounds Condensed Bold"/>
              </a:rPr>
              <a:t>Operational Challenges: SMEs encounter difficulties in planning for the future, managing complexity, and increasing sales/profit margins. </a:t>
            </a:r>
          </a:p>
          <a:p>
            <a:pPr algn="just">
              <a:lnSpc>
                <a:spcPts val="5029"/>
              </a:lnSpc>
            </a:pPr>
            <a:endParaRPr lang="en-US" sz="3809" dirty="0">
              <a:solidFill>
                <a:srgbClr val="000000"/>
              </a:solidFill>
              <a:latin typeface="TT Rounds Condensed Bold"/>
            </a:endParaRPr>
          </a:p>
          <a:p>
            <a:pPr marL="822579" lvl="1" indent="-411289" algn="just">
              <a:lnSpc>
                <a:spcPts val="5029"/>
              </a:lnSpc>
              <a:buFont typeface="Arial"/>
              <a:buChar char="•"/>
            </a:pPr>
            <a:r>
              <a:rPr lang="en-US" sz="3809" dirty="0">
                <a:solidFill>
                  <a:srgbClr val="000000"/>
                </a:solidFill>
                <a:latin typeface="TT Rounds Condensed Bold"/>
              </a:rPr>
              <a:t>Limited Resources: SMEs operate with constrained budgets and lack of technical expertise, hindering their ability to adopt complex solutions. </a:t>
            </a:r>
          </a:p>
          <a:p>
            <a:pPr algn="just">
              <a:lnSpc>
                <a:spcPts val="5029"/>
              </a:lnSpc>
            </a:pPr>
            <a:endParaRPr lang="en-US" sz="3809" dirty="0">
              <a:solidFill>
                <a:srgbClr val="000000"/>
              </a:solidFill>
              <a:latin typeface="TT Rounds Condensed Bold"/>
            </a:endParaRPr>
          </a:p>
          <a:p>
            <a:pPr marL="822579" lvl="1" indent="-411289" algn="just">
              <a:lnSpc>
                <a:spcPts val="5029"/>
              </a:lnSpc>
              <a:buFont typeface="Arial"/>
              <a:buChar char="•"/>
            </a:pPr>
            <a:r>
              <a:rPr lang="en-US" sz="3809" dirty="0">
                <a:solidFill>
                  <a:srgbClr val="000000"/>
                </a:solidFill>
                <a:latin typeface="TT Rounds Condensed Bold"/>
              </a:rPr>
              <a:t>Assistance: There is a demand for user-friendly and accessible solutions to help SMEs overcome challenges and improve operations effectively.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614854" y="9550850"/>
            <a:ext cx="2475186" cy="625470"/>
          </a:xfrm>
          <a:custGeom>
            <a:avLst/>
            <a:gdLst/>
            <a:ahLst/>
            <a:cxnLst/>
            <a:rect l="l" t="t" r="r" b="b"/>
            <a:pathLst>
              <a:path w="2475186" h="625470">
                <a:moveTo>
                  <a:pt x="0" y="0"/>
                </a:moveTo>
                <a:lnTo>
                  <a:pt x="2475186" y="0"/>
                </a:lnTo>
                <a:lnTo>
                  <a:pt x="2475186" y="625470"/>
                </a:lnTo>
                <a:lnTo>
                  <a:pt x="0" y="625470"/>
                </a:lnTo>
                <a:lnTo>
                  <a:pt x="0" y="0"/>
                </a:lnTo>
                <a:close/>
              </a:path>
            </a:pathLst>
          </a:custGeom>
          <a:blipFill>
            <a:blip r:embed="rId3"/>
            <a:stretch>
              <a:fillRect b="-648"/>
            </a:stretch>
          </a:blipFill>
        </p:spPr>
      </p:sp>
      <p:sp>
        <p:nvSpPr>
          <p:cNvPr id="4" name="Freeform 4"/>
          <p:cNvSpPr/>
          <p:nvPr/>
        </p:nvSpPr>
        <p:spPr>
          <a:xfrm>
            <a:off x="16029711" y="9136284"/>
            <a:ext cx="1593273" cy="909711"/>
          </a:xfrm>
          <a:custGeom>
            <a:avLst/>
            <a:gdLst/>
            <a:ahLst/>
            <a:cxnLst/>
            <a:rect l="l" t="t" r="r" b="b"/>
            <a:pathLst>
              <a:path w="1593273" h="909711">
                <a:moveTo>
                  <a:pt x="0" y="0"/>
                </a:moveTo>
                <a:lnTo>
                  <a:pt x="1593273" y="0"/>
                </a:lnTo>
                <a:lnTo>
                  <a:pt x="1593273" y="909711"/>
                </a:lnTo>
                <a:lnTo>
                  <a:pt x="0" y="909711"/>
                </a:lnTo>
                <a:lnTo>
                  <a:pt x="0" y="0"/>
                </a:lnTo>
                <a:close/>
              </a:path>
            </a:pathLst>
          </a:custGeom>
          <a:blipFill>
            <a:blip r:embed="rId4"/>
            <a:stretch>
              <a:fillRect b="-5084"/>
            </a:stretch>
          </a:blipFill>
        </p:spPr>
      </p:sp>
      <p:grpSp>
        <p:nvGrpSpPr>
          <p:cNvPr id="5" name="Group 5"/>
          <p:cNvGrpSpPr/>
          <p:nvPr/>
        </p:nvGrpSpPr>
        <p:grpSpPr>
          <a:xfrm>
            <a:off x="0" y="0"/>
            <a:ext cx="18288000" cy="1529394"/>
            <a:chOff x="0" y="0"/>
            <a:chExt cx="24384000" cy="2039192"/>
          </a:xfrm>
        </p:grpSpPr>
        <p:sp>
          <p:nvSpPr>
            <p:cNvPr id="6" name="Freeform 6"/>
            <p:cNvSpPr/>
            <p:nvPr/>
          </p:nvSpPr>
          <p:spPr>
            <a:xfrm>
              <a:off x="0" y="0"/>
              <a:ext cx="24384000" cy="2039239"/>
            </a:xfrm>
            <a:custGeom>
              <a:avLst/>
              <a:gdLst/>
              <a:ahLst/>
              <a:cxnLst/>
              <a:rect l="l" t="t" r="r" b="b"/>
              <a:pathLst>
                <a:path w="24384000" h="2039239">
                  <a:moveTo>
                    <a:pt x="0" y="0"/>
                  </a:moveTo>
                  <a:lnTo>
                    <a:pt x="24384000" y="0"/>
                  </a:lnTo>
                  <a:lnTo>
                    <a:pt x="24384000" y="2039239"/>
                  </a:lnTo>
                  <a:lnTo>
                    <a:pt x="0" y="2039239"/>
                  </a:lnTo>
                  <a:close/>
                </a:path>
              </a:pathLst>
            </a:custGeom>
            <a:solidFill>
              <a:srgbClr val="F2F2F2"/>
            </a:solidFill>
          </p:spPr>
        </p:sp>
      </p:grpSp>
      <p:sp>
        <p:nvSpPr>
          <p:cNvPr id="7" name="Freeform 7"/>
          <p:cNvSpPr/>
          <p:nvPr/>
        </p:nvSpPr>
        <p:spPr>
          <a:xfrm>
            <a:off x="16029711" y="9136284"/>
            <a:ext cx="1593273" cy="909711"/>
          </a:xfrm>
          <a:custGeom>
            <a:avLst/>
            <a:gdLst/>
            <a:ahLst/>
            <a:cxnLst/>
            <a:rect l="l" t="t" r="r" b="b"/>
            <a:pathLst>
              <a:path w="1593273" h="909711">
                <a:moveTo>
                  <a:pt x="0" y="0"/>
                </a:moveTo>
                <a:lnTo>
                  <a:pt x="1593273" y="0"/>
                </a:lnTo>
                <a:lnTo>
                  <a:pt x="1593273" y="909711"/>
                </a:lnTo>
                <a:lnTo>
                  <a:pt x="0" y="909711"/>
                </a:lnTo>
                <a:lnTo>
                  <a:pt x="0" y="0"/>
                </a:lnTo>
                <a:close/>
              </a:path>
            </a:pathLst>
          </a:custGeom>
          <a:blipFill>
            <a:blip r:embed="rId4"/>
            <a:stretch>
              <a:fillRect b="-5084"/>
            </a:stretch>
          </a:blipFill>
        </p:spPr>
      </p:sp>
      <p:sp>
        <p:nvSpPr>
          <p:cNvPr id="8" name="AutoShape 8"/>
          <p:cNvSpPr/>
          <p:nvPr/>
        </p:nvSpPr>
        <p:spPr>
          <a:xfrm rot="7147">
            <a:off x="-19070" y="1519869"/>
            <a:ext cx="18326140" cy="0"/>
          </a:xfrm>
          <a:prstGeom prst="line">
            <a:avLst/>
          </a:prstGeom>
          <a:ln w="19050" cap="rnd">
            <a:solidFill>
              <a:srgbClr val="0F4C92"/>
            </a:solidFill>
            <a:prstDash val="solid"/>
            <a:headEnd type="none" w="sm" len="sm"/>
            <a:tailEnd type="none" w="sm" len="sm"/>
          </a:ln>
        </p:spPr>
      </p:sp>
      <p:sp>
        <p:nvSpPr>
          <p:cNvPr id="9" name="TextBox 9"/>
          <p:cNvSpPr txBox="1"/>
          <p:nvPr/>
        </p:nvSpPr>
        <p:spPr>
          <a:xfrm>
            <a:off x="1005840" y="286725"/>
            <a:ext cx="15080085" cy="1010385"/>
          </a:xfrm>
          <a:prstGeom prst="rect">
            <a:avLst/>
          </a:prstGeom>
        </p:spPr>
        <p:txBody>
          <a:bodyPr lIns="0" tIns="0" rIns="0" bIns="0" rtlCol="0" anchor="t">
            <a:spAutoFit/>
          </a:bodyPr>
          <a:lstStyle/>
          <a:p>
            <a:pPr algn="l">
              <a:lnSpc>
                <a:spcPts val="6480"/>
              </a:lnSpc>
            </a:pPr>
            <a:r>
              <a:rPr lang="en-US" sz="5400" spc="50">
                <a:solidFill>
                  <a:srgbClr val="0F4C92"/>
                </a:solidFill>
                <a:latin typeface="TT Rounds Condensed Bold"/>
              </a:rPr>
              <a:t>Solution Overview: How</a:t>
            </a:r>
          </a:p>
        </p:txBody>
      </p:sp>
      <p:sp>
        <p:nvSpPr>
          <p:cNvPr id="10" name="TextBox 10"/>
          <p:cNvSpPr txBox="1"/>
          <p:nvPr/>
        </p:nvSpPr>
        <p:spPr>
          <a:xfrm>
            <a:off x="14252283" y="53187"/>
            <a:ext cx="3931920" cy="456248"/>
          </a:xfrm>
          <a:prstGeom prst="rect">
            <a:avLst/>
          </a:prstGeom>
        </p:spPr>
        <p:txBody>
          <a:bodyPr lIns="0" tIns="0" rIns="0" bIns="0" rtlCol="0" anchor="t">
            <a:spAutoFit/>
          </a:bodyPr>
          <a:lstStyle/>
          <a:p>
            <a:pPr algn="r">
              <a:lnSpc>
                <a:spcPts val="2160"/>
              </a:lnSpc>
            </a:pPr>
            <a:r>
              <a:rPr lang="en-US" sz="1800" spc="16">
                <a:solidFill>
                  <a:srgbClr val="A1A0A0"/>
                </a:solidFill>
                <a:latin typeface="TT Rounds Condensed"/>
              </a:rPr>
              <a:t>5</a:t>
            </a:r>
          </a:p>
        </p:txBody>
      </p:sp>
      <p:sp>
        <p:nvSpPr>
          <p:cNvPr id="11" name="TextBox 11"/>
          <p:cNvSpPr txBox="1"/>
          <p:nvPr/>
        </p:nvSpPr>
        <p:spPr>
          <a:xfrm>
            <a:off x="7230189" y="1748469"/>
            <a:ext cx="3895011" cy="692497"/>
          </a:xfrm>
          <a:prstGeom prst="rect">
            <a:avLst/>
          </a:prstGeom>
        </p:spPr>
        <p:txBody>
          <a:bodyPr wrap="square" lIns="0" tIns="0" rIns="0" bIns="0" rtlCol="0" anchor="t">
            <a:spAutoFit/>
          </a:bodyPr>
          <a:lstStyle/>
          <a:p>
            <a:pPr algn="ctr">
              <a:lnSpc>
                <a:spcPts val="5400"/>
              </a:lnSpc>
              <a:spcBef>
                <a:spcPct val="0"/>
              </a:spcBef>
            </a:pPr>
            <a:r>
              <a:rPr lang="en-US" sz="4500" u="sng" spc="42" dirty="0">
                <a:solidFill>
                  <a:srgbClr val="000000"/>
                </a:solidFill>
                <a:latin typeface="TT Rounds Condensed Bold"/>
              </a:rPr>
              <a:t>WEB SCRAPING</a:t>
            </a:r>
          </a:p>
        </p:txBody>
      </p:sp>
      <p:sp>
        <p:nvSpPr>
          <p:cNvPr id="12" name="TextBox 12"/>
          <p:cNvSpPr txBox="1"/>
          <p:nvPr/>
        </p:nvSpPr>
        <p:spPr>
          <a:xfrm>
            <a:off x="144675" y="2761892"/>
            <a:ext cx="18143325" cy="5170470"/>
          </a:xfrm>
          <a:prstGeom prst="rect">
            <a:avLst/>
          </a:prstGeom>
        </p:spPr>
        <p:txBody>
          <a:bodyPr lIns="0" tIns="0" rIns="0" bIns="0" rtlCol="0" anchor="t">
            <a:spAutoFit/>
          </a:bodyPr>
          <a:lstStyle/>
          <a:p>
            <a:pPr marL="821542" lvl="1" indent="-410771">
              <a:lnSpc>
                <a:spcPts val="4566"/>
              </a:lnSpc>
              <a:buFont typeface="Arial"/>
              <a:buChar char="•"/>
            </a:pPr>
            <a:r>
              <a:rPr lang="en-US" sz="3805" spc="34" dirty="0">
                <a:solidFill>
                  <a:srgbClr val="000000"/>
                </a:solidFill>
                <a:latin typeface="TT Rounds Condensed Bold"/>
              </a:rPr>
              <a:t>Define the URL for the Amazon product page and set optional HTTP headers for browser-like interaction.</a:t>
            </a:r>
          </a:p>
          <a:p>
            <a:pPr>
              <a:lnSpc>
                <a:spcPts val="4566"/>
              </a:lnSpc>
            </a:pPr>
            <a:endParaRPr lang="en-US" sz="3805" spc="34" dirty="0">
              <a:solidFill>
                <a:srgbClr val="000000"/>
              </a:solidFill>
              <a:latin typeface="TT Rounds Condensed Bold"/>
            </a:endParaRPr>
          </a:p>
          <a:p>
            <a:pPr marL="821542" lvl="1" indent="-410771">
              <a:lnSpc>
                <a:spcPts val="4566"/>
              </a:lnSpc>
              <a:buFont typeface="Arial"/>
              <a:buChar char="•"/>
            </a:pPr>
            <a:r>
              <a:rPr lang="en-US" sz="3805" spc="34" dirty="0">
                <a:solidFill>
                  <a:srgbClr val="000000"/>
                </a:solidFill>
                <a:latin typeface="TT Rounds Condensed Bold"/>
              </a:rPr>
              <a:t> Send an HTTP GET request  and parse the HTML content with </a:t>
            </a:r>
            <a:r>
              <a:rPr lang="en-US" sz="3805" spc="34" dirty="0" err="1">
                <a:solidFill>
                  <a:srgbClr val="000000"/>
                </a:solidFill>
                <a:latin typeface="TT Rounds Condensed Bold"/>
              </a:rPr>
              <a:t>BeautifulSoup</a:t>
            </a:r>
            <a:r>
              <a:rPr lang="en-US" sz="3805" spc="34" dirty="0">
                <a:solidFill>
                  <a:srgbClr val="000000"/>
                </a:solidFill>
                <a:latin typeface="TT Rounds Condensed Bold"/>
              </a:rPr>
              <a:t>.</a:t>
            </a:r>
          </a:p>
          <a:p>
            <a:pPr>
              <a:lnSpc>
                <a:spcPts val="4566"/>
              </a:lnSpc>
            </a:pPr>
            <a:endParaRPr lang="en-US" sz="3805" spc="34" dirty="0">
              <a:solidFill>
                <a:srgbClr val="000000"/>
              </a:solidFill>
              <a:latin typeface="TT Rounds Condensed Bold"/>
            </a:endParaRPr>
          </a:p>
          <a:p>
            <a:pPr marL="821542" lvl="1" indent="-410771">
              <a:lnSpc>
                <a:spcPts val="4566"/>
              </a:lnSpc>
              <a:buFont typeface="Arial"/>
              <a:buChar char="•"/>
            </a:pPr>
            <a:r>
              <a:rPr lang="en-US" sz="3805" spc="34" dirty="0">
                <a:solidFill>
                  <a:srgbClr val="000000"/>
                </a:solidFill>
                <a:latin typeface="TT Rounds Condensed Bold"/>
              </a:rPr>
              <a:t>Iterate over a predefined number of pages, fetching each review page. Systematically extract review text and dates from each review element.</a:t>
            </a:r>
          </a:p>
          <a:p>
            <a:pPr>
              <a:lnSpc>
                <a:spcPts val="4566"/>
              </a:lnSpc>
            </a:pPr>
            <a:endParaRPr lang="en-US" sz="3805" spc="34" dirty="0">
              <a:solidFill>
                <a:srgbClr val="000000"/>
              </a:solidFill>
              <a:latin typeface="TT Rounds Condensed Bold"/>
            </a:endParaRPr>
          </a:p>
          <a:p>
            <a:pPr>
              <a:lnSpc>
                <a:spcPts val="4566"/>
              </a:lnSpc>
            </a:pPr>
            <a:endParaRPr lang="en-US" sz="3805" spc="34" dirty="0">
              <a:solidFill>
                <a:srgbClr val="000000"/>
              </a:solidFill>
              <a:latin typeface="TT Rounds Condensed Bold"/>
            </a:endParaRPr>
          </a:p>
        </p:txBody>
      </p:sp>
      <p:sp>
        <p:nvSpPr>
          <p:cNvPr id="13" name="Freeform 13"/>
          <p:cNvSpPr/>
          <p:nvPr/>
        </p:nvSpPr>
        <p:spPr>
          <a:xfrm>
            <a:off x="5617021" y="7574827"/>
            <a:ext cx="6368343" cy="2016312"/>
          </a:xfrm>
          <a:custGeom>
            <a:avLst/>
            <a:gdLst/>
            <a:ahLst/>
            <a:cxnLst/>
            <a:rect l="l" t="t" r="r" b="b"/>
            <a:pathLst>
              <a:path w="6368343" h="2016312">
                <a:moveTo>
                  <a:pt x="0" y="0"/>
                </a:moveTo>
                <a:lnTo>
                  <a:pt x="6368344" y="0"/>
                </a:lnTo>
                <a:lnTo>
                  <a:pt x="6368344" y="2016312"/>
                </a:lnTo>
                <a:lnTo>
                  <a:pt x="0" y="2016312"/>
                </a:lnTo>
                <a:lnTo>
                  <a:pt x="0" y="0"/>
                </a:lnTo>
                <a:close/>
              </a:path>
            </a:pathLst>
          </a:custGeom>
          <a:blipFill>
            <a:blip r:embed="rId5"/>
            <a:stretch>
              <a:fillRect t="-18729" b="-18729"/>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614854" y="9550850"/>
            <a:ext cx="2475186" cy="625470"/>
          </a:xfrm>
          <a:custGeom>
            <a:avLst/>
            <a:gdLst/>
            <a:ahLst/>
            <a:cxnLst/>
            <a:rect l="l" t="t" r="r" b="b"/>
            <a:pathLst>
              <a:path w="2475186" h="625470">
                <a:moveTo>
                  <a:pt x="0" y="0"/>
                </a:moveTo>
                <a:lnTo>
                  <a:pt x="2475186" y="0"/>
                </a:lnTo>
                <a:lnTo>
                  <a:pt x="2475186" y="625470"/>
                </a:lnTo>
                <a:lnTo>
                  <a:pt x="0" y="625470"/>
                </a:lnTo>
                <a:lnTo>
                  <a:pt x="0" y="0"/>
                </a:lnTo>
                <a:close/>
              </a:path>
            </a:pathLst>
          </a:custGeom>
          <a:blipFill>
            <a:blip r:embed="rId3"/>
            <a:stretch>
              <a:fillRect b="-648"/>
            </a:stretch>
          </a:blipFill>
        </p:spPr>
      </p:sp>
      <p:sp>
        <p:nvSpPr>
          <p:cNvPr id="4" name="Freeform 4"/>
          <p:cNvSpPr/>
          <p:nvPr/>
        </p:nvSpPr>
        <p:spPr>
          <a:xfrm>
            <a:off x="16029711" y="9136284"/>
            <a:ext cx="1593273" cy="909711"/>
          </a:xfrm>
          <a:custGeom>
            <a:avLst/>
            <a:gdLst/>
            <a:ahLst/>
            <a:cxnLst/>
            <a:rect l="l" t="t" r="r" b="b"/>
            <a:pathLst>
              <a:path w="1593273" h="909711">
                <a:moveTo>
                  <a:pt x="0" y="0"/>
                </a:moveTo>
                <a:lnTo>
                  <a:pt x="1593273" y="0"/>
                </a:lnTo>
                <a:lnTo>
                  <a:pt x="1593273" y="909711"/>
                </a:lnTo>
                <a:lnTo>
                  <a:pt x="0" y="909711"/>
                </a:lnTo>
                <a:lnTo>
                  <a:pt x="0" y="0"/>
                </a:lnTo>
                <a:close/>
              </a:path>
            </a:pathLst>
          </a:custGeom>
          <a:blipFill>
            <a:blip r:embed="rId4"/>
            <a:stretch>
              <a:fillRect b="-5084"/>
            </a:stretch>
          </a:blipFill>
        </p:spPr>
      </p:sp>
      <p:grpSp>
        <p:nvGrpSpPr>
          <p:cNvPr id="5" name="Group 5"/>
          <p:cNvGrpSpPr/>
          <p:nvPr/>
        </p:nvGrpSpPr>
        <p:grpSpPr>
          <a:xfrm>
            <a:off x="0" y="0"/>
            <a:ext cx="18288000" cy="1529394"/>
            <a:chOff x="0" y="0"/>
            <a:chExt cx="24384000" cy="2039192"/>
          </a:xfrm>
        </p:grpSpPr>
        <p:sp>
          <p:nvSpPr>
            <p:cNvPr id="6" name="Freeform 6"/>
            <p:cNvSpPr/>
            <p:nvPr/>
          </p:nvSpPr>
          <p:spPr>
            <a:xfrm>
              <a:off x="0" y="0"/>
              <a:ext cx="24384000" cy="2039239"/>
            </a:xfrm>
            <a:custGeom>
              <a:avLst/>
              <a:gdLst/>
              <a:ahLst/>
              <a:cxnLst/>
              <a:rect l="l" t="t" r="r" b="b"/>
              <a:pathLst>
                <a:path w="24384000" h="2039239">
                  <a:moveTo>
                    <a:pt x="0" y="0"/>
                  </a:moveTo>
                  <a:lnTo>
                    <a:pt x="24384000" y="0"/>
                  </a:lnTo>
                  <a:lnTo>
                    <a:pt x="24384000" y="2039239"/>
                  </a:lnTo>
                  <a:lnTo>
                    <a:pt x="0" y="2039239"/>
                  </a:lnTo>
                  <a:close/>
                </a:path>
              </a:pathLst>
            </a:custGeom>
            <a:solidFill>
              <a:srgbClr val="F2F2F2"/>
            </a:solidFill>
          </p:spPr>
        </p:sp>
      </p:grpSp>
      <p:sp>
        <p:nvSpPr>
          <p:cNvPr id="7" name="Freeform 7"/>
          <p:cNvSpPr/>
          <p:nvPr/>
        </p:nvSpPr>
        <p:spPr>
          <a:xfrm>
            <a:off x="16029711" y="9136284"/>
            <a:ext cx="1593273" cy="909711"/>
          </a:xfrm>
          <a:custGeom>
            <a:avLst/>
            <a:gdLst/>
            <a:ahLst/>
            <a:cxnLst/>
            <a:rect l="l" t="t" r="r" b="b"/>
            <a:pathLst>
              <a:path w="1593273" h="909711">
                <a:moveTo>
                  <a:pt x="0" y="0"/>
                </a:moveTo>
                <a:lnTo>
                  <a:pt x="1593273" y="0"/>
                </a:lnTo>
                <a:lnTo>
                  <a:pt x="1593273" y="909711"/>
                </a:lnTo>
                <a:lnTo>
                  <a:pt x="0" y="909711"/>
                </a:lnTo>
                <a:lnTo>
                  <a:pt x="0" y="0"/>
                </a:lnTo>
                <a:close/>
              </a:path>
            </a:pathLst>
          </a:custGeom>
          <a:blipFill>
            <a:blip r:embed="rId4"/>
            <a:stretch>
              <a:fillRect b="-5084"/>
            </a:stretch>
          </a:blipFill>
        </p:spPr>
      </p:sp>
      <p:sp>
        <p:nvSpPr>
          <p:cNvPr id="8" name="AutoShape 8"/>
          <p:cNvSpPr/>
          <p:nvPr/>
        </p:nvSpPr>
        <p:spPr>
          <a:xfrm rot="7147">
            <a:off x="-19070" y="1519869"/>
            <a:ext cx="18326140" cy="0"/>
          </a:xfrm>
          <a:prstGeom prst="line">
            <a:avLst/>
          </a:prstGeom>
          <a:ln w="19050" cap="rnd">
            <a:solidFill>
              <a:srgbClr val="0F4C92"/>
            </a:solidFill>
            <a:prstDash val="solid"/>
            <a:headEnd type="none" w="sm" len="sm"/>
            <a:tailEnd type="none" w="sm" len="sm"/>
          </a:ln>
        </p:spPr>
      </p:sp>
      <p:sp>
        <p:nvSpPr>
          <p:cNvPr id="9" name="TextBox 9"/>
          <p:cNvSpPr txBox="1"/>
          <p:nvPr/>
        </p:nvSpPr>
        <p:spPr>
          <a:xfrm>
            <a:off x="1005840" y="286725"/>
            <a:ext cx="15080085" cy="1010385"/>
          </a:xfrm>
          <a:prstGeom prst="rect">
            <a:avLst/>
          </a:prstGeom>
        </p:spPr>
        <p:txBody>
          <a:bodyPr lIns="0" tIns="0" rIns="0" bIns="0" rtlCol="0" anchor="t">
            <a:spAutoFit/>
          </a:bodyPr>
          <a:lstStyle/>
          <a:p>
            <a:pPr algn="l">
              <a:lnSpc>
                <a:spcPts val="6480"/>
              </a:lnSpc>
            </a:pPr>
            <a:r>
              <a:rPr lang="en-US" sz="5400" spc="50">
                <a:solidFill>
                  <a:srgbClr val="0F4C92"/>
                </a:solidFill>
                <a:latin typeface="TT Rounds Condensed Bold"/>
              </a:rPr>
              <a:t>Solution Overview: How</a:t>
            </a:r>
          </a:p>
        </p:txBody>
      </p:sp>
      <p:sp>
        <p:nvSpPr>
          <p:cNvPr id="10" name="TextBox 10"/>
          <p:cNvSpPr txBox="1"/>
          <p:nvPr/>
        </p:nvSpPr>
        <p:spPr>
          <a:xfrm>
            <a:off x="14252283" y="53187"/>
            <a:ext cx="3931920" cy="456248"/>
          </a:xfrm>
          <a:prstGeom prst="rect">
            <a:avLst/>
          </a:prstGeom>
        </p:spPr>
        <p:txBody>
          <a:bodyPr lIns="0" tIns="0" rIns="0" bIns="0" rtlCol="0" anchor="t">
            <a:spAutoFit/>
          </a:bodyPr>
          <a:lstStyle/>
          <a:p>
            <a:pPr algn="r">
              <a:lnSpc>
                <a:spcPts val="2160"/>
              </a:lnSpc>
            </a:pPr>
            <a:r>
              <a:rPr lang="en-US" sz="1800" spc="16">
                <a:solidFill>
                  <a:srgbClr val="A1A0A0"/>
                </a:solidFill>
                <a:latin typeface="TT Rounds Condensed"/>
              </a:rPr>
              <a:t>5</a:t>
            </a:r>
          </a:p>
        </p:txBody>
      </p:sp>
      <p:sp>
        <p:nvSpPr>
          <p:cNvPr id="11" name="TextBox 11"/>
          <p:cNvSpPr txBox="1"/>
          <p:nvPr/>
        </p:nvSpPr>
        <p:spPr>
          <a:xfrm>
            <a:off x="6095105" y="1748469"/>
            <a:ext cx="5508427" cy="695325"/>
          </a:xfrm>
          <a:prstGeom prst="rect">
            <a:avLst/>
          </a:prstGeom>
        </p:spPr>
        <p:txBody>
          <a:bodyPr lIns="0" tIns="0" rIns="0" bIns="0" rtlCol="0" anchor="t">
            <a:spAutoFit/>
          </a:bodyPr>
          <a:lstStyle/>
          <a:p>
            <a:pPr algn="ctr">
              <a:lnSpc>
                <a:spcPts val="5400"/>
              </a:lnSpc>
              <a:spcBef>
                <a:spcPct val="0"/>
              </a:spcBef>
            </a:pPr>
            <a:r>
              <a:rPr lang="en-US" sz="4500" u="sng" spc="42" dirty="0">
                <a:solidFill>
                  <a:srgbClr val="000000"/>
                </a:solidFill>
                <a:latin typeface="TT Rounds Condensed Bold"/>
              </a:rPr>
              <a:t>SENTIMENT ANALYSIS</a:t>
            </a:r>
          </a:p>
        </p:txBody>
      </p:sp>
      <p:sp>
        <p:nvSpPr>
          <p:cNvPr id="12" name="TextBox 12"/>
          <p:cNvSpPr txBox="1"/>
          <p:nvPr/>
        </p:nvSpPr>
        <p:spPr>
          <a:xfrm>
            <a:off x="-47626" y="2938079"/>
            <a:ext cx="17980573" cy="6482865"/>
          </a:xfrm>
          <a:prstGeom prst="rect">
            <a:avLst/>
          </a:prstGeom>
        </p:spPr>
        <p:txBody>
          <a:bodyPr lIns="0" tIns="0" rIns="0" bIns="0" rtlCol="0" anchor="t">
            <a:spAutoFit/>
          </a:bodyPr>
          <a:lstStyle/>
          <a:p>
            <a:pPr marL="822579" lvl="1" indent="-411289" algn="just">
              <a:lnSpc>
                <a:spcPts val="4571"/>
              </a:lnSpc>
              <a:buFont typeface="Arial"/>
              <a:buChar char="•"/>
            </a:pPr>
            <a:r>
              <a:rPr lang="en-US" sz="3809" spc="34" dirty="0">
                <a:solidFill>
                  <a:srgbClr val="000000"/>
                </a:solidFill>
                <a:latin typeface="TT Rounds Condensed Bold"/>
              </a:rPr>
              <a:t>Prepare text data by removing HTML tags, punctuation, and </a:t>
            </a:r>
            <a:r>
              <a:rPr lang="en-US" sz="3809" spc="34" dirty="0" err="1">
                <a:solidFill>
                  <a:srgbClr val="000000"/>
                </a:solidFill>
                <a:latin typeface="TT Rounds Condensed Bold"/>
              </a:rPr>
              <a:t>stopwords</a:t>
            </a:r>
            <a:r>
              <a:rPr lang="en-US" sz="3809" spc="34" dirty="0">
                <a:solidFill>
                  <a:srgbClr val="000000"/>
                </a:solidFill>
                <a:latin typeface="TT Rounds Condensed Bold"/>
              </a:rPr>
              <a:t>, and then lemmatize for normalization.</a:t>
            </a:r>
          </a:p>
          <a:p>
            <a:pPr algn="just">
              <a:lnSpc>
                <a:spcPts val="4571"/>
              </a:lnSpc>
            </a:pPr>
            <a:endParaRPr lang="en-US" sz="3809" spc="34" dirty="0">
              <a:solidFill>
                <a:srgbClr val="000000"/>
              </a:solidFill>
              <a:latin typeface="TT Rounds Condensed Bold"/>
            </a:endParaRPr>
          </a:p>
          <a:p>
            <a:pPr marL="822579" lvl="1" indent="-411289" algn="just">
              <a:lnSpc>
                <a:spcPts val="4571"/>
              </a:lnSpc>
              <a:buFont typeface="Arial"/>
              <a:buChar char="•"/>
            </a:pPr>
            <a:r>
              <a:rPr lang="en-US" sz="3809" spc="34" dirty="0">
                <a:solidFill>
                  <a:srgbClr val="000000"/>
                </a:solidFill>
                <a:latin typeface="TT Rounds Condensed Bold"/>
              </a:rPr>
              <a:t>Assign sentiment scores (-1 to +1) using the VADER lexicon for each review.</a:t>
            </a:r>
          </a:p>
          <a:p>
            <a:pPr algn="just">
              <a:lnSpc>
                <a:spcPts val="4571"/>
              </a:lnSpc>
            </a:pPr>
            <a:endParaRPr lang="en-US" sz="3809" spc="34" dirty="0">
              <a:solidFill>
                <a:srgbClr val="000000"/>
              </a:solidFill>
              <a:latin typeface="TT Rounds Condensed Bold"/>
            </a:endParaRPr>
          </a:p>
          <a:p>
            <a:pPr marL="822579" lvl="1" indent="-411289" algn="just">
              <a:lnSpc>
                <a:spcPts val="4571"/>
              </a:lnSpc>
              <a:buFont typeface="Arial"/>
              <a:buChar char="•"/>
            </a:pPr>
            <a:r>
              <a:rPr lang="en-US" sz="3809" spc="34" dirty="0">
                <a:solidFill>
                  <a:srgbClr val="000000"/>
                </a:solidFill>
                <a:latin typeface="TT Rounds Condensed Bold"/>
              </a:rPr>
              <a:t>Categorize reviews as Positive, Negative, or Neutral based on sentiment score thresholds.</a:t>
            </a:r>
          </a:p>
          <a:p>
            <a:pPr algn="just">
              <a:lnSpc>
                <a:spcPts val="4571"/>
              </a:lnSpc>
            </a:pPr>
            <a:endParaRPr lang="en-US" sz="3809" spc="34" dirty="0">
              <a:solidFill>
                <a:srgbClr val="000000"/>
              </a:solidFill>
              <a:latin typeface="TT Rounds Condensed Bold"/>
            </a:endParaRPr>
          </a:p>
          <a:p>
            <a:pPr marL="822579" lvl="1" indent="-411289" algn="just">
              <a:lnSpc>
                <a:spcPts val="4571"/>
              </a:lnSpc>
              <a:buFont typeface="Arial"/>
              <a:buChar char="•"/>
            </a:pPr>
            <a:r>
              <a:rPr lang="en-US" sz="3809" spc="34" dirty="0">
                <a:solidFill>
                  <a:srgbClr val="000000"/>
                </a:solidFill>
                <a:latin typeface="TT Rounds Condensed Bold"/>
              </a:rPr>
              <a:t>Implemented the VADER lexicon, a rule-based sentiment analysis tool, to evaluate the sentiment of text data.</a:t>
            </a:r>
          </a:p>
          <a:p>
            <a:pPr algn="just">
              <a:lnSpc>
                <a:spcPts val="4843"/>
              </a:lnSpc>
              <a:spcBef>
                <a:spcPct val="0"/>
              </a:spcBef>
            </a:pPr>
            <a:endParaRPr lang="en-US" sz="3809" spc="34" dirty="0">
              <a:solidFill>
                <a:srgbClr val="000000"/>
              </a:solidFill>
              <a:latin typeface="TT Rounds Condensed 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614854" y="9550850"/>
            <a:ext cx="2475186" cy="625470"/>
          </a:xfrm>
          <a:custGeom>
            <a:avLst/>
            <a:gdLst/>
            <a:ahLst/>
            <a:cxnLst/>
            <a:rect l="l" t="t" r="r" b="b"/>
            <a:pathLst>
              <a:path w="2475186" h="625470">
                <a:moveTo>
                  <a:pt x="0" y="0"/>
                </a:moveTo>
                <a:lnTo>
                  <a:pt x="2475186" y="0"/>
                </a:lnTo>
                <a:lnTo>
                  <a:pt x="2475186" y="625470"/>
                </a:lnTo>
                <a:lnTo>
                  <a:pt x="0" y="625470"/>
                </a:lnTo>
                <a:lnTo>
                  <a:pt x="0" y="0"/>
                </a:lnTo>
                <a:close/>
              </a:path>
            </a:pathLst>
          </a:custGeom>
          <a:blipFill>
            <a:blip r:embed="rId3"/>
            <a:stretch>
              <a:fillRect b="-648"/>
            </a:stretch>
          </a:blipFill>
        </p:spPr>
      </p:sp>
      <p:sp>
        <p:nvSpPr>
          <p:cNvPr id="4" name="Freeform 4"/>
          <p:cNvSpPr/>
          <p:nvPr/>
        </p:nvSpPr>
        <p:spPr>
          <a:xfrm>
            <a:off x="16029711" y="9136284"/>
            <a:ext cx="1593273" cy="909711"/>
          </a:xfrm>
          <a:custGeom>
            <a:avLst/>
            <a:gdLst/>
            <a:ahLst/>
            <a:cxnLst/>
            <a:rect l="l" t="t" r="r" b="b"/>
            <a:pathLst>
              <a:path w="1593273" h="909711">
                <a:moveTo>
                  <a:pt x="0" y="0"/>
                </a:moveTo>
                <a:lnTo>
                  <a:pt x="1593273" y="0"/>
                </a:lnTo>
                <a:lnTo>
                  <a:pt x="1593273" y="909711"/>
                </a:lnTo>
                <a:lnTo>
                  <a:pt x="0" y="909711"/>
                </a:lnTo>
                <a:lnTo>
                  <a:pt x="0" y="0"/>
                </a:lnTo>
                <a:close/>
              </a:path>
            </a:pathLst>
          </a:custGeom>
          <a:blipFill>
            <a:blip r:embed="rId4"/>
            <a:stretch>
              <a:fillRect b="-5084"/>
            </a:stretch>
          </a:blipFill>
        </p:spPr>
      </p:sp>
      <p:grpSp>
        <p:nvGrpSpPr>
          <p:cNvPr id="5" name="Group 5"/>
          <p:cNvGrpSpPr/>
          <p:nvPr/>
        </p:nvGrpSpPr>
        <p:grpSpPr>
          <a:xfrm>
            <a:off x="0" y="0"/>
            <a:ext cx="18288000" cy="1529394"/>
            <a:chOff x="0" y="0"/>
            <a:chExt cx="24384000" cy="2039192"/>
          </a:xfrm>
        </p:grpSpPr>
        <p:sp>
          <p:nvSpPr>
            <p:cNvPr id="6" name="Freeform 6"/>
            <p:cNvSpPr/>
            <p:nvPr/>
          </p:nvSpPr>
          <p:spPr>
            <a:xfrm>
              <a:off x="0" y="0"/>
              <a:ext cx="24384000" cy="2039239"/>
            </a:xfrm>
            <a:custGeom>
              <a:avLst/>
              <a:gdLst/>
              <a:ahLst/>
              <a:cxnLst/>
              <a:rect l="l" t="t" r="r" b="b"/>
              <a:pathLst>
                <a:path w="24384000" h="2039239">
                  <a:moveTo>
                    <a:pt x="0" y="0"/>
                  </a:moveTo>
                  <a:lnTo>
                    <a:pt x="24384000" y="0"/>
                  </a:lnTo>
                  <a:lnTo>
                    <a:pt x="24384000" y="2039239"/>
                  </a:lnTo>
                  <a:lnTo>
                    <a:pt x="0" y="2039239"/>
                  </a:lnTo>
                  <a:close/>
                </a:path>
              </a:pathLst>
            </a:custGeom>
            <a:solidFill>
              <a:srgbClr val="F2F2F2"/>
            </a:solidFill>
          </p:spPr>
        </p:sp>
      </p:grpSp>
      <p:sp>
        <p:nvSpPr>
          <p:cNvPr id="7" name="Freeform 7"/>
          <p:cNvSpPr/>
          <p:nvPr/>
        </p:nvSpPr>
        <p:spPr>
          <a:xfrm>
            <a:off x="16029711" y="9136284"/>
            <a:ext cx="1593273" cy="909711"/>
          </a:xfrm>
          <a:custGeom>
            <a:avLst/>
            <a:gdLst/>
            <a:ahLst/>
            <a:cxnLst/>
            <a:rect l="l" t="t" r="r" b="b"/>
            <a:pathLst>
              <a:path w="1593273" h="909711">
                <a:moveTo>
                  <a:pt x="0" y="0"/>
                </a:moveTo>
                <a:lnTo>
                  <a:pt x="1593273" y="0"/>
                </a:lnTo>
                <a:lnTo>
                  <a:pt x="1593273" y="909711"/>
                </a:lnTo>
                <a:lnTo>
                  <a:pt x="0" y="909711"/>
                </a:lnTo>
                <a:lnTo>
                  <a:pt x="0" y="0"/>
                </a:lnTo>
                <a:close/>
              </a:path>
            </a:pathLst>
          </a:custGeom>
          <a:blipFill>
            <a:blip r:embed="rId4"/>
            <a:stretch>
              <a:fillRect b="-5084"/>
            </a:stretch>
          </a:blipFill>
        </p:spPr>
      </p:sp>
      <p:sp>
        <p:nvSpPr>
          <p:cNvPr id="8" name="AutoShape 8"/>
          <p:cNvSpPr/>
          <p:nvPr/>
        </p:nvSpPr>
        <p:spPr>
          <a:xfrm rot="7147">
            <a:off x="-19070" y="1519869"/>
            <a:ext cx="18326140" cy="0"/>
          </a:xfrm>
          <a:prstGeom prst="line">
            <a:avLst/>
          </a:prstGeom>
          <a:ln w="19050" cap="rnd">
            <a:solidFill>
              <a:srgbClr val="0F4C92"/>
            </a:solidFill>
            <a:prstDash val="solid"/>
            <a:headEnd type="none" w="sm" len="sm"/>
            <a:tailEnd type="none" w="sm" len="sm"/>
          </a:ln>
        </p:spPr>
      </p:sp>
      <p:sp>
        <p:nvSpPr>
          <p:cNvPr id="9" name="TextBox 9"/>
          <p:cNvSpPr txBox="1"/>
          <p:nvPr/>
        </p:nvSpPr>
        <p:spPr>
          <a:xfrm>
            <a:off x="1005840" y="286725"/>
            <a:ext cx="15080085" cy="1010385"/>
          </a:xfrm>
          <a:prstGeom prst="rect">
            <a:avLst/>
          </a:prstGeom>
        </p:spPr>
        <p:txBody>
          <a:bodyPr lIns="0" tIns="0" rIns="0" bIns="0" rtlCol="0" anchor="t">
            <a:spAutoFit/>
          </a:bodyPr>
          <a:lstStyle/>
          <a:p>
            <a:pPr algn="l">
              <a:lnSpc>
                <a:spcPts val="6480"/>
              </a:lnSpc>
            </a:pPr>
            <a:r>
              <a:rPr lang="en-US" sz="5400" spc="50">
                <a:solidFill>
                  <a:srgbClr val="0F4C92"/>
                </a:solidFill>
                <a:latin typeface="TT Rounds Condensed Bold"/>
              </a:rPr>
              <a:t>Solution Overview: How</a:t>
            </a:r>
          </a:p>
        </p:txBody>
      </p:sp>
      <p:sp>
        <p:nvSpPr>
          <p:cNvPr id="10" name="TextBox 10"/>
          <p:cNvSpPr txBox="1"/>
          <p:nvPr/>
        </p:nvSpPr>
        <p:spPr>
          <a:xfrm>
            <a:off x="14252283" y="53187"/>
            <a:ext cx="3931920" cy="456248"/>
          </a:xfrm>
          <a:prstGeom prst="rect">
            <a:avLst/>
          </a:prstGeom>
        </p:spPr>
        <p:txBody>
          <a:bodyPr lIns="0" tIns="0" rIns="0" bIns="0" rtlCol="0" anchor="t">
            <a:spAutoFit/>
          </a:bodyPr>
          <a:lstStyle/>
          <a:p>
            <a:pPr algn="r">
              <a:lnSpc>
                <a:spcPts val="2160"/>
              </a:lnSpc>
            </a:pPr>
            <a:r>
              <a:rPr lang="en-US" sz="1800" spc="16">
                <a:solidFill>
                  <a:srgbClr val="A1A0A0"/>
                </a:solidFill>
                <a:latin typeface="TT Rounds Condensed"/>
              </a:rPr>
              <a:t>5</a:t>
            </a:r>
          </a:p>
        </p:txBody>
      </p:sp>
      <p:sp>
        <p:nvSpPr>
          <p:cNvPr id="11" name="TextBox 11"/>
          <p:cNvSpPr txBox="1"/>
          <p:nvPr/>
        </p:nvSpPr>
        <p:spPr>
          <a:xfrm>
            <a:off x="1523761" y="1748469"/>
            <a:ext cx="14919008" cy="1381125"/>
          </a:xfrm>
          <a:prstGeom prst="rect">
            <a:avLst/>
          </a:prstGeom>
        </p:spPr>
        <p:txBody>
          <a:bodyPr lIns="0" tIns="0" rIns="0" bIns="0" rtlCol="0" anchor="t">
            <a:spAutoFit/>
          </a:bodyPr>
          <a:lstStyle/>
          <a:p>
            <a:pPr algn="ctr">
              <a:lnSpc>
                <a:spcPts val="5400"/>
              </a:lnSpc>
            </a:pPr>
            <a:r>
              <a:rPr lang="en-US" sz="4500" u="sng" spc="40">
                <a:solidFill>
                  <a:srgbClr val="000000"/>
                </a:solidFill>
                <a:latin typeface="TT Rounds Condensed Bold"/>
              </a:rPr>
              <a:t>PRODUCT NAME , CATEGORY AND PROBLEM IDENTIFICATION</a:t>
            </a:r>
          </a:p>
          <a:p>
            <a:pPr algn="ctr">
              <a:lnSpc>
                <a:spcPts val="5400"/>
              </a:lnSpc>
              <a:spcBef>
                <a:spcPct val="0"/>
              </a:spcBef>
            </a:pPr>
            <a:endParaRPr lang="en-US" sz="4500" u="sng" spc="40">
              <a:solidFill>
                <a:srgbClr val="000000"/>
              </a:solidFill>
              <a:latin typeface="TT Rounds Condensed Bold"/>
            </a:endParaRPr>
          </a:p>
        </p:txBody>
      </p:sp>
      <p:sp>
        <p:nvSpPr>
          <p:cNvPr id="12" name="TextBox 12"/>
          <p:cNvSpPr txBox="1"/>
          <p:nvPr/>
        </p:nvSpPr>
        <p:spPr>
          <a:xfrm>
            <a:off x="419180" y="2932756"/>
            <a:ext cx="17868820" cy="5715000"/>
          </a:xfrm>
          <a:prstGeom prst="rect">
            <a:avLst/>
          </a:prstGeom>
        </p:spPr>
        <p:txBody>
          <a:bodyPr lIns="0" tIns="0" rIns="0" bIns="0" rtlCol="0" anchor="t">
            <a:spAutoFit/>
          </a:bodyPr>
          <a:lstStyle/>
          <a:p>
            <a:pPr marL="822579" lvl="1" indent="-411289">
              <a:lnSpc>
                <a:spcPts val="4571"/>
              </a:lnSpc>
              <a:buFont typeface="Arial"/>
              <a:buChar char="•"/>
            </a:pPr>
            <a:r>
              <a:rPr lang="en-US" sz="3809" spc="34">
                <a:solidFill>
                  <a:srgbClr val="000000"/>
                </a:solidFill>
                <a:latin typeface="TT Rounds Condensed Bold"/>
              </a:rPr>
              <a:t>Leveraging web scraping techniques, the code extracts the product name from the Amazon product page HTML using BeautifulSoup.</a:t>
            </a:r>
          </a:p>
          <a:p>
            <a:pPr>
              <a:lnSpc>
                <a:spcPts val="4571"/>
              </a:lnSpc>
            </a:pPr>
            <a:endParaRPr lang="en-US" sz="3809" spc="34">
              <a:solidFill>
                <a:srgbClr val="000000"/>
              </a:solidFill>
              <a:latin typeface="TT Rounds Condensed Bold"/>
            </a:endParaRPr>
          </a:p>
          <a:p>
            <a:pPr marL="822579" lvl="1" indent="-411289">
              <a:lnSpc>
                <a:spcPts val="4571"/>
              </a:lnSpc>
              <a:buFont typeface="Arial"/>
              <a:buChar char="•"/>
            </a:pPr>
            <a:r>
              <a:rPr lang="en-US" sz="3809" spc="34">
                <a:solidFill>
                  <a:srgbClr val="000000"/>
                </a:solidFill>
                <a:latin typeface="TT Rounds Condensed Bold"/>
              </a:rPr>
              <a:t>Utilizes predefined keyword sets to classify the product into relevant categories based on its name. </a:t>
            </a:r>
          </a:p>
          <a:p>
            <a:pPr>
              <a:lnSpc>
                <a:spcPts val="4571"/>
              </a:lnSpc>
            </a:pPr>
            <a:endParaRPr lang="en-US" sz="3809" spc="34">
              <a:solidFill>
                <a:srgbClr val="000000"/>
              </a:solidFill>
              <a:latin typeface="TT Rounds Condensed Bold"/>
            </a:endParaRPr>
          </a:p>
          <a:p>
            <a:pPr marL="822579" lvl="1" indent="-411289">
              <a:lnSpc>
                <a:spcPts val="4571"/>
              </a:lnSpc>
              <a:buFont typeface="Arial"/>
              <a:buChar char="•"/>
            </a:pPr>
            <a:r>
              <a:rPr lang="en-US" sz="3809" spc="34">
                <a:solidFill>
                  <a:srgbClr val="000000"/>
                </a:solidFill>
                <a:latin typeface="TT Rounds Condensed Bold"/>
              </a:rPr>
              <a:t>Implements a dictionary associating common product problems with keywords.</a:t>
            </a:r>
          </a:p>
          <a:p>
            <a:pPr>
              <a:lnSpc>
                <a:spcPts val="4571"/>
              </a:lnSpc>
            </a:pPr>
            <a:endParaRPr lang="en-US" sz="3809" spc="34">
              <a:solidFill>
                <a:srgbClr val="000000"/>
              </a:solidFill>
              <a:latin typeface="TT Rounds Condensed Bold"/>
            </a:endParaRPr>
          </a:p>
          <a:p>
            <a:pPr marL="822579" lvl="1" indent="-411289">
              <a:lnSpc>
                <a:spcPts val="4571"/>
              </a:lnSpc>
              <a:buFont typeface="Arial"/>
              <a:buChar char="•"/>
            </a:pPr>
            <a:r>
              <a:rPr lang="en-US" sz="3809" spc="35">
                <a:solidFill>
                  <a:srgbClr val="000000"/>
                </a:solidFill>
                <a:latin typeface="TT Rounds Condensed Bold"/>
              </a:rPr>
              <a:t>Scans the cleaned review text for occurrences of these keywords to identify and   record product issues effectively.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614854" y="9550850"/>
            <a:ext cx="2475186" cy="625470"/>
          </a:xfrm>
          <a:custGeom>
            <a:avLst/>
            <a:gdLst/>
            <a:ahLst/>
            <a:cxnLst/>
            <a:rect l="l" t="t" r="r" b="b"/>
            <a:pathLst>
              <a:path w="2475186" h="625470">
                <a:moveTo>
                  <a:pt x="0" y="0"/>
                </a:moveTo>
                <a:lnTo>
                  <a:pt x="2475186" y="0"/>
                </a:lnTo>
                <a:lnTo>
                  <a:pt x="2475186" y="625470"/>
                </a:lnTo>
                <a:lnTo>
                  <a:pt x="0" y="625470"/>
                </a:lnTo>
                <a:lnTo>
                  <a:pt x="0" y="0"/>
                </a:lnTo>
                <a:close/>
              </a:path>
            </a:pathLst>
          </a:custGeom>
          <a:blipFill>
            <a:blip r:embed="rId3"/>
            <a:stretch>
              <a:fillRect b="-648"/>
            </a:stretch>
          </a:blipFill>
        </p:spPr>
      </p:sp>
      <p:sp>
        <p:nvSpPr>
          <p:cNvPr id="4" name="Freeform 4"/>
          <p:cNvSpPr/>
          <p:nvPr/>
        </p:nvSpPr>
        <p:spPr>
          <a:xfrm>
            <a:off x="16029711" y="9136284"/>
            <a:ext cx="1593273" cy="909711"/>
          </a:xfrm>
          <a:custGeom>
            <a:avLst/>
            <a:gdLst/>
            <a:ahLst/>
            <a:cxnLst/>
            <a:rect l="l" t="t" r="r" b="b"/>
            <a:pathLst>
              <a:path w="1593273" h="909711">
                <a:moveTo>
                  <a:pt x="0" y="0"/>
                </a:moveTo>
                <a:lnTo>
                  <a:pt x="1593273" y="0"/>
                </a:lnTo>
                <a:lnTo>
                  <a:pt x="1593273" y="909711"/>
                </a:lnTo>
                <a:lnTo>
                  <a:pt x="0" y="909711"/>
                </a:lnTo>
                <a:lnTo>
                  <a:pt x="0" y="0"/>
                </a:lnTo>
                <a:close/>
              </a:path>
            </a:pathLst>
          </a:custGeom>
          <a:blipFill>
            <a:blip r:embed="rId4"/>
            <a:stretch>
              <a:fillRect b="-5084"/>
            </a:stretch>
          </a:blipFill>
        </p:spPr>
      </p:sp>
      <p:grpSp>
        <p:nvGrpSpPr>
          <p:cNvPr id="5" name="Group 5"/>
          <p:cNvGrpSpPr/>
          <p:nvPr/>
        </p:nvGrpSpPr>
        <p:grpSpPr>
          <a:xfrm>
            <a:off x="0" y="0"/>
            <a:ext cx="18288000" cy="1529394"/>
            <a:chOff x="0" y="0"/>
            <a:chExt cx="24384000" cy="2039192"/>
          </a:xfrm>
        </p:grpSpPr>
        <p:sp>
          <p:nvSpPr>
            <p:cNvPr id="6" name="Freeform 6"/>
            <p:cNvSpPr/>
            <p:nvPr/>
          </p:nvSpPr>
          <p:spPr>
            <a:xfrm>
              <a:off x="0" y="0"/>
              <a:ext cx="24384000" cy="2039239"/>
            </a:xfrm>
            <a:custGeom>
              <a:avLst/>
              <a:gdLst/>
              <a:ahLst/>
              <a:cxnLst/>
              <a:rect l="l" t="t" r="r" b="b"/>
              <a:pathLst>
                <a:path w="24384000" h="2039239">
                  <a:moveTo>
                    <a:pt x="0" y="0"/>
                  </a:moveTo>
                  <a:lnTo>
                    <a:pt x="24384000" y="0"/>
                  </a:lnTo>
                  <a:lnTo>
                    <a:pt x="24384000" y="2039239"/>
                  </a:lnTo>
                  <a:lnTo>
                    <a:pt x="0" y="2039239"/>
                  </a:lnTo>
                  <a:close/>
                </a:path>
              </a:pathLst>
            </a:custGeom>
            <a:solidFill>
              <a:srgbClr val="F2F2F2"/>
            </a:solidFill>
          </p:spPr>
        </p:sp>
      </p:grpSp>
      <p:sp>
        <p:nvSpPr>
          <p:cNvPr id="7" name="Freeform 7"/>
          <p:cNvSpPr/>
          <p:nvPr/>
        </p:nvSpPr>
        <p:spPr>
          <a:xfrm>
            <a:off x="16029711" y="9136284"/>
            <a:ext cx="1593273" cy="909711"/>
          </a:xfrm>
          <a:custGeom>
            <a:avLst/>
            <a:gdLst/>
            <a:ahLst/>
            <a:cxnLst/>
            <a:rect l="l" t="t" r="r" b="b"/>
            <a:pathLst>
              <a:path w="1593273" h="909711">
                <a:moveTo>
                  <a:pt x="0" y="0"/>
                </a:moveTo>
                <a:lnTo>
                  <a:pt x="1593273" y="0"/>
                </a:lnTo>
                <a:lnTo>
                  <a:pt x="1593273" y="909711"/>
                </a:lnTo>
                <a:lnTo>
                  <a:pt x="0" y="909711"/>
                </a:lnTo>
                <a:lnTo>
                  <a:pt x="0" y="0"/>
                </a:lnTo>
                <a:close/>
              </a:path>
            </a:pathLst>
          </a:custGeom>
          <a:blipFill>
            <a:blip r:embed="rId4"/>
            <a:stretch>
              <a:fillRect b="-5084"/>
            </a:stretch>
          </a:blipFill>
        </p:spPr>
      </p:sp>
      <p:sp>
        <p:nvSpPr>
          <p:cNvPr id="8" name="AutoShape 8"/>
          <p:cNvSpPr/>
          <p:nvPr/>
        </p:nvSpPr>
        <p:spPr>
          <a:xfrm rot="7147">
            <a:off x="-19070" y="1519869"/>
            <a:ext cx="18326140" cy="0"/>
          </a:xfrm>
          <a:prstGeom prst="line">
            <a:avLst/>
          </a:prstGeom>
          <a:ln w="19050" cap="rnd">
            <a:solidFill>
              <a:srgbClr val="0F4C92"/>
            </a:solidFill>
            <a:prstDash val="solid"/>
            <a:headEnd type="none" w="sm" len="sm"/>
            <a:tailEnd type="none" w="sm" len="sm"/>
          </a:ln>
        </p:spPr>
      </p:sp>
      <p:sp>
        <p:nvSpPr>
          <p:cNvPr id="9" name="Freeform 9"/>
          <p:cNvSpPr/>
          <p:nvPr/>
        </p:nvSpPr>
        <p:spPr>
          <a:xfrm>
            <a:off x="4312394" y="4230078"/>
            <a:ext cx="8466976" cy="5361062"/>
          </a:xfrm>
          <a:custGeom>
            <a:avLst/>
            <a:gdLst/>
            <a:ahLst/>
            <a:cxnLst/>
            <a:rect l="l" t="t" r="r" b="b"/>
            <a:pathLst>
              <a:path w="8466976" h="5361062">
                <a:moveTo>
                  <a:pt x="0" y="0"/>
                </a:moveTo>
                <a:lnTo>
                  <a:pt x="8466977" y="0"/>
                </a:lnTo>
                <a:lnTo>
                  <a:pt x="8466977" y="5361061"/>
                </a:lnTo>
                <a:lnTo>
                  <a:pt x="0" y="5361061"/>
                </a:lnTo>
                <a:lnTo>
                  <a:pt x="0" y="0"/>
                </a:lnTo>
                <a:close/>
              </a:path>
            </a:pathLst>
          </a:custGeom>
          <a:blipFill>
            <a:blip r:embed="rId5"/>
            <a:stretch>
              <a:fillRect t="-9225" b="-9225"/>
            </a:stretch>
          </a:blipFill>
        </p:spPr>
      </p:sp>
      <p:sp>
        <p:nvSpPr>
          <p:cNvPr id="10" name="TextBox 10"/>
          <p:cNvSpPr txBox="1"/>
          <p:nvPr/>
        </p:nvSpPr>
        <p:spPr>
          <a:xfrm>
            <a:off x="1005840" y="286725"/>
            <a:ext cx="15080085" cy="1010385"/>
          </a:xfrm>
          <a:prstGeom prst="rect">
            <a:avLst/>
          </a:prstGeom>
        </p:spPr>
        <p:txBody>
          <a:bodyPr lIns="0" tIns="0" rIns="0" bIns="0" rtlCol="0" anchor="t">
            <a:spAutoFit/>
          </a:bodyPr>
          <a:lstStyle/>
          <a:p>
            <a:pPr algn="l">
              <a:lnSpc>
                <a:spcPts val="6480"/>
              </a:lnSpc>
            </a:pPr>
            <a:r>
              <a:rPr lang="en-US" sz="5400" spc="50">
                <a:solidFill>
                  <a:srgbClr val="0F4C92"/>
                </a:solidFill>
                <a:latin typeface="TT Rounds Condensed Bold"/>
              </a:rPr>
              <a:t>Solution Overview: How</a:t>
            </a:r>
          </a:p>
        </p:txBody>
      </p:sp>
      <p:sp>
        <p:nvSpPr>
          <p:cNvPr id="11" name="TextBox 11"/>
          <p:cNvSpPr txBox="1"/>
          <p:nvPr/>
        </p:nvSpPr>
        <p:spPr>
          <a:xfrm>
            <a:off x="14252283" y="53187"/>
            <a:ext cx="3931920" cy="456248"/>
          </a:xfrm>
          <a:prstGeom prst="rect">
            <a:avLst/>
          </a:prstGeom>
        </p:spPr>
        <p:txBody>
          <a:bodyPr lIns="0" tIns="0" rIns="0" bIns="0" rtlCol="0" anchor="t">
            <a:spAutoFit/>
          </a:bodyPr>
          <a:lstStyle/>
          <a:p>
            <a:pPr algn="r">
              <a:lnSpc>
                <a:spcPts val="2160"/>
              </a:lnSpc>
            </a:pPr>
            <a:r>
              <a:rPr lang="en-US" sz="1800" spc="16">
                <a:solidFill>
                  <a:srgbClr val="A1A0A0"/>
                </a:solidFill>
                <a:latin typeface="TT Rounds Condensed"/>
              </a:rPr>
              <a:t>5</a:t>
            </a:r>
          </a:p>
        </p:txBody>
      </p:sp>
      <p:sp>
        <p:nvSpPr>
          <p:cNvPr id="12" name="TextBox 12"/>
          <p:cNvSpPr txBox="1"/>
          <p:nvPr/>
        </p:nvSpPr>
        <p:spPr>
          <a:xfrm>
            <a:off x="6126836" y="1748469"/>
            <a:ext cx="5712857" cy="1381125"/>
          </a:xfrm>
          <a:prstGeom prst="rect">
            <a:avLst/>
          </a:prstGeom>
        </p:spPr>
        <p:txBody>
          <a:bodyPr lIns="0" tIns="0" rIns="0" bIns="0" rtlCol="0" anchor="t">
            <a:spAutoFit/>
          </a:bodyPr>
          <a:lstStyle/>
          <a:p>
            <a:pPr algn="ctr">
              <a:lnSpc>
                <a:spcPts val="5400"/>
              </a:lnSpc>
            </a:pPr>
            <a:r>
              <a:rPr lang="en-US" sz="4500" u="sng" spc="40">
                <a:solidFill>
                  <a:srgbClr val="000000"/>
                </a:solidFill>
                <a:latin typeface="TT Rounds Condensed Bold"/>
              </a:rPr>
              <a:t>REVIEW COUNT CHART </a:t>
            </a:r>
          </a:p>
          <a:p>
            <a:pPr algn="ctr">
              <a:lnSpc>
                <a:spcPts val="5400"/>
              </a:lnSpc>
              <a:spcBef>
                <a:spcPct val="0"/>
              </a:spcBef>
            </a:pPr>
            <a:endParaRPr lang="en-US" sz="4500" u="sng" spc="40">
              <a:solidFill>
                <a:srgbClr val="000000"/>
              </a:solidFill>
              <a:latin typeface="TT Rounds Condensed Bold"/>
            </a:endParaRPr>
          </a:p>
        </p:txBody>
      </p:sp>
      <p:sp>
        <p:nvSpPr>
          <p:cNvPr id="13" name="TextBox 13"/>
          <p:cNvSpPr txBox="1"/>
          <p:nvPr/>
        </p:nvSpPr>
        <p:spPr>
          <a:xfrm>
            <a:off x="1240087" y="2779234"/>
            <a:ext cx="13974485" cy="1143000"/>
          </a:xfrm>
          <a:prstGeom prst="rect">
            <a:avLst/>
          </a:prstGeom>
        </p:spPr>
        <p:txBody>
          <a:bodyPr lIns="0" tIns="0" rIns="0" bIns="0" rtlCol="0" anchor="t">
            <a:spAutoFit/>
          </a:bodyPr>
          <a:lstStyle/>
          <a:p>
            <a:pPr marL="822579" lvl="1" indent="-411289">
              <a:lnSpc>
                <a:spcPts val="4571"/>
              </a:lnSpc>
              <a:buFont typeface="Arial"/>
              <a:buChar char="•"/>
            </a:pPr>
            <a:r>
              <a:rPr lang="en-US" sz="3809" spc="34">
                <a:solidFill>
                  <a:srgbClr val="000000"/>
                </a:solidFill>
                <a:latin typeface="TT Rounds Condensed Bold"/>
              </a:rPr>
              <a:t>Utilizes Matplotlib to showcase sentiment category frequencies.</a:t>
            </a:r>
          </a:p>
          <a:p>
            <a:pPr marL="822579" lvl="1" indent="-411289">
              <a:lnSpc>
                <a:spcPts val="4571"/>
              </a:lnSpc>
              <a:buFont typeface="Arial"/>
              <a:buChar char="•"/>
            </a:pPr>
            <a:r>
              <a:rPr lang="en-US" sz="3809" spc="35">
                <a:solidFill>
                  <a:srgbClr val="000000"/>
                </a:solidFill>
                <a:latin typeface="TT Rounds Condensed Bold"/>
              </a:rPr>
              <a:t>Employs Pandas for computing and reordering sentiment counts.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614854" y="9550850"/>
            <a:ext cx="2475186" cy="625470"/>
          </a:xfrm>
          <a:custGeom>
            <a:avLst/>
            <a:gdLst/>
            <a:ahLst/>
            <a:cxnLst/>
            <a:rect l="l" t="t" r="r" b="b"/>
            <a:pathLst>
              <a:path w="2475186" h="625470">
                <a:moveTo>
                  <a:pt x="0" y="0"/>
                </a:moveTo>
                <a:lnTo>
                  <a:pt x="2475186" y="0"/>
                </a:lnTo>
                <a:lnTo>
                  <a:pt x="2475186" y="625470"/>
                </a:lnTo>
                <a:lnTo>
                  <a:pt x="0" y="625470"/>
                </a:lnTo>
                <a:lnTo>
                  <a:pt x="0" y="0"/>
                </a:lnTo>
                <a:close/>
              </a:path>
            </a:pathLst>
          </a:custGeom>
          <a:blipFill>
            <a:blip r:embed="rId3"/>
            <a:stretch>
              <a:fillRect b="-648"/>
            </a:stretch>
          </a:blipFill>
        </p:spPr>
      </p:sp>
      <p:sp>
        <p:nvSpPr>
          <p:cNvPr id="4" name="Freeform 4"/>
          <p:cNvSpPr/>
          <p:nvPr/>
        </p:nvSpPr>
        <p:spPr>
          <a:xfrm>
            <a:off x="16029711" y="9136284"/>
            <a:ext cx="1593273" cy="909711"/>
          </a:xfrm>
          <a:custGeom>
            <a:avLst/>
            <a:gdLst/>
            <a:ahLst/>
            <a:cxnLst/>
            <a:rect l="l" t="t" r="r" b="b"/>
            <a:pathLst>
              <a:path w="1593273" h="909711">
                <a:moveTo>
                  <a:pt x="0" y="0"/>
                </a:moveTo>
                <a:lnTo>
                  <a:pt x="1593273" y="0"/>
                </a:lnTo>
                <a:lnTo>
                  <a:pt x="1593273" y="909711"/>
                </a:lnTo>
                <a:lnTo>
                  <a:pt x="0" y="909711"/>
                </a:lnTo>
                <a:lnTo>
                  <a:pt x="0" y="0"/>
                </a:lnTo>
                <a:close/>
              </a:path>
            </a:pathLst>
          </a:custGeom>
          <a:blipFill>
            <a:blip r:embed="rId4"/>
            <a:stretch>
              <a:fillRect b="-5084"/>
            </a:stretch>
          </a:blipFill>
        </p:spPr>
      </p:sp>
      <p:grpSp>
        <p:nvGrpSpPr>
          <p:cNvPr id="5" name="Group 5"/>
          <p:cNvGrpSpPr/>
          <p:nvPr/>
        </p:nvGrpSpPr>
        <p:grpSpPr>
          <a:xfrm>
            <a:off x="0" y="0"/>
            <a:ext cx="18288000" cy="1529394"/>
            <a:chOff x="0" y="0"/>
            <a:chExt cx="24384000" cy="2039192"/>
          </a:xfrm>
        </p:grpSpPr>
        <p:sp>
          <p:nvSpPr>
            <p:cNvPr id="6" name="Freeform 6"/>
            <p:cNvSpPr/>
            <p:nvPr/>
          </p:nvSpPr>
          <p:spPr>
            <a:xfrm>
              <a:off x="0" y="0"/>
              <a:ext cx="24384000" cy="2039239"/>
            </a:xfrm>
            <a:custGeom>
              <a:avLst/>
              <a:gdLst/>
              <a:ahLst/>
              <a:cxnLst/>
              <a:rect l="l" t="t" r="r" b="b"/>
              <a:pathLst>
                <a:path w="24384000" h="2039239">
                  <a:moveTo>
                    <a:pt x="0" y="0"/>
                  </a:moveTo>
                  <a:lnTo>
                    <a:pt x="24384000" y="0"/>
                  </a:lnTo>
                  <a:lnTo>
                    <a:pt x="24384000" y="2039239"/>
                  </a:lnTo>
                  <a:lnTo>
                    <a:pt x="0" y="2039239"/>
                  </a:lnTo>
                  <a:close/>
                </a:path>
              </a:pathLst>
            </a:custGeom>
            <a:solidFill>
              <a:srgbClr val="F2F2F2"/>
            </a:solidFill>
          </p:spPr>
        </p:sp>
      </p:grpSp>
      <p:sp>
        <p:nvSpPr>
          <p:cNvPr id="7" name="Freeform 7"/>
          <p:cNvSpPr/>
          <p:nvPr/>
        </p:nvSpPr>
        <p:spPr>
          <a:xfrm>
            <a:off x="16029711" y="9136284"/>
            <a:ext cx="1593273" cy="909711"/>
          </a:xfrm>
          <a:custGeom>
            <a:avLst/>
            <a:gdLst/>
            <a:ahLst/>
            <a:cxnLst/>
            <a:rect l="l" t="t" r="r" b="b"/>
            <a:pathLst>
              <a:path w="1593273" h="909711">
                <a:moveTo>
                  <a:pt x="0" y="0"/>
                </a:moveTo>
                <a:lnTo>
                  <a:pt x="1593273" y="0"/>
                </a:lnTo>
                <a:lnTo>
                  <a:pt x="1593273" y="909711"/>
                </a:lnTo>
                <a:lnTo>
                  <a:pt x="0" y="909711"/>
                </a:lnTo>
                <a:lnTo>
                  <a:pt x="0" y="0"/>
                </a:lnTo>
                <a:close/>
              </a:path>
            </a:pathLst>
          </a:custGeom>
          <a:blipFill>
            <a:blip r:embed="rId4"/>
            <a:stretch>
              <a:fillRect b="-5084"/>
            </a:stretch>
          </a:blipFill>
        </p:spPr>
      </p:sp>
      <p:sp>
        <p:nvSpPr>
          <p:cNvPr id="8" name="AutoShape 8"/>
          <p:cNvSpPr/>
          <p:nvPr/>
        </p:nvSpPr>
        <p:spPr>
          <a:xfrm rot="7147">
            <a:off x="-19070" y="1519869"/>
            <a:ext cx="18326140" cy="0"/>
          </a:xfrm>
          <a:prstGeom prst="line">
            <a:avLst/>
          </a:prstGeom>
          <a:ln w="19050" cap="rnd">
            <a:solidFill>
              <a:srgbClr val="0F4C92"/>
            </a:solidFill>
            <a:prstDash val="solid"/>
            <a:headEnd type="none" w="sm" len="sm"/>
            <a:tailEnd type="none" w="sm" len="sm"/>
          </a:ln>
        </p:spPr>
      </p:sp>
      <p:sp>
        <p:nvSpPr>
          <p:cNvPr id="9" name="Freeform 9"/>
          <p:cNvSpPr/>
          <p:nvPr/>
        </p:nvSpPr>
        <p:spPr>
          <a:xfrm>
            <a:off x="4043743" y="4278607"/>
            <a:ext cx="9146772" cy="5488063"/>
          </a:xfrm>
          <a:custGeom>
            <a:avLst/>
            <a:gdLst/>
            <a:ahLst/>
            <a:cxnLst/>
            <a:rect l="l" t="t" r="r" b="b"/>
            <a:pathLst>
              <a:path w="9146772" h="5488063">
                <a:moveTo>
                  <a:pt x="0" y="0"/>
                </a:moveTo>
                <a:lnTo>
                  <a:pt x="9146773" y="0"/>
                </a:lnTo>
                <a:lnTo>
                  <a:pt x="9146773" y="5488064"/>
                </a:lnTo>
                <a:lnTo>
                  <a:pt x="0" y="5488064"/>
                </a:lnTo>
                <a:lnTo>
                  <a:pt x="0" y="0"/>
                </a:lnTo>
                <a:close/>
              </a:path>
            </a:pathLst>
          </a:custGeom>
          <a:blipFill>
            <a:blip r:embed="rId5"/>
            <a:stretch>
              <a:fillRect/>
            </a:stretch>
          </a:blipFill>
        </p:spPr>
      </p:sp>
      <p:sp>
        <p:nvSpPr>
          <p:cNvPr id="10" name="TextBox 10"/>
          <p:cNvSpPr txBox="1"/>
          <p:nvPr/>
        </p:nvSpPr>
        <p:spPr>
          <a:xfrm>
            <a:off x="1005840" y="286725"/>
            <a:ext cx="15080085" cy="1010385"/>
          </a:xfrm>
          <a:prstGeom prst="rect">
            <a:avLst/>
          </a:prstGeom>
        </p:spPr>
        <p:txBody>
          <a:bodyPr lIns="0" tIns="0" rIns="0" bIns="0" rtlCol="0" anchor="t">
            <a:spAutoFit/>
          </a:bodyPr>
          <a:lstStyle/>
          <a:p>
            <a:pPr algn="l">
              <a:lnSpc>
                <a:spcPts val="6480"/>
              </a:lnSpc>
            </a:pPr>
            <a:r>
              <a:rPr lang="en-US" sz="5400" spc="50">
                <a:solidFill>
                  <a:srgbClr val="0F4C92"/>
                </a:solidFill>
                <a:latin typeface="TT Rounds Condensed Bold"/>
              </a:rPr>
              <a:t>Solution Overview: How</a:t>
            </a:r>
          </a:p>
        </p:txBody>
      </p:sp>
      <p:sp>
        <p:nvSpPr>
          <p:cNvPr id="11" name="TextBox 11"/>
          <p:cNvSpPr txBox="1"/>
          <p:nvPr/>
        </p:nvSpPr>
        <p:spPr>
          <a:xfrm>
            <a:off x="14252283" y="53187"/>
            <a:ext cx="3931920" cy="456248"/>
          </a:xfrm>
          <a:prstGeom prst="rect">
            <a:avLst/>
          </a:prstGeom>
        </p:spPr>
        <p:txBody>
          <a:bodyPr lIns="0" tIns="0" rIns="0" bIns="0" rtlCol="0" anchor="t">
            <a:spAutoFit/>
          </a:bodyPr>
          <a:lstStyle/>
          <a:p>
            <a:pPr algn="r">
              <a:lnSpc>
                <a:spcPts val="2160"/>
              </a:lnSpc>
            </a:pPr>
            <a:r>
              <a:rPr lang="en-US" sz="1800" spc="16">
                <a:solidFill>
                  <a:srgbClr val="A1A0A0"/>
                </a:solidFill>
                <a:latin typeface="TT Rounds Condensed"/>
              </a:rPr>
              <a:t>5</a:t>
            </a:r>
          </a:p>
        </p:txBody>
      </p:sp>
      <p:sp>
        <p:nvSpPr>
          <p:cNvPr id="12" name="TextBox 12"/>
          <p:cNvSpPr txBox="1"/>
          <p:nvPr/>
        </p:nvSpPr>
        <p:spPr>
          <a:xfrm>
            <a:off x="5894545" y="1748469"/>
            <a:ext cx="6177439" cy="1381125"/>
          </a:xfrm>
          <a:prstGeom prst="rect">
            <a:avLst/>
          </a:prstGeom>
        </p:spPr>
        <p:txBody>
          <a:bodyPr lIns="0" tIns="0" rIns="0" bIns="0" rtlCol="0" anchor="t">
            <a:spAutoFit/>
          </a:bodyPr>
          <a:lstStyle/>
          <a:p>
            <a:pPr algn="ctr">
              <a:lnSpc>
                <a:spcPts val="5400"/>
              </a:lnSpc>
            </a:pPr>
            <a:r>
              <a:rPr lang="en-US" sz="4500" u="sng" spc="40">
                <a:solidFill>
                  <a:srgbClr val="000000"/>
                </a:solidFill>
                <a:latin typeface="TT Rounds Condensed Bold"/>
              </a:rPr>
              <a:t> TREND ANALYSIS CHART</a:t>
            </a:r>
          </a:p>
          <a:p>
            <a:pPr algn="ctr">
              <a:lnSpc>
                <a:spcPts val="5400"/>
              </a:lnSpc>
              <a:spcBef>
                <a:spcPct val="0"/>
              </a:spcBef>
            </a:pPr>
            <a:endParaRPr lang="en-US" sz="4500" u="sng" spc="40">
              <a:solidFill>
                <a:srgbClr val="000000"/>
              </a:solidFill>
              <a:latin typeface="TT Rounds Condensed Bold"/>
            </a:endParaRPr>
          </a:p>
        </p:txBody>
      </p:sp>
      <p:sp>
        <p:nvSpPr>
          <p:cNvPr id="13" name="TextBox 13"/>
          <p:cNvSpPr txBox="1"/>
          <p:nvPr/>
        </p:nvSpPr>
        <p:spPr>
          <a:xfrm>
            <a:off x="1274284" y="2805101"/>
            <a:ext cx="15552064" cy="1143000"/>
          </a:xfrm>
          <a:prstGeom prst="rect">
            <a:avLst/>
          </a:prstGeom>
        </p:spPr>
        <p:txBody>
          <a:bodyPr lIns="0" tIns="0" rIns="0" bIns="0" rtlCol="0" anchor="t">
            <a:spAutoFit/>
          </a:bodyPr>
          <a:lstStyle/>
          <a:p>
            <a:pPr marL="822579" lvl="1" indent="-411289">
              <a:lnSpc>
                <a:spcPts val="4571"/>
              </a:lnSpc>
              <a:buFont typeface="Arial"/>
              <a:buChar char="•"/>
            </a:pPr>
            <a:r>
              <a:rPr lang="en-US" sz="3809" spc="34">
                <a:solidFill>
                  <a:srgbClr val="000000"/>
                </a:solidFill>
                <a:latin typeface="TT Rounds Condensed Bold"/>
              </a:rPr>
              <a:t>Employs Pandas for grouping by date and computing average sentiment. </a:t>
            </a:r>
          </a:p>
          <a:p>
            <a:pPr marL="822579" lvl="1" indent="-411289">
              <a:lnSpc>
                <a:spcPts val="4571"/>
              </a:lnSpc>
              <a:buFont typeface="Arial"/>
              <a:buChar char="•"/>
            </a:pPr>
            <a:r>
              <a:rPr lang="en-US" sz="3809" spc="35">
                <a:solidFill>
                  <a:srgbClr val="000000"/>
                </a:solidFill>
                <a:latin typeface="TT Rounds Condensed Bold"/>
              </a:rPr>
              <a:t>Utilizes Matplotlib to generate line plots illustrating sentiment trends.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690</Words>
  <Application>Microsoft Office PowerPoint</Application>
  <PresentationFormat>Custom</PresentationFormat>
  <Paragraphs>116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TT Rounds Condensed</vt:lpstr>
      <vt:lpstr>Arial</vt:lpstr>
      <vt:lpstr>Calibri</vt:lpstr>
      <vt:lpstr>TT Rounds Condensed Bold</vt:lpstr>
      <vt:lpstr>Canva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 2024: 404Not</dc:title>
  <dc:creator>Deepak Nair</dc:creator>
  <cp:lastModifiedBy>Deepak Nair</cp:lastModifiedBy>
  <cp:revision>4</cp:revision>
  <dcterms:created xsi:type="dcterms:W3CDTF">2006-08-16T00:00:00Z</dcterms:created>
  <dcterms:modified xsi:type="dcterms:W3CDTF">2024-04-10T10:41:26Z</dcterms:modified>
  <dc:identifier>DAGBnuX__ZI</dc:identifier>
</cp:coreProperties>
</file>