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DM Sans" charset="1" panose="00000000000000000000"/>
      <p:regular r:id="rId12"/>
    </p:embeddedFont>
    <p:embeddedFont>
      <p:font typeface="DM Sans Bold" charset="1" panose="00000000000000000000"/>
      <p:regular r:id="rId13"/>
    </p:embeddedFont>
    <p:embeddedFont>
      <p:font typeface="DM Sans Italics" charset="1" panose="00000000000000000000"/>
      <p:regular r:id="rId14"/>
    </p:embeddedFont>
    <p:embeddedFont>
      <p:font typeface="DM Sans Bold Italics"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8564449">
            <a:off x="-11268843" y="-884140"/>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19201" y="3803229"/>
            <a:ext cx="12249598" cy="1416304"/>
          </a:xfrm>
          <a:prstGeom prst="rect">
            <a:avLst/>
          </a:prstGeom>
        </p:spPr>
        <p:txBody>
          <a:bodyPr anchor="t" rtlCol="false" tIns="0" lIns="0" bIns="0" rIns="0">
            <a:spAutoFit/>
          </a:bodyPr>
          <a:lstStyle/>
          <a:p>
            <a:pPr>
              <a:lnSpc>
                <a:spcPts val="11688"/>
              </a:lnSpc>
            </a:pPr>
            <a:r>
              <a:rPr lang="en-US" sz="8469" spc="830">
                <a:solidFill>
                  <a:srgbClr val="FFFFFF"/>
                </a:solidFill>
                <a:latin typeface="Oswald Bold"/>
              </a:rPr>
              <a:t>HACKATHON GROUP-10</a:t>
            </a:r>
          </a:p>
        </p:txBody>
      </p:sp>
      <p:sp>
        <p:nvSpPr>
          <p:cNvPr name="Freeform 4" id="4"/>
          <p:cNvSpPr/>
          <p:nvPr/>
        </p:nvSpPr>
        <p:spPr>
          <a:xfrm flipH="false" flipV="false" rot="0">
            <a:off x="10686482" y="-9411571"/>
            <a:ext cx="16231296" cy="16655247"/>
          </a:xfrm>
          <a:custGeom>
            <a:avLst/>
            <a:gdLst/>
            <a:ahLst/>
            <a:cxnLst/>
            <a:rect r="r" b="b" t="t" l="l"/>
            <a:pathLst>
              <a:path h="16655247" w="16231296">
                <a:moveTo>
                  <a:pt x="0" y="0"/>
                </a:moveTo>
                <a:lnTo>
                  <a:pt x="16231296" y="0"/>
                </a:lnTo>
                <a:lnTo>
                  <a:pt x="16231296" y="16655248"/>
                </a:lnTo>
                <a:lnTo>
                  <a:pt x="0" y="16655248"/>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749646" y="2466003"/>
            <a:ext cx="4788708" cy="1050144"/>
          </a:xfrm>
          <a:custGeom>
            <a:avLst/>
            <a:gdLst/>
            <a:ahLst/>
            <a:cxnLst/>
            <a:rect r="r" b="b" t="t" l="l"/>
            <a:pathLst>
              <a:path h="1050144" w="4788708">
                <a:moveTo>
                  <a:pt x="0" y="0"/>
                </a:moveTo>
                <a:lnTo>
                  <a:pt x="4788708" y="0"/>
                </a:lnTo>
                <a:lnTo>
                  <a:pt x="4788708" y="1050144"/>
                </a:lnTo>
                <a:lnTo>
                  <a:pt x="0" y="1050144"/>
                </a:lnTo>
                <a:lnTo>
                  <a:pt x="0" y="0"/>
                </a:lnTo>
                <a:close/>
              </a:path>
            </a:pathLst>
          </a:custGeom>
          <a:blipFill>
            <a:blip r:embed="rId4"/>
            <a:stretch>
              <a:fillRect l="-38088" t="-350331" r="-38405" b="-354490"/>
            </a:stretch>
          </a:blipFill>
        </p:spPr>
      </p:sp>
      <p:sp>
        <p:nvSpPr>
          <p:cNvPr name="TextBox 6" id="6"/>
          <p:cNvSpPr txBox="true"/>
          <p:nvPr/>
        </p:nvSpPr>
        <p:spPr>
          <a:xfrm rot="0">
            <a:off x="3668397" y="6425525"/>
            <a:ext cx="10951206" cy="2319528"/>
          </a:xfrm>
          <a:prstGeom prst="rect">
            <a:avLst/>
          </a:prstGeom>
        </p:spPr>
        <p:txBody>
          <a:bodyPr anchor="t" rtlCol="false" tIns="0" lIns="0" bIns="0" rIns="0">
            <a:spAutoFit/>
          </a:bodyPr>
          <a:lstStyle/>
          <a:p>
            <a:pPr algn="ctr">
              <a:lnSpc>
                <a:spcPts val="3726"/>
              </a:lnSpc>
            </a:pPr>
            <a:r>
              <a:rPr lang="en-US" sz="2700" spc="264">
                <a:solidFill>
                  <a:srgbClr val="F5FFF5"/>
                </a:solidFill>
                <a:latin typeface="DM Sans"/>
              </a:rPr>
              <a:t>VISHNU SUDHEER</a:t>
            </a:r>
          </a:p>
          <a:p>
            <a:pPr algn="ctr">
              <a:lnSpc>
                <a:spcPts val="3726"/>
              </a:lnSpc>
            </a:pPr>
            <a:r>
              <a:rPr lang="en-US" sz="2700" spc="264">
                <a:solidFill>
                  <a:srgbClr val="F5FFF5"/>
                </a:solidFill>
                <a:latin typeface="DM Sans"/>
              </a:rPr>
              <a:t>ROHIT C</a:t>
            </a:r>
          </a:p>
          <a:p>
            <a:pPr algn="ctr">
              <a:lnSpc>
                <a:spcPts val="3726"/>
              </a:lnSpc>
            </a:pPr>
            <a:r>
              <a:rPr lang="en-US" sz="2700" spc="264">
                <a:solidFill>
                  <a:srgbClr val="F5FFF5"/>
                </a:solidFill>
                <a:latin typeface="DM Sans"/>
              </a:rPr>
              <a:t>SURYAJIT SUDHEERAN</a:t>
            </a:r>
          </a:p>
          <a:p>
            <a:pPr algn="ctr">
              <a:lnSpc>
                <a:spcPts val="3726"/>
              </a:lnSpc>
            </a:pPr>
            <a:r>
              <a:rPr lang="en-US" sz="2700" spc="264">
                <a:solidFill>
                  <a:srgbClr val="F5FFF5"/>
                </a:solidFill>
                <a:latin typeface="DM Sans"/>
              </a:rPr>
              <a:t>VISHNUKANT PK</a:t>
            </a:r>
          </a:p>
          <a:p>
            <a:pPr algn="ctr">
              <a:lnSpc>
                <a:spcPts val="3726"/>
              </a:lnSpc>
            </a:pPr>
            <a:r>
              <a:rPr lang="en-US" sz="2700" spc="264">
                <a:solidFill>
                  <a:srgbClr val="F5FFF5"/>
                </a:solidFill>
                <a:latin typeface="DM Sans"/>
              </a:rPr>
              <a:t>FADIL ABDHULLA E</a:t>
            </a:r>
          </a:p>
        </p:txBody>
      </p:sp>
      <p:sp>
        <p:nvSpPr>
          <p:cNvPr name="TextBox 7" id="7"/>
          <p:cNvSpPr txBox="true"/>
          <p:nvPr/>
        </p:nvSpPr>
        <p:spPr>
          <a:xfrm rot="0">
            <a:off x="7329988" y="2112938"/>
            <a:ext cx="3628025" cy="353065"/>
          </a:xfrm>
          <a:prstGeom prst="rect">
            <a:avLst/>
          </a:prstGeom>
        </p:spPr>
        <p:txBody>
          <a:bodyPr anchor="t" rtlCol="false" tIns="0" lIns="0" bIns="0" rIns="0">
            <a:spAutoFit/>
          </a:bodyPr>
          <a:lstStyle/>
          <a:p>
            <a:pPr algn="ctr">
              <a:lnSpc>
                <a:spcPts val="2852"/>
              </a:lnSpc>
              <a:spcBef>
                <a:spcPct val="0"/>
              </a:spcBef>
            </a:pPr>
            <a:r>
              <a:rPr lang="en-US" sz="2066" spc="202">
                <a:solidFill>
                  <a:srgbClr val="FFFFFF"/>
                </a:solidFill>
                <a:latin typeface="DM Sans Bold"/>
              </a:rPr>
              <a:t>TEAM NAME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0475914" y="-7864650"/>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30469" y="129540"/>
            <a:ext cx="6206599" cy="1300167"/>
          </a:xfrm>
          <a:prstGeom prst="rect">
            <a:avLst/>
          </a:prstGeom>
        </p:spPr>
        <p:txBody>
          <a:bodyPr anchor="t" rtlCol="false" tIns="0" lIns="0" bIns="0" rIns="0">
            <a:spAutoFit/>
          </a:bodyPr>
          <a:lstStyle/>
          <a:p>
            <a:pPr>
              <a:lnSpc>
                <a:spcPts val="10637"/>
              </a:lnSpc>
            </a:pPr>
            <a:r>
              <a:rPr lang="en-US" sz="7708" spc="755" u="sng">
                <a:solidFill>
                  <a:srgbClr val="FFFFFF"/>
                </a:solidFill>
                <a:latin typeface="Oswald Bold"/>
              </a:rPr>
              <a:t>CONCLUSION</a:t>
            </a:r>
          </a:p>
        </p:txBody>
      </p:sp>
      <p:sp>
        <p:nvSpPr>
          <p:cNvPr name="Freeform 4" id="4"/>
          <p:cNvSpPr/>
          <p:nvPr/>
        </p:nvSpPr>
        <p:spPr>
          <a:xfrm flipH="false" flipV="false" rot="5758471">
            <a:off x="11000104" y="2159184"/>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30469" y="1864995"/>
            <a:ext cx="15896527" cy="3570417"/>
          </a:xfrm>
          <a:prstGeom prst="rect">
            <a:avLst/>
          </a:prstGeom>
        </p:spPr>
        <p:txBody>
          <a:bodyPr anchor="t" rtlCol="false" tIns="0" lIns="0" bIns="0" rIns="0">
            <a:spAutoFit/>
          </a:bodyPr>
          <a:lstStyle/>
          <a:p>
            <a:pPr algn="just">
              <a:lnSpc>
                <a:spcPts val="4074"/>
              </a:lnSpc>
            </a:pPr>
            <a:r>
              <a:rPr lang="en-US" sz="2698">
                <a:solidFill>
                  <a:srgbClr val="FFFFFF">
                    <a:alpha val="87843"/>
                  </a:srgbClr>
                </a:solidFill>
                <a:latin typeface="DM Sans"/>
              </a:rPr>
              <a:t>In conclusion, this project has successfully developed a system for automated title and author extraction from scientific papers in PNG format. The system leverages Tesseract OCR for text extraction, Gemini 1.0 Pro API for title and author retrieval, and an alternative title generation algorithm. The user-friendly interface allows users to upload papers and view or download the extracted information in an Excel sheet. This system streamlines the process of extracting bibliographic information, saving time and effort for researchers, librarians, and other users</a:t>
            </a:r>
          </a:p>
          <a:p>
            <a:pPr algn="just">
              <a:lnSpc>
                <a:spcPts val="4074"/>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8564449">
            <a:off x="-10873393" y="-324560"/>
            <a:ext cx="15841853" cy="16255633"/>
          </a:xfrm>
          <a:custGeom>
            <a:avLst/>
            <a:gdLst/>
            <a:ahLst/>
            <a:cxnLst/>
            <a:rect r="r" b="b" t="t" l="l"/>
            <a:pathLst>
              <a:path h="16255633" w="15841853">
                <a:moveTo>
                  <a:pt x="0" y="0"/>
                </a:moveTo>
                <a:lnTo>
                  <a:pt x="15841852" y="0"/>
                </a:lnTo>
                <a:lnTo>
                  <a:pt x="15841852" y="16255632"/>
                </a:lnTo>
                <a:lnTo>
                  <a:pt x="0" y="1625563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13513" y="3803229"/>
            <a:ext cx="11260974" cy="1416304"/>
          </a:xfrm>
          <a:prstGeom prst="rect">
            <a:avLst/>
          </a:prstGeom>
        </p:spPr>
        <p:txBody>
          <a:bodyPr anchor="t" rtlCol="false" tIns="0" lIns="0" bIns="0" rIns="0">
            <a:spAutoFit/>
          </a:bodyPr>
          <a:lstStyle/>
          <a:p>
            <a:pPr>
              <a:lnSpc>
                <a:spcPts val="11688"/>
              </a:lnSpc>
            </a:pPr>
            <a:r>
              <a:rPr lang="en-US" sz="8469" spc="830">
                <a:solidFill>
                  <a:srgbClr val="FFFFFF"/>
                </a:solidFill>
                <a:latin typeface="Oswald Bold"/>
              </a:rPr>
              <a:t>PROBLEM STATEMENT</a:t>
            </a:r>
          </a:p>
        </p:txBody>
      </p:sp>
      <p:sp>
        <p:nvSpPr>
          <p:cNvPr name="Freeform 4" id="4"/>
          <p:cNvSpPr/>
          <p:nvPr/>
        </p:nvSpPr>
        <p:spPr>
          <a:xfrm flipH="false" flipV="false" rot="0">
            <a:off x="9648427" y="-10103608"/>
            <a:ext cx="16231296" cy="16655247"/>
          </a:xfrm>
          <a:custGeom>
            <a:avLst/>
            <a:gdLst/>
            <a:ahLst/>
            <a:cxnLst/>
            <a:rect r="r" b="b" t="t" l="l"/>
            <a:pathLst>
              <a:path h="16655247" w="16231296">
                <a:moveTo>
                  <a:pt x="0" y="0"/>
                </a:moveTo>
                <a:lnTo>
                  <a:pt x="16231295" y="0"/>
                </a:lnTo>
                <a:lnTo>
                  <a:pt x="16231295" y="16655248"/>
                </a:lnTo>
                <a:lnTo>
                  <a:pt x="0" y="1665524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513513" y="5435525"/>
            <a:ext cx="11260974" cy="919353"/>
          </a:xfrm>
          <a:prstGeom prst="rect">
            <a:avLst/>
          </a:prstGeom>
        </p:spPr>
        <p:txBody>
          <a:bodyPr anchor="t" rtlCol="false" tIns="0" lIns="0" bIns="0" rIns="0">
            <a:spAutoFit/>
          </a:bodyPr>
          <a:lstStyle/>
          <a:p>
            <a:pPr algn="ctr">
              <a:lnSpc>
                <a:spcPts val="3726"/>
              </a:lnSpc>
            </a:pPr>
            <a:r>
              <a:rPr lang="en-US" sz="2700" spc="264">
                <a:solidFill>
                  <a:srgbClr val="F5FFF5"/>
                </a:solidFill>
                <a:latin typeface="DM Sans"/>
              </a:rPr>
              <a:t>Document Title and Author Extraction with Alternate Title Generation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9885213" y="-9364421"/>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30469" y="129817"/>
            <a:ext cx="12057353" cy="1300167"/>
          </a:xfrm>
          <a:prstGeom prst="rect">
            <a:avLst/>
          </a:prstGeom>
        </p:spPr>
        <p:txBody>
          <a:bodyPr anchor="t" rtlCol="false" tIns="0" lIns="0" bIns="0" rIns="0">
            <a:spAutoFit/>
          </a:bodyPr>
          <a:lstStyle/>
          <a:p>
            <a:pPr>
              <a:lnSpc>
                <a:spcPts val="10637"/>
              </a:lnSpc>
            </a:pPr>
            <a:r>
              <a:rPr lang="en-US" sz="7708" spc="755" u="sng">
                <a:solidFill>
                  <a:srgbClr val="FFFFFF"/>
                </a:solidFill>
                <a:latin typeface="Oswald Bold"/>
              </a:rPr>
              <a:t>INTRODUCTION</a:t>
            </a:r>
          </a:p>
        </p:txBody>
      </p:sp>
      <p:sp>
        <p:nvSpPr>
          <p:cNvPr name="Freeform 4" id="4"/>
          <p:cNvSpPr/>
          <p:nvPr/>
        </p:nvSpPr>
        <p:spPr>
          <a:xfrm flipH="false" flipV="false" rot="5758471">
            <a:off x="11731448" y="-861564"/>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30469" y="1830912"/>
            <a:ext cx="16628831" cy="7919965"/>
          </a:xfrm>
          <a:prstGeom prst="rect">
            <a:avLst/>
          </a:prstGeom>
        </p:spPr>
        <p:txBody>
          <a:bodyPr anchor="t" rtlCol="false" tIns="0" lIns="0" bIns="0" rIns="0">
            <a:spAutoFit/>
          </a:bodyPr>
          <a:lstStyle/>
          <a:p>
            <a:pPr algn="just">
              <a:lnSpc>
                <a:spcPts val="3741"/>
              </a:lnSpc>
            </a:pPr>
            <a:r>
              <a:rPr lang="en-US" sz="2711" spc="265" u="sng">
                <a:solidFill>
                  <a:srgbClr val="F5FFF5"/>
                </a:solidFill>
                <a:latin typeface="DM Sans"/>
              </a:rPr>
              <a:t>Key Objectives of the Scientific Paper Analysis Website:</a:t>
            </a:r>
          </a:p>
          <a:p>
            <a:pPr algn="just">
              <a:lnSpc>
                <a:spcPts val="3741"/>
              </a:lnSpc>
            </a:pPr>
          </a:p>
          <a:p>
            <a:pPr algn="just">
              <a:lnSpc>
                <a:spcPts val="3741"/>
              </a:lnSpc>
            </a:pPr>
            <a:r>
              <a:rPr lang="en-US" sz="2711" spc="265" u="sng">
                <a:solidFill>
                  <a:srgbClr val="F5FFF5"/>
                </a:solidFill>
                <a:latin typeface="DM Sans"/>
              </a:rPr>
              <a:t>Efficient Information Extraction:</a:t>
            </a:r>
          </a:p>
          <a:p>
            <a:pPr algn="just" marL="585411" indent="-292705" lvl="1">
              <a:lnSpc>
                <a:spcPts val="3741"/>
              </a:lnSpc>
              <a:buFont typeface="Arial"/>
              <a:buChar char="•"/>
            </a:pPr>
            <a:r>
              <a:rPr lang="en-US" sz="2711" spc="265">
                <a:solidFill>
                  <a:srgbClr val="F5FFF5"/>
                </a:solidFill>
                <a:latin typeface="DM Sans"/>
              </a:rPr>
              <a:t>Accurately extract key information from scientific papers, including title, authors, and potentially other relevant details like abstract, keywords, etc.</a:t>
            </a:r>
          </a:p>
          <a:p>
            <a:pPr algn="just" marL="585411" indent="-292705" lvl="1">
              <a:lnSpc>
                <a:spcPts val="3741"/>
              </a:lnSpc>
              <a:buFont typeface="Arial"/>
              <a:buChar char="•"/>
            </a:pPr>
            <a:r>
              <a:rPr lang="en-US" sz="2711" spc="265">
                <a:solidFill>
                  <a:srgbClr val="F5FFF5"/>
                </a:solidFill>
                <a:latin typeface="DM Sans"/>
              </a:rPr>
              <a:t>Streamline the process of accessing and analyzing critical information within research papers.</a:t>
            </a:r>
          </a:p>
          <a:p>
            <a:pPr algn="just">
              <a:lnSpc>
                <a:spcPts val="3741"/>
              </a:lnSpc>
            </a:pPr>
            <a:r>
              <a:rPr lang="en-US" sz="2711" spc="265" u="sng">
                <a:solidFill>
                  <a:srgbClr val="F5FFF5"/>
                </a:solidFill>
                <a:latin typeface="DM Sans"/>
              </a:rPr>
              <a:t>Enhanced Searchability and Comprehension:</a:t>
            </a:r>
          </a:p>
          <a:p>
            <a:pPr algn="just" marL="585411" indent="-292705" lvl="1">
              <a:lnSpc>
                <a:spcPts val="3741"/>
              </a:lnSpc>
              <a:buFont typeface="Arial"/>
              <a:buChar char="•"/>
            </a:pPr>
            <a:r>
              <a:rPr lang="en-US" sz="2711" spc="265">
                <a:solidFill>
                  <a:srgbClr val="F5FFF5"/>
                </a:solidFill>
                <a:latin typeface="DM Sans"/>
              </a:rPr>
              <a:t>Generate alternative titles for research papers that are more concise, descriptive, and optimized for search engines.</a:t>
            </a:r>
          </a:p>
          <a:p>
            <a:pPr algn="just" marL="585411" indent="-292705" lvl="1">
              <a:lnSpc>
                <a:spcPts val="3741"/>
              </a:lnSpc>
              <a:buFont typeface="Arial"/>
              <a:buChar char="•"/>
            </a:pPr>
            <a:r>
              <a:rPr lang="en-US" sz="2711" spc="265">
                <a:solidFill>
                  <a:srgbClr val="F5FFF5"/>
                </a:solidFill>
                <a:latin typeface="DM Sans"/>
              </a:rPr>
              <a:t>Improve the discoverability of research work and facilitate knowledge sharing within the scientific community.</a:t>
            </a:r>
          </a:p>
          <a:p>
            <a:pPr algn="just">
              <a:lnSpc>
                <a:spcPts val="3741"/>
              </a:lnSpc>
            </a:pPr>
            <a:r>
              <a:rPr lang="en-US" sz="2711" spc="265" u="sng">
                <a:solidFill>
                  <a:srgbClr val="F5FFF5"/>
                </a:solidFill>
                <a:latin typeface="DM Sans"/>
              </a:rPr>
              <a:t>User-Friendly Experience:</a:t>
            </a:r>
          </a:p>
          <a:p>
            <a:pPr algn="just" marL="585411" indent="-292705" lvl="1">
              <a:lnSpc>
                <a:spcPts val="3741"/>
              </a:lnSpc>
              <a:buFont typeface="Arial"/>
              <a:buChar char="•"/>
            </a:pPr>
            <a:r>
              <a:rPr lang="en-US" sz="2711" spc="265">
                <a:solidFill>
                  <a:srgbClr val="F5FFF5"/>
                </a:solidFill>
                <a:latin typeface="DM Sans"/>
              </a:rPr>
              <a:t>Provide a simple and intuitive interface for researchers to upload and analyze their papers.</a:t>
            </a:r>
          </a:p>
          <a:p>
            <a:pPr algn="just" marL="585411" indent="-292705" lvl="1">
              <a:lnSpc>
                <a:spcPts val="3741"/>
              </a:lnSpc>
              <a:buFont typeface="Arial"/>
              <a:buChar char="•"/>
            </a:pPr>
            <a:r>
              <a:rPr lang="en-US" sz="2711" spc="265">
                <a:solidFill>
                  <a:srgbClr val="F5FFF5"/>
                </a:solidFill>
                <a:latin typeface="DM Sans"/>
              </a:rPr>
              <a:t>Offer flexible options for viewing and downloading extracted information, catering to diverse user preferences and workflows.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9885213" y="-9364421"/>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30469" y="129817"/>
            <a:ext cx="12057353" cy="1300167"/>
          </a:xfrm>
          <a:prstGeom prst="rect">
            <a:avLst/>
          </a:prstGeom>
        </p:spPr>
        <p:txBody>
          <a:bodyPr anchor="t" rtlCol="false" tIns="0" lIns="0" bIns="0" rIns="0">
            <a:spAutoFit/>
          </a:bodyPr>
          <a:lstStyle/>
          <a:p>
            <a:pPr>
              <a:lnSpc>
                <a:spcPts val="10637"/>
              </a:lnSpc>
            </a:pPr>
            <a:r>
              <a:rPr lang="en-US" sz="7708" spc="755" u="sng">
                <a:solidFill>
                  <a:srgbClr val="FFFFFF"/>
                </a:solidFill>
                <a:latin typeface="Oswald Bold"/>
              </a:rPr>
              <a:t>APPROACH OVERVIEW</a:t>
            </a:r>
          </a:p>
        </p:txBody>
      </p:sp>
      <p:sp>
        <p:nvSpPr>
          <p:cNvPr name="Freeform 4" id="4"/>
          <p:cNvSpPr/>
          <p:nvPr/>
        </p:nvSpPr>
        <p:spPr>
          <a:xfrm flipH="false" flipV="false" rot="5758471">
            <a:off x="11731448" y="-861564"/>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053742" y="1953058"/>
            <a:ext cx="8297447" cy="7682053"/>
          </a:xfrm>
          <a:custGeom>
            <a:avLst/>
            <a:gdLst/>
            <a:ahLst/>
            <a:cxnLst/>
            <a:rect r="r" b="b" t="t" l="l"/>
            <a:pathLst>
              <a:path h="7682053" w="8297447">
                <a:moveTo>
                  <a:pt x="0" y="0"/>
                </a:moveTo>
                <a:lnTo>
                  <a:pt x="8297447" y="0"/>
                </a:lnTo>
                <a:lnTo>
                  <a:pt x="8297447" y="7682053"/>
                </a:lnTo>
                <a:lnTo>
                  <a:pt x="0" y="7682053"/>
                </a:lnTo>
                <a:lnTo>
                  <a:pt x="0" y="0"/>
                </a:lnTo>
                <a:close/>
              </a:path>
            </a:pathLst>
          </a:custGeom>
          <a:blipFill>
            <a:blip r:embed="rId4"/>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628650" y="123825"/>
            <a:ext cx="17288100" cy="1300167"/>
          </a:xfrm>
          <a:prstGeom prst="rect">
            <a:avLst/>
          </a:prstGeom>
        </p:spPr>
        <p:txBody>
          <a:bodyPr anchor="t" rtlCol="false" tIns="0" lIns="0" bIns="0" rIns="0">
            <a:spAutoFit/>
          </a:bodyPr>
          <a:lstStyle/>
          <a:p>
            <a:pPr>
              <a:lnSpc>
                <a:spcPts val="10637"/>
              </a:lnSpc>
            </a:pPr>
            <a:r>
              <a:rPr lang="en-US" sz="7708" spc="755" u="sng">
                <a:solidFill>
                  <a:srgbClr val="FFFFFF"/>
                </a:solidFill>
                <a:latin typeface="Oswald Bold"/>
              </a:rPr>
              <a:t>APPROACH OVERVIEW</a:t>
            </a:r>
          </a:p>
        </p:txBody>
      </p:sp>
      <p:sp>
        <p:nvSpPr>
          <p:cNvPr name="TextBox 3" id="3"/>
          <p:cNvSpPr txBox="true"/>
          <p:nvPr/>
        </p:nvSpPr>
        <p:spPr>
          <a:xfrm rot="0">
            <a:off x="365945" y="2127498"/>
            <a:ext cx="16153893" cy="5586603"/>
          </a:xfrm>
          <a:prstGeom prst="rect">
            <a:avLst/>
          </a:prstGeom>
        </p:spPr>
        <p:txBody>
          <a:bodyPr anchor="t" rtlCol="false" tIns="0" lIns="0" bIns="0" rIns="0">
            <a:spAutoFit/>
          </a:bodyPr>
          <a:lstStyle/>
          <a:p>
            <a:pPr marL="582930" indent="-291465" lvl="1">
              <a:lnSpc>
                <a:spcPts val="3726"/>
              </a:lnSpc>
              <a:buAutoNum type="arabicPeriod" startAt="1"/>
            </a:pPr>
            <a:r>
              <a:rPr lang="en-US" sz="2700" spc="264">
                <a:solidFill>
                  <a:srgbClr val="F5FFF5"/>
                </a:solidFill>
                <a:latin typeface="DM Sans Bold"/>
              </a:rPr>
              <a:t>User Interface</a:t>
            </a:r>
            <a:r>
              <a:rPr lang="en-US" sz="2700" spc="264">
                <a:solidFill>
                  <a:srgbClr val="F5FFF5"/>
                </a:solidFill>
                <a:latin typeface="DM Sans"/>
              </a:rPr>
              <a:t>: The starting point where the user interacts with the               application.</a:t>
            </a:r>
          </a:p>
          <a:p>
            <a:pPr marL="582930" indent="-291465" lvl="1">
              <a:lnSpc>
                <a:spcPts val="3726"/>
              </a:lnSpc>
              <a:buAutoNum type="arabicPeriod" startAt="1"/>
            </a:pPr>
            <a:r>
              <a:rPr lang="en-US" sz="2700" spc="264">
                <a:solidFill>
                  <a:srgbClr val="F5FFF5"/>
                </a:solidFill>
                <a:latin typeface="DM Sans Bold"/>
              </a:rPr>
              <a:t>Upload Dataset</a:t>
            </a:r>
            <a:r>
              <a:rPr lang="en-US" sz="2700" spc="264">
                <a:solidFill>
                  <a:srgbClr val="F5FFF5"/>
                </a:solidFill>
                <a:latin typeface="DM Sans"/>
              </a:rPr>
              <a:t>: Users upload their dataset, which consists of a folder containing PNG files.</a:t>
            </a:r>
          </a:p>
          <a:p>
            <a:pPr marL="582930" indent="-291465" lvl="1">
              <a:lnSpc>
                <a:spcPts val="3726"/>
              </a:lnSpc>
              <a:buAutoNum type="arabicPeriod" startAt="1"/>
            </a:pPr>
            <a:r>
              <a:rPr lang="en-US" sz="2700" spc="264">
                <a:solidFill>
                  <a:srgbClr val="F5FFF5"/>
                </a:solidFill>
                <a:latin typeface="DM Sans Bold"/>
              </a:rPr>
              <a:t>Data Processing and Analysis</a:t>
            </a:r>
            <a:r>
              <a:rPr lang="en-US" sz="2700" spc="264">
                <a:solidFill>
                  <a:srgbClr val="F5FFF5"/>
                </a:solidFill>
                <a:latin typeface="DM Sans"/>
              </a:rPr>
              <a:t>: The system processes the uploaded dataset, extracting text from the PNG files using OCR, and retrieves metadata from the Gemini API.</a:t>
            </a:r>
          </a:p>
          <a:p>
            <a:pPr marL="582930" indent="-291465" lvl="1">
              <a:lnSpc>
                <a:spcPts val="3726"/>
              </a:lnSpc>
              <a:buAutoNum type="arabicPeriod" startAt="1"/>
            </a:pPr>
            <a:r>
              <a:rPr lang="en-US" sz="2700" spc="264">
                <a:solidFill>
                  <a:srgbClr val="F5FFF5"/>
                </a:solidFill>
                <a:latin typeface="DM Sans Bold"/>
              </a:rPr>
              <a:t>View Metadata and Content:</a:t>
            </a:r>
            <a:r>
              <a:rPr lang="en-US" sz="2700" spc="264">
                <a:solidFill>
                  <a:srgbClr val="F5FFF5"/>
                </a:solidFill>
                <a:latin typeface="DM Sans"/>
              </a:rPr>
              <a:t> Users can then view the metadata (such as title, author, and alternate title) along with the extracted content.</a:t>
            </a:r>
          </a:p>
          <a:p>
            <a:pPr algn="l" marL="582930" indent="-291465" lvl="1">
              <a:lnSpc>
                <a:spcPts val="3726"/>
              </a:lnSpc>
              <a:buAutoNum type="arabicPeriod" startAt="1"/>
            </a:pPr>
            <a:r>
              <a:rPr lang="en-US" sz="2700" spc="264">
                <a:solidFill>
                  <a:srgbClr val="F5FFF5"/>
                </a:solidFill>
                <a:latin typeface="DM Sans Bold"/>
              </a:rPr>
              <a:t>Download Data as Excel Sheet</a:t>
            </a:r>
            <a:r>
              <a:rPr lang="en-US" sz="2700" spc="264">
                <a:solidFill>
                  <a:srgbClr val="F5FFF5"/>
                </a:solidFill>
                <a:latin typeface="DM Sans"/>
              </a:rPr>
              <a:t>: Users have the option to download the displayed data as an Excel sheet for local storage or further analysis.</a:t>
            </a:r>
          </a:p>
          <a:p>
            <a:pPr algn="l">
              <a:lnSpc>
                <a:spcPts val="3726"/>
              </a:lnSpc>
            </a:pPr>
          </a:p>
        </p:txBody>
      </p:sp>
      <p:sp>
        <p:nvSpPr>
          <p:cNvPr name="Freeform 4" id="4"/>
          <p:cNvSpPr/>
          <p:nvPr/>
        </p:nvSpPr>
        <p:spPr>
          <a:xfrm flipH="false" flipV="false" rot="5758471">
            <a:off x="11731448" y="-861564"/>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885213" y="-9364421"/>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9885213" y="-9364421"/>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30469" y="129540"/>
            <a:ext cx="12057353" cy="1300167"/>
          </a:xfrm>
          <a:prstGeom prst="rect">
            <a:avLst/>
          </a:prstGeom>
        </p:spPr>
        <p:txBody>
          <a:bodyPr anchor="t" rtlCol="false" tIns="0" lIns="0" bIns="0" rIns="0">
            <a:spAutoFit/>
          </a:bodyPr>
          <a:lstStyle/>
          <a:p>
            <a:pPr>
              <a:lnSpc>
                <a:spcPts val="10637"/>
              </a:lnSpc>
            </a:pPr>
            <a:r>
              <a:rPr lang="en-US" sz="7708" spc="755" u="sng">
                <a:solidFill>
                  <a:srgbClr val="FFFFFF"/>
                </a:solidFill>
                <a:latin typeface="Oswald Bold"/>
              </a:rPr>
              <a:t>SYSTEM ARCHITECTURE</a:t>
            </a:r>
          </a:p>
        </p:txBody>
      </p:sp>
      <p:sp>
        <p:nvSpPr>
          <p:cNvPr name="Freeform 4" id="4"/>
          <p:cNvSpPr/>
          <p:nvPr/>
        </p:nvSpPr>
        <p:spPr>
          <a:xfrm flipH="false" flipV="false" rot="5758471">
            <a:off x="11731448" y="-861564"/>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180119" y="2069285"/>
            <a:ext cx="7927763" cy="7703143"/>
          </a:xfrm>
          <a:custGeom>
            <a:avLst/>
            <a:gdLst/>
            <a:ahLst/>
            <a:cxnLst/>
            <a:rect r="r" b="b" t="t" l="l"/>
            <a:pathLst>
              <a:path h="7703143" w="7927763">
                <a:moveTo>
                  <a:pt x="0" y="0"/>
                </a:moveTo>
                <a:lnTo>
                  <a:pt x="7927762" y="0"/>
                </a:lnTo>
                <a:lnTo>
                  <a:pt x="7927762" y="7703143"/>
                </a:lnTo>
                <a:lnTo>
                  <a:pt x="0" y="7703143"/>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628650" y="123825"/>
            <a:ext cx="17288100" cy="1300167"/>
          </a:xfrm>
          <a:prstGeom prst="rect">
            <a:avLst/>
          </a:prstGeom>
        </p:spPr>
        <p:txBody>
          <a:bodyPr anchor="t" rtlCol="false" tIns="0" lIns="0" bIns="0" rIns="0">
            <a:spAutoFit/>
          </a:bodyPr>
          <a:lstStyle/>
          <a:p>
            <a:pPr>
              <a:lnSpc>
                <a:spcPts val="10637"/>
              </a:lnSpc>
            </a:pPr>
            <a:r>
              <a:rPr lang="en-US" sz="7708" spc="755" u="sng">
                <a:solidFill>
                  <a:srgbClr val="FFFFFF"/>
                </a:solidFill>
                <a:latin typeface="Oswald Bold"/>
              </a:rPr>
              <a:t>SYSTEM ARCHITECTURE</a:t>
            </a:r>
          </a:p>
        </p:txBody>
      </p:sp>
      <p:sp>
        <p:nvSpPr>
          <p:cNvPr name="TextBox 3" id="3"/>
          <p:cNvSpPr txBox="true"/>
          <p:nvPr/>
        </p:nvSpPr>
        <p:spPr>
          <a:xfrm rot="0">
            <a:off x="413207" y="1936122"/>
            <a:ext cx="16153893" cy="4653153"/>
          </a:xfrm>
          <a:prstGeom prst="rect">
            <a:avLst/>
          </a:prstGeom>
        </p:spPr>
        <p:txBody>
          <a:bodyPr anchor="t" rtlCol="false" tIns="0" lIns="0" bIns="0" rIns="0">
            <a:spAutoFit/>
          </a:bodyPr>
          <a:lstStyle/>
          <a:p>
            <a:pPr marL="582930" indent="-291465" lvl="1">
              <a:lnSpc>
                <a:spcPts val="3726"/>
              </a:lnSpc>
              <a:buFont typeface="Arial"/>
              <a:buChar char="•"/>
            </a:pPr>
            <a:r>
              <a:rPr lang="en-US" sz="2700" spc="264">
                <a:solidFill>
                  <a:srgbClr val="F5FFF5"/>
                </a:solidFill>
                <a:latin typeface="DM Sans Bold"/>
              </a:rPr>
              <a:t>Frontend Input Interface</a:t>
            </a:r>
            <a:r>
              <a:rPr lang="en-US" sz="2700" spc="264">
                <a:solidFill>
                  <a:srgbClr val="F5FFF5"/>
                </a:solidFill>
                <a:latin typeface="DM Sans"/>
              </a:rPr>
              <a:t>: This is where users interact with the system. They upload a dataset in the form of a folder containing PNG files.</a:t>
            </a:r>
          </a:p>
          <a:p>
            <a:pPr marL="582930" indent="-291465" lvl="1">
              <a:lnSpc>
                <a:spcPts val="3726"/>
              </a:lnSpc>
              <a:buFont typeface="Arial"/>
              <a:buChar char="•"/>
            </a:pPr>
            <a:r>
              <a:rPr lang="en-US" sz="2700" spc="264">
                <a:solidFill>
                  <a:srgbClr val="F5FFF5"/>
                </a:solidFill>
                <a:latin typeface="DM Sans Bold"/>
              </a:rPr>
              <a:t>File Extraction Module</a:t>
            </a:r>
            <a:r>
              <a:rPr lang="en-US" sz="2700" spc="264">
                <a:solidFill>
                  <a:srgbClr val="F5FFF5"/>
                </a:solidFill>
                <a:latin typeface="DM Sans"/>
              </a:rPr>
              <a:t>: Upon receiving the dataset, the system extracts PNG files from the folder.</a:t>
            </a:r>
          </a:p>
          <a:p>
            <a:pPr marL="582930" indent="-291465" lvl="1">
              <a:lnSpc>
                <a:spcPts val="3726"/>
              </a:lnSpc>
              <a:buFont typeface="Arial"/>
              <a:buChar char="•"/>
            </a:pPr>
            <a:r>
              <a:rPr lang="en-US" sz="2700" spc="264">
                <a:solidFill>
                  <a:srgbClr val="F5FFF5"/>
                </a:solidFill>
                <a:latin typeface="DM Sans Bold"/>
              </a:rPr>
              <a:t>OCR Module</a:t>
            </a:r>
            <a:r>
              <a:rPr lang="en-US" sz="2700" spc="264">
                <a:solidFill>
                  <a:srgbClr val="F5FFF5"/>
                </a:solidFill>
                <a:latin typeface="DM Sans"/>
              </a:rPr>
              <a:t>: The extracted PNG files are then passed through an Optical Character Recognition (OCR) module, which converts the text in the images into machine-readable format.</a:t>
            </a:r>
          </a:p>
          <a:p>
            <a:pPr marL="582930" indent="-291465" lvl="1">
              <a:lnSpc>
                <a:spcPts val="3726"/>
              </a:lnSpc>
              <a:buFont typeface="Arial"/>
              <a:buChar char="•"/>
            </a:pPr>
            <a:r>
              <a:rPr lang="en-US" sz="2700" spc="264">
                <a:solidFill>
                  <a:srgbClr val="F5FFF5"/>
                </a:solidFill>
                <a:latin typeface="DM Sans Bold"/>
              </a:rPr>
              <a:t>Integration with Gemini API</a:t>
            </a:r>
            <a:r>
              <a:rPr lang="en-US" sz="2700" spc="264">
                <a:solidFill>
                  <a:srgbClr val="F5FFF5"/>
                </a:solidFill>
                <a:latin typeface="DM Sans"/>
              </a:rPr>
              <a:t>: The OCR-extracted text is then sent to the Gemini API to retrieve metadata such as title, author, and alternate title of the content.</a:t>
            </a:r>
          </a:p>
          <a:p>
            <a:pPr algn="l">
              <a:lnSpc>
                <a:spcPts val="3726"/>
              </a:lnSpc>
            </a:pPr>
          </a:p>
        </p:txBody>
      </p:sp>
      <p:sp>
        <p:nvSpPr>
          <p:cNvPr name="Freeform 4" id="4"/>
          <p:cNvSpPr/>
          <p:nvPr/>
        </p:nvSpPr>
        <p:spPr>
          <a:xfrm flipH="false" flipV="false" rot="5758471">
            <a:off x="11731448" y="-861564"/>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885213" y="-9364421"/>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628650" y="123825"/>
            <a:ext cx="17288100" cy="1300167"/>
          </a:xfrm>
          <a:prstGeom prst="rect">
            <a:avLst/>
          </a:prstGeom>
        </p:spPr>
        <p:txBody>
          <a:bodyPr anchor="t" rtlCol="false" tIns="0" lIns="0" bIns="0" rIns="0">
            <a:spAutoFit/>
          </a:bodyPr>
          <a:lstStyle/>
          <a:p>
            <a:pPr>
              <a:lnSpc>
                <a:spcPts val="10637"/>
              </a:lnSpc>
            </a:pPr>
            <a:r>
              <a:rPr lang="en-US" sz="7708" spc="755" u="sng">
                <a:solidFill>
                  <a:srgbClr val="FFFFFF"/>
                </a:solidFill>
                <a:latin typeface="Oswald Bold"/>
              </a:rPr>
              <a:t>SYSTEM ARCHITECTURE</a:t>
            </a:r>
          </a:p>
        </p:txBody>
      </p:sp>
      <p:sp>
        <p:nvSpPr>
          <p:cNvPr name="TextBox 3" id="3"/>
          <p:cNvSpPr txBox="true"/>
          <p:nvPr/>
        </p:nvSpPr>
        <p:spPr>
          <a:xfrm rot="0">
            <a:off x="413385" y="1907858"/>
            <a:ext cx="16153893" cy="4084701"/>
          </a:xfrm>
          <a:prstGeom prst="rect">
            <a:avLst/>
          </a:prstGeom>
        </p:spPr>
        <p:txBody>
          <a:bodyPr anchor="t" rtlCol="false" tIns="0" lIns="0" bIns="0" rIns="0">
            <a:spAutoFit/>
          </a:bodyPr>
          <a:lstStyle/>
          <a:p>
            <a:pPr algn="just" marL="582930" indent="-291465" lvl="1">
              <a:lnSpc>
                <a:spcPts val="4077"/>
              </a:lnSpc>
              <a:buFont typeface="Arial"/>
              <a:buChar char="•"/>
            </a:pPr>
            <a:r>
              <a:rPr lang="en-US" sz="2700" spc="264">
                <a:solidFill>
                  <a:srgbClr val="F5FFF5"/>
                </a:solidFill>
                <a:latin typeface="DM Sans Bold"/>
              </a:rPr>
              <a:t>Database Storage</a:t>
            </a:r>
            <a:r>
              <a:rPr lang="en-US" sz="2700" spc="264">
                <a:solidFill>
                  <a:srgbClr val="F5FFF5"/>
                </a:solidFill>
                <a:latin typeface="DM Sans"/>
              </a:rPr>
              <a:t>: The retrieved metadata along with the content from the OCR are stored in a database for future reference. Ensure proper indexing and structuring of data for efficient retrieval.</a:t>
            </a:r>
          </a:p>
          <a:p>
            <a:pPr algn="just" marL="582930" indent="-291465" lvl="1">
              <a:lnSpc>
                <a:spcPts val="4077"/>
              </a:lnSpc>
              <a:buFont typeface="Arial"/>
              <a:buChar char="•"/>
            </a:pPr>
            <a:r>
              <a:rPr lang="en-US" sz="2700" spc="264">
                <a:solidFill>
                  <a:srgbClr val="F5FFF5"/>
                </a:solidFill>
                <a:latin typeface="DM Sans Bold"/>
              </a:rPr>
              <a:t>Frontend Data Display</a:t>
            </a:r>
            <a:r>
              <a:rPr lang="en-US" sz="2700" spc="264">
                <a:solidFill>
                  <a:srgbClr val="F5FFF5"/>
                </a:solidFill>
                <a:latin typeface="DM Sans"/>
              </a:rPr>
              <a:t>: Data stored in the database can be displayed on the frontend interface, allowing users to view the retrieved information.</a:t>
            </a:r>
          </a:p>
          <a:p>
            <a:pPr algn="just" marL="582930" indent="-291465" lvl="1">
              <a:lnSpc>
                <a:spcPts val="4077"/>
              </a:lnSpc>
              <a:buFont typeface="Arial"/>
              <a:buChar char="•"/>
            </a:pPr>
            <a:r>
              <a:rPr lang="en-US" sz="2700" spc="264">
                <a:solidFill>
                  <a:srgbClr val="F5FFF5"/>
                </a:solidFill>
                <a:latin typeface="DM Sans"/>
              </a:rPr>
              <a:t>Export to Excel Module: Users can request to download the data locally. The system should have a module to convert the displayed data into an Excel sheet format, which users can download.</a:t>
            </a:r>
          </a:p>
        </p:txBody>
      </p:sp>
      <p:sp>
        <p:nvSpPr>
          <p:cNvPr name="Freeform 4" id="4"/>
          <p:cNvSpPr/>
          <p:nvPr/>
        </p:nvSpPr>
        <p:spPr>
          <a:xfrm flipH="false" flipV="false" rot="5758471">
            <a:off x="11731448" y="-861564"/>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885213" y="-9364421"/>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9885213" y="-9364421"/>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30469" y="129540"/>
            <a:ext cx="11494780" cy="1300167"/>
          </a:xfrm>
          <a:prstGeom prst="rect">
            <a:avLst/>
          </a:prstGeom>
        </p:spPr>
        <p:txBody>
          <a:bodyPr anchor="t" rtlCol="false" tIns="0" lIns="0" bIns="0" rIns="0">
            <a:spAutoFit/>
          </a:bodyPr>
          <a:lstStyle/>
          <a:p>
            <a:pPr>
              <a:lnSpc>
                <a:spcPts val="10637"/>
              </a:lnSpc>
            </a:pPr>
            <a:r>
              <a:rPr lang="en-US" sz="7708" spc="755" u="sng">
                <a:solidFill>
                  <a:srgbClr val="FFFFFF"/>
                </a:solidFill>
                <a:latin typeface="Oswald Bold"/>
              </a:rPr>
              <a:t>RESULTS AND ANALYSIS</a:t>
            </a:r>
          </a:p>
        </p:txBody>
      </p:sp>
      <p:sp>
        <p:nvSpPr>
          <p:cNvPr name="Freeform 4" id="4"/>
          <p:cNvSpPr/>
          <p:nvPr/>
        </p:nvSpPr>
        <p:spPr>
          <a:xfrm flipH="false" flipV="false" rot="5758471">
            <a:off x="11731448" y="-861564"/>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30469" y="1876515"/>
            <a:ext cx="15753548" cy="7685226"/>
          </a:xfrm>
          <a:prstGeom prst="rect">
            <a:avLst/>
          </a:prstGeom>
        </p:spPr>
        <p:txBody>
          <a:bodyPr anchor="t" rtlCol="false" tIns="0" lIns="0" bIns="0" rIns="0">
            <a:spAutoFit/>
          </a:bodyPr>
          <a:lstStyle/>
          <a:p>
            <a:pPr algn="just">
              <a:lnSpc>
                <a:spcPts val="4074"/>
              </a:lnSpc>
            </a:pPr>
            <a:r>
              <a:rPr lang="en-US" sz="2698" spc="264" u="sng">
                <a:solidFill>
                  <a:srgbClr val="F5FFF5"/>
                </a:solidFill>
                <a:latin typeface="DM Sans"/>
              </a:rPr>
              <a:t>Test Results</a:t>
            </a:r>
          </a:p>
          <a:p>
            <a:pPr algn="just">
              <a:lnSpc>
                <a:spcPts val="4074"/>
              </a:lnSpc>
            </a:pPr>
            <a:r>
              <a:rPr lang="en-US" sz="2698" spc="264">
                <a:solidFill>
                  <a:srgbClr val="F5FFF5"/>
                </a:solidFill>
                <a:latin typeface="DM Sans"/>
              </a:rPr>
              <a:t>   - The system was tested on 53 papers.</a:t>
            </a:r>
          </a:p>
          <a:p>
            <a:pPr algn="just">
              <a:lnSpc>
                <a:spcPts val="4074"/>
              </a:lnSpc>
            </a:pPr>
            <a:r>
              <a:rPr lang="en-US" sz="2698" spc="264">
                <a:solidFill>
                  <a:srgbClr val="F5FFF5"/>
                </a:solidFill>
                <a:latin typeface="DM Sans"/>
              </a:rPr>
              <a:t>   - Achieved 81% accuracy for title extraction.</a:t>
            </a:r>
          </a:p>
          <a:p>
            <a:pPr algn="just">
              <a:lnSpc>
                <a:spcPts val="4074"/>
              </a:lnSpc>
            </a:pPr>
            <a:r>
              <a:rPr lang="en-US" sz="2698" spc="264">
                <a:solidFill>
                  <a:srgbClr val="F5FFF5"/>
                </a:solidFill>
                <a:latin typeface="DM Sans"/>
              </a:rPr>
              <a:t>   - Achieved 78% accuracy for author extraction.</a:t>
            </a:r>
          </a:p>
          <a:p>
            <a:pPr algn="just">
              <a:lnSpc>
                <a:spcPts val="4074"/>
              </a:lnSpc>
            </a:pPr>
            <a:r>
              <a:rPr lang="en-US" sz="2698" spc="264">
                <a:solidFill>
                  <a:srgbClr val="F5FFF5"/>
                </a:solidFill>
                <a:latin typeface="DM Sans"/>
              </a:rPr>
              <a:t>   - Average processing time: 5 seconds per paper.</a:t>
            </a:r>
          </a:p>
          <a:p>
            <a:pPr algn="just">
              <a:lnSpc>
                <a:spcPts val="4074"/>
              </a:lnSpc>
            </a:pPr>
          </a:p>
          <a:p>
            <a:pPr algn="just">
              <a:lnSpc>
                <a:spcPts val="4074"/>
              </a:lnSpc>
            </a:pPr>
            <a:r>
              <a:rPr lang="en-US" sz="2698" spc="264" u="sng">
                <a:solidFill>
                  <a:srgbClr val="F5FFF5"/>
                </a:solidFill>
                <a:latin typeface="DM Sans"/>
              </a:rPr>
              <a:t>Potential Sources of Errors</a:t>
            </a:r>
          </a:p>
          <a:p>
            <a:pPr algn="just">
              <a:lnSpc>
                <a:spcPts val="4074"/>
              </a:lnSpc>
            </a:pPr>
            <a:r>
              <a:rPr lang="en-US" sz="2698" spc="264">
                <a:solidFill>
                  <a:srgbClr val="F5FFF5"/>
                </a:solidFill>
                <a:latin typeface="DM Sans"/>
              </a:rPr>
              <a:t>   - Errors may occur due to OCR inaccuracies.</a:t>
            </a:r>
          </a:p>
          <a:p>
            <a:pPr algn="just">
              <a:lnSpc>
                <a:spcPts val="4074"/>
              </a:lnSpc>
            </a:pPr>
            <a:r>
              <a:rPr lang="en-US" sz="2698" spc="264">
                <a:solidFill>
                  <a:srgbClr val="F5FFF5"/>
                </a:solidFill>
                <a:latin typeface="DM Sans"/>
              </a:rPr>
              <a:t>   - Errors may occur due to complex paper layouts.</a:t>
            </a:r>
          </a:p>
          <a:p>
            <a:pPr algn="just">
              <a:lnSpc>
                <a:spcPts val="4074"/>
              </a:lnSpc>
            </a:pPr>
            <a:r>
              <a:rPr lang="en-US" sz="2698" spc="264">
                <a:solidFill>
                  <a:srgbClr val="F5FFF5"/>
                </a:solidFill>
                <a:latin typeface="DM Sans"/>
              </a:rPr>
              <a:t>   - Errors may occur due to ambiguous author names.</a:t>
            </a:r>
          </a:p>
          <a:p>
            <a:pPr algn="just">
              <a:lnSpc>
                <a:spcPts val="4074"/>
              </a:lnSpc>
            </a:pPr>
          </a:p>
          <a:p>
            <a:pPr algn="just">
              <a:lnSpc>
                <a:spcPts val="4074"/>
              </a:lnSpc>
            </a:pPr>
            <a:r>
              <a:rPr lang="en-US" sz="2698" spc="264" u="sng">
                <a:solidFill>
                  <a:srgbClr val="F5FFF5"/>
                </a:solidFill>
                <a:latin typeface="DM Sans"/>
              </a:rPr>
              <a:t>Areas for Future Improvements</a:t>
            </a:r>
          </a:p>
          <a:p>
            <a:pPr algn="just">
              <a:lnSpc>
                <a:spcPts val="4074"/>
              </a:lnSpc>
            </a:pPr>
            <a:r>
              <a:rPr lang="en-US" sz="2698" spc="264">
                <a:solidFill>
                  <a:srgbClr val="F5FFF5"/>
                </a:solidFill>
                <a:latin typeface="DM Sans"/>
              </a:rPr>
              <a:t>   - Enhancing OCR accuracy.</a:t>
            </a:r>
          </a:p>
          <a:p>
            <a:pPr algn="just">
              <a:lnSpc>
                <a:spcPts val="4074"/>
              </a:lnSpc>
            </a:pPr>
            <a:r>
              <a:rPr lang="en-US" sz="2698" spc="264">
                <a:solidFill>
                  <a:srgbClr val="F5FFF5"/>
                </a:solidFill>
                <a:latin typeface="DM Sans"/>
              </a:rPr>
              <a:t>   - Developing capabilities to handle complex paper layouts.</a:t>
            </a:r>
          </a:p>
          <a:p>
            <a:pPr algn="just">
              <a:lnSpc>
                <a:spcPts val="4074"/>
              </a:lnSpc>
            </a:pPr>
            <a:r>
              <a:rPr lang="en-US" sz="2698" spc="264">
                <a:solidFill>
                  <a:srgbClr val="F5FFF5"/>
                </a:solidFill>
                <a:latin typeface="DM Sans"/>
              </a:rPr>
              <a:t>   - Implementing mechanisms to disambiguate author names.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DAGA36qWRMM</dc:identifier>
  <dcterms:modified xsi:type="dcterms:W3CDTF">2011-08-01T06:04:30Z</dcterms:modified>
  <cp:revision>1</cp:revision>
  <dc:title>Hackathon</dc:title>
</cp:coreProperties>
</file>