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273" r:id="rId4"/>
    <p:sldId id="294" r:id="rId5"/>
    <p:sldId id="295" r:id="rId6"/>
    <p:sldId id="296" r:id="rId7"/>
    <p:sldId id="274" r:id="rId8"/>
    <p:sldId id="275" r:id="rId9"/>
    <p:sldId id="276" r:id="rId10"/>
    <p:sldId id="277" r:id="rId11"/>
    <p:sldId id="278" r:id="rId12"/>
    <p:sldId id="297" r:id="rId13"/>
    <p:sldId id="279" r:id="rId14"/>
    <p:sldId id="298" r:id="rId15"/>
    <p:sldId id="29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5256" autoAdjust="0"/>
  </p:normalViewPr>
  <p:slideViewPr>
    <p:cSldViewPr snapToGrid="0">
      <p:cViewPr>
        <p:scale>
          <a:sx n="100" d="100"/>
          <a:sy n="100" d="100"/>
        </p:scale>
        <p:origin x="984" y="45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5280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14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238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726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97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37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3766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257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882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589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692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06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9bea9cbfd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9bea9cbfd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241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023707"/>
            <a:ext cx="8520600" cy="2052600"/>
          </a:xfrm>
          <a:prstGeom prst="rect">
            <a:avLst/>
          </a:prstGeom>
        </p:spPr>
        <p:txBody>
          <a:bodyPr spcFirstLastPara="1" wrap="square" lIns="91425" tIns="91425" rIns="91425" bIns="91425" anchor="b" anchorCtr="0">
            <a:normAutofit fontScale="90000"/>
          </a:bodyPr>
          <a:lstStyle/>
          <a:p>
            <a:pPr eaLnBrk="1" hangingPunct="1">
              <a:spcBef>
                <a:spcPts val="88"/>
              </a:spcBef>
            </a:pPr>
            <a:r>
              <a:rPr lang="en-US" altLang="en-US" sz="3600" dirty="0">
                <a:solidFill>
                  <a:srgbClr val="005893"/>
                </a:solidFill>
                <a:latin typeface="Book Antiqua" panose="02040602050305030304" pitchFamily="18" charset="0"/>
                <a:cs typeface="Times New Roman" panose="02020603050405020304" pitchFamily="18" charset="0"/>
              </a:rPr>
              <a:t>V Semester</a:t>
            </a:r>
            <a:br>
              <a:rPr lang="en-US" altLang="en-US" sz="3600" dirty="0">
                <a:solidFill>
                  <a:srgbClr val="005893"/>
                </a:solidFill>
                <a:latin typeface="Book Antiqua" panose="02040602050305030304" pitchFamily="18" charset="0"/>
                <a:cs typeface="Times New Roman" panose="02020603050405020304" pitchFamily="18" charset="0"/>
              </a:rPr>
            </a:br>
            <a:r>
              <a:rPr lang="en-US" altLang="en-US" sz="3600" dirty="0">
                <a:solidFill>
                  <a:srgbClr val="005893"/>
                </a:solidFill>
                <a:latin typeface="Playfair Display" panose="00000500000000000000" pitchFamily="2" charset="0"/>
              </a:rPr>
              <a:t> </a:t>
            </a:r>
            <a:r>
              <a:rPr lang="en-US" altLang="en-US" sz="3600" dirty="0">
                <a:solidFill>
                  <a:srgbClr val="00B0F0"/>
                </a:solidFill>
                <a:latin typeface="Book Antiqua" panose="02040602050305030304" pitchFamily="18" charset="0"/>
              </a:rPr>
              <a:t>Artificial Intelligence and Machine Learning Open-Ended Project Work (21AI52)</a:t>
            </a:r>
            <a:r>
              <a:rPr lang="pt-BR" altLang="en-US" sz="3600" dirty="0">
                <a:solidFill>
                  <a:srgbClr val="005893"/>
                </a:solidFill>
                <a:latin typeface="Playfair Display" panose="00000500000000000000" pitchFamily="2" charset="0"/>
              </a:rPr>
              <a:t> </a:t>
            </a:r>
            <a:r>
              <a:rPr lang="en-US" altLang="en-US" sz="1400" dirty="0">
                <a:solidFill>
                  <a:srgbClr val="005893"/>
                </a:solidFill>
                <a:latin typeface="Helvetica-Bold" charset="0"/>
              </a:rPr>
              <a:t/>
            </a:r>
            <a:br>
              <a:rPr lang="en-US" altLang="en-US" sz="1400" dirty="0">
                <a:solidFill>
                  <a:srgbClr val="005893"/>
                </a:solidFill>
                <a:latin typeface="Helvetica-Bold" charset="0"/>
              </a:rPr>
            </a:br>
            <a:endParaRPr sz="3600" dirty="0">
              <a:solidFill>
                <a:srgbClr val="002060"/>
              </a:solidFill>
            </a:endParaRPr>
          </a:p>
        </p:txBody>
      </p:sp>
      <p:sp>
        <p:nvSpPr>
          <p:cNvPr id="55" name="Google Shape;55;p13"/>
          <p:cNvSpPr txBox="1">
            <a:spLocks noGrp="1"/>
          </p:cNvSpPr>
          <p:nvPr>
            <p:ph type="subTitle" idx="1"/>
          </p:nvPr>
        </p:nvSpPr>
        <p:spPr>
          <a:xfrm>
            <a:off x="623400" y="3076306"/>
            <a:ext cx="8208892" cy="957811"/>
          </a:xfrm>
          <a:prstGeom prst="rect">
            <a:avLst/>
          </a:prstGeom>
        </p:spPr>
        <p:txBody>
          <a:bodyPr spcFirstLastPara="1" wrap="square" lIns="91425" tIns="91425" rIns="91425" bIns="91425" anchor="t" anchorCtr="0">
            <a:normAutofit fontScale="25000" lnSpcReduction="20000"/>
          </a:bodyPr>
          <a:lstStyle/>
          <a:p>
            <a:pPr eaLnBrk="1" hangingPunct="1">
              <a:lnSpc>
                <a:spcPct val="170000"/>
              </a:lnSpc>
              <a:spcBef>
                <a:spcPts val="88"/>
              </a:spcBef>
            </a:pPr>
            <a:r>
              <a:rPr lang="en-US" altLang="en-US" sz="6400" dirty="0">
                <a:latin typeface="Century" panose="02040604050505020304" pitchFamily="18" charset="0"/>
              </a:rPr>
              <a:t>Department of Computer Science &amp; Engineering,  </a:t>
            </a:r>
          </a:p>
          <a:p>
            <a:pPr eaLnBrk="1" hangingPunct="1">
              <a:lnSpc>
                <a:spcPct val="170000"/>
              </a:lnSpc>
              <a:spcBef>
                <a:spcPts val="88"/>
              </a:spcBef>
            </a:pPr>
            <a:r>
              <a:rPr lang="en-US" altLang="en-US" sz="6400" dirty="0">
                <a:latin typeface="Century" panose="02040604050505020304" pitchFamily="18" charset="0"/>
              </a:rPr>
              <a:t>RV College of  Engineering, Bengaluru.</a:t>
            </a:r>
          </a:p>
          <a:p>
            <a:pPr marL="0" lvl="0" indent="0" algn="ctr" rtl="0">
              <a:spcBef>
                <a:spcPts val="0"/>
              </a:spcBef>
              <a:spcAft>
                <a:spcPts val="0"/>
              </a:spcAft>
              <a:buNone/>
            </a:pPr>
            <a:endParaRPr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311700" y="1058342"/>
            <a:ext cx="8520600" cy="287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altLang="en-US" sz="140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Identify the Research gap in the Literature review pertaining to your project.</a:t>
            </a:r>
            <a:endParaRPr lang="en-IN" altLang="en-US" sz="14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 name="Google Shape;61;p14">
            <a:extLst>
              <a:ext uri="{FF2B5EF4-FFF2-40B4-BE49-F238E27FC236}">
                <a16:creationId xmlns:a16="http://schemas.microsoft.com/office/drawing/2014/main" id="{D893BC30-F5AA-DEE2-02AD-5A99490770AB}"/>
              </a:ext>
            </a:extLst>
          </p:cNvPr>
          <p:cNvSpPr txBox="1">
            <a:spLocks/>
          </p:cNvSpPr>
          <p:nvPr/>
        </p:nvSpPr>
        <p:spPr>
          <a:xfrm>
            <a:off x="311700" y="3764670"/>
            <a:ext cx="8520600" cy="11680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50000"/>
              </a:lnSpc>
              <a:buNone/>
            </a:pPr>
            <a:endParaRPr lang="en-US" sz="1000" dirty="0">
              <a:solidFill>
                <a:schemeClr val="tx1"/>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2131359" y="312926"/>
            <a:ext cx="4477870" cy="338554"/>
          </a:xfrm>
          <a:prstGeom prst="rect">
            <a:avLst/>
          </a:prstGeom>
          <a:noFill/>
        </p:spPr>
        <p:txBody>
          <a:bodyPr wrap="square">
            <a:spAutoFit/>
          </a:bodyPr>
          <a:lstStyle/>
          <a:p>
            <a:pPr algn="ctr"/>
            <a:r>
              <a:rPr lang="en-US" altLang="en-US" sz="16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Research gap</a:t>
            </a:r>
            <a:endParaRPr lang="en-IN" sz="1600" i="1" dirty="0"/>
          </a:p>
        </p:txBody>
      </p:sp>
    </p:spTree>
    <p:extLst>
      <p:ext uri="{BB962C8B-B14F-4D97-AF65-F5344CB8AC3E}">
        <p14:creationId xmlns:p14="http://schemas.microsoft.com/office/powerpoint/2010/main" val="314911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311700" y="1058342"/>
            <a:ext cx="8520600" cy="287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400" b="1" dirty="0">
                <a:latin typeface="Times New Roman" panose="02020603050405020304" pitchFamily="18" charset="0"/>
                <a:cs typeface="Times New Roman" panose="02020603050405020304" pitchFamily="18" charset="0"/>
              </a:rPr>
              <a:t>1. Develop a Robust Predictive Model</a:t>
            </a:r>
          </a:p>
          <a:p>
            <a:pPr algn="just"/>
            <a:r>
              <a:rPr lang="en-US" sz="1400" dirty="0">
                <a:latin typeface="Times New Roman" panose="02020603050405020304" pitchFamily="18" charset="0"/>
                <a:cs typeface="Times New Roman" panose="02020603050405020304" pitchFamily="18" charset="0"/>
              </a:rPr>
              <a:t>The primary objective of this project is to create a highly accurate and reliable predictive model for assessing the risk of heart attacks. This involves employing deep learning techniques, specifically neural networks, to analyze a comprehensive dataset and generate predictions based on user-input medical details</a:t>
            </a:r>
            <a:r>
              <a:rPr lang="en-US" sz="1400" dirty="0" smtClean="0">
                <a:latin typeface="Times New Roman" panose="02020603050405020304" pitchFamily="18" charset="0"/>
                <a:cs typeface="Times New Roman" panose="02020603050405020304" pitchFamily="18" charset="0"/>
              </a:rPr>
              <a:t>.</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2. Create an Intuitive User Interface</a:t>
            </a:r>
          </a:p>
          <a:p>
            <a:pPr algn="just"/>
            <a:r>
              <a:rPr lang="en-US" sz="1400" dirty="0">
                <a:latin typeface="Times New Roman" panose="02020603050405020304" pitchFamily="18" charset="0"/>
                <a:cs typeface="Times New Roman" panose="02020603050405020304" pitchFamily="18" charset="0"/>
              </a:rPr>
              <a:t>To ensure widespread accessibility, the project aims to design an intuitive and user-friendly website. The interface should be easily navigable, allowing individuals, regardless of technical proficiency, to input their medical information seamlessly and receive clear and understandable predictions.</a:t>
            </a:r>
          </a:p>
          <a:p>
            <a:pPr algn="just"/>
            <a:endParaRPr lang="en-US" sz="1400" b="1" dirty="0" smtClean="0">
              <a:latin typeface="Times New Roman" panose="02020603050405020304" pitchFamily="18" charset="0"/>
              <a:cs typeface="Times New Roman" panose="02020603050405020304" pitchFamily="18" charset="0"/>
            </a:endParaRPr>
          </a:p>
          <a:p>
            <a:pPr algn="just"/>
            <a:r>
              <a:rPr lang="en-US" sz="1400" b="1" dirty="0" smtClean="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 Enhance Model Training and Generalization</a:t>
            </a:r>
          </a:p>
          <a:p>
            <a:pPr algn="just"/>
            <a:r>
              <a:rPr lang="en-US" sz="1400" dirty="0">
                <a:latin typeface="Times New Roman" panose="02020603050405020304" pitchFamily="18" charset="0"/>
                <a:cs typeface="Times New Roman" panose="02020603050405020304" pitchFamily="18" charset="0"/>
              </a:rPr>
              <a:t>Continuous improvement of the predictive model is essential. The project will focus on refining the model through iterative training processes, incorporating user feedback, and ensuring its adaptability to diverse datasets. The goal is to enhance the model's generalization capabilities for a broader user demographic</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3" name="Google Shape;61;p14">
            <a:extLst>
              <a:ext uri="{FF2B5EF4-FFF2-40B4-BE49-F238E27FC236}">
                <a16:creationId xmlns:a16="http://schemas.microsoft.com/office/drawing/2014/main" id="{D893BC30-F5AA-DEE2-02AD-5A99490770AB}"/>
              </a:ext>
            </a:extLst>
          </p:cNvPr>
          <p:cNvSpPr txBox="1">
            <a:spLocks/>
          </p:cNvSpPr>
          <p:nvPr/>
        </p:nvSpPr>
        <p:spPr>
          <a:xfrm>
            <a:off x="311700" y="3764670"/>
            <a:ext cx="8520600" cy="11680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50000"/>
              </a:lnSpc>
              <a:buNone/>
            </a:pPr>
            <a:endParaRPr lang="en-US" sz="1000" dirty="0">
              <a:solidFill>
                <a:schemeClr val="tx1"/>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2131359" y="312926"/>
            <a:ext cx="4477870" cy="338554"/>
          </a:xfrm>
          <a:prstGeom prst="rect">
            <a:avLst/>
          </a:prstGeom>
          <a:noFill/>
        </p:spPr>
        <p:txBody>
          <a:bodyPr wrap="square">
            <a:spAutoFit/>
          </a:bodyPr>
          <a:lstStyle/>
          <a:p>
            <a:pPr algn="ctr"/>
            <a:r>
              <a:rPr lang="en-US" altLang="en-US" sz="16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Objectives</a:t>
            </a:r>
            <a:endParaRPr lang="en-IN" sz="1600" i="1" dirty="0"/>
          </a:p>
        </p:txBody>
      </p:sp>
    </p:spTree>
    <p:extLst>
      <p:ext uri="{BB962C8B-B14F-4D97-AF65-F5344CB8AC3E}">
        <p14:creationId xmlns:p14="http://schemas.microsoft.com/office/powerpoint/2010/main" val="662450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311700" y="1058342"/>
            <a:ext cx="8520600" cy="287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US" sz="1400" b="1" dirty="0" smtClean="0">
                <a:latin typeface="Times New Roman" panose="02020603050405020304" pitchFamily="18" charset="0"/>
                <a:cs typeface="Times New Roman" panose="02020603050405020304" pitchFamily="18" charset="0"/>
              </a:rPr>
              <a:t>4. Provide </a:t>
            </a:r>
            <a:r>
              <a:rPr lang="en-US" sz="1400" b="1" dirty="0">
                <a:latin typeface="Times New Roman" panose="02020603050405020304" pitchFamily="18" charset="0"/>
                <a:cs typeface="Times New Roman" panose="02020603050405020304" pitchFamily="18" charset="0"/>
              </a:rPr>
              <a:t>Clear Interpretability of Results</a:t>
            </a:r>
          </a:p>
          <a:p>
            <a:pPr algn="just"/>
            <a:r>
              <a:rPr lang="en-US" sz="1400" dirty="0">
                <a:latin typeface="Times New Roman" panose="02020603050405020304" pitchFamily="18" charset="0"/>
                <a:cs typeface="Times New Roman" panose="02020603050405020304" pitchFamily="18" charset="0"/>
              </a:rPr>
              <a:t>Transparency in presenting the results is a key objective. The project will focus on developing features that allow users to understand the basis of the predictions, providing insights into the factors contributing to the calculated risk. Clear interpretability fosters user trust and confidence in the system</a:t>
            </a:r>
            <a:r>
              <a:rPr lang="en-US" sz="1400" dirty="0" smtClean="0">
                <a:latin typeface="Times New Roman" panose="02020603050405020304" pitchFamily="18" charset="0"/>
                <a:cs typeface="Times New Roman" panose="02020603050405020304" pitchFamily="18" charset="0"/>
              </a:rPr>
              <a:t>.</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5</a:t>
            </a:r>
            <a:r>
              <a:rPr lang="en-US" sz="14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Solicit User Feedback and Iterative Improvement</a:t>
            </a:r>
          </a:p>
          <a:p>
            <a:pPr algn="just"/>
            <a:r>
              <a:rPr lang="en-US" sz="1400" dirty="0">
                <a:latin typeface="Times New Roman" panose="02020603050405020304" pitchFamily="18" charset="0"/>
                <a:cs typeface="Times New Roman" panose="02020603050405020304" pitchFamily="18" charset="0"/>
              </a:rPr>
              <a:t>Actively engaging with users to gather feedback is an ongoing objective. The project will establish channels for users to provide input on their experience and the accuracy of predictions. Continuous feedback loops will drive iterative improvements, ensuring the system remains effective and user-centric.</a:t>
            </a:r>
          </a:p>
          <a:p>
            <a:pPr algn="just"/>
            <a:endParaRPr lang="en-US" sz="1400" b="1" dirty="0" smtClean="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6</a:t>
            </a:r>
            <a:r>
              <a:rPr lang="en-US" sz="14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Promote Public Awareness and Adoption</a:t>
            </a:r>
          </a:p>
          <a:p>
            <a:pPr algn="just"/>
            <a:r>
              <a:rPr lang="en-US" sz="1400" dirty="0">
                <a:latin typeface="Times New Roman" panose="02020603050405020304" pitchFamily="18" charset="0"/>
                <a:cs typeface="Times New Roman" panose="02020603050405020304" pitchFamily="18" charset="0"/>
              </a:rPr>
              <a:t>Creating awareness about heart health and the availability of this predictive tool is a crucial objective. The project will develop strategies for public outreach, education, and engagement to encourage widespread adoption of the platform, ultimately contributing to proactive heart health management.</a:t>
            </a:r>
          </a:p>
        </p:txBody>
      </p:sp>
      <p:sp>
        <p:nvSpPr>
          <p:cNvPr id="3" name="Google Shape;61;p14">
            <a:extLst>
              <a:ext uri="{FF2B5EF4-FFF2-40B4-BE49-F238E27FC236}">
                <a16:creationId xmlns:a16="http://schemas.microsoft.com/office/drawing/2014/main" id="{D893BC30-F5AA-DEE2-02AD-5A99490770AB}"/>
              </a:ext>
            </a:extLst>
          </p:cNvPr>
          <p:cNvSpPr txBox="1">
            <a:spLocks/>
          </p:cNvSpPr>
          <p:nvPr/>
        </p:nvSpPr>
        <p:spPr>
          <a:xfrm>
            <a:off x="311700" y="3764670"/>
            <a:ext cx="8520600" cy="11680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50000"/>
              </a:lnSpc>
              <a:buNone/>
            </a:pPr>
            <a:endParaRPr lang="en-US" sz="1000" dirty="0">
              <a:solidFill>
                <a:schemeClr val="tx1"/>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2131359" y="312926"/>
            <a:ext cx="4477870" cy="338554"/>
          </a:xfrm>
          <a:prstGeom prst="rect">
            <a:avLst/>
          </a:prstGeom>
          <a:noFill/>
        </p:spPr>
        <p:txBody>
          <a:bodyPr wrap="square">
            <a:spAutoFit/>
          </a:bodyPr>
          <a:lstStyle/>
          <a:p>
            <a:pPr algn="ctr"/>
            <a:r>
              <a:rPr lang="en-US" altLang="en-US" sz="16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Objectives</a:t>
            </a:r>
            <a:endParaRPr lang="en-IN" sz="1600" i="1" dirty="0"/>
          </a:p>
        </p:txBody>
      </p:sp>
    </p:spTree>
    <p:extLst>
      <p:ext uri="{BB962C8B-B14F-4D97-AF65-F5344CB8AC3E}">
        <p14:creationId xmlns:p14="http://schemas.microsoft.com/office/powerpoint/2010/main" val="108615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311700" y="1061346"/>
            <a:ext cx="8520600" cy="287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b="1" dirty="0">
                <a:latin typeface="Times New Roman" panose="02020603050405020304" pitchFamily="18" charset="0"/>
                <a:cs typeface="Times New Roman" panose="02020603050405020304" pitchFamily="18" charset="0"/>
              </a:rPr>
              <a:t>1. Data Collection:</a:t>
            </a:r>
          </a:p>
          <a:p>
            <a:r>
              <a:rPr lang="en-US" sz="1400" dirty="0">
                <a:latin typeface="Times New Roman" panose="02020603050405020304" pitchFamily="18" charset="0"/>
                <a:cs typeface="Times New Roman" panose="02020603050405020304" pitchFamily="18" charset="0"/>
              </a:rPr>
              <a:t>Acquire a comprehensive </a:t>
            </a:r>
            <a:r>
              <a:rPr lang="en-US" sz="1400" dirty="0" smtClean="0">
                <a:latin typeface="Times New Roman" panose="02020603050405020304" pitchFamily="18" charset="0"/>
                <a:cs typeface="Times New Roman" panose="02020603050405020304" pitchFamily="18" charset="0"/>
              </a:rPr>
              <a:t>dataset (Heart.csv) </a:t>
            </a:r>
            <a:r>
              <a:rPr lang="en-US" sz="1400" dirty="0">
                <a:latin typeface="Times New Roman" panose="02020603050405020304" pitchFamily="18" charset="0"/>
                <a:cs typeface="Times New Roman" panose="02020603050405020304" pitchFamily="18" charset="0"/>
              </a:rPr>
              <a:t>related to heart health, incorporating relevant features such as age, sex, exercise-induced angina, chest pain type, resting blood pressure, cholesterol levels, and other critical indicators</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2. Exploratory Data Analysis (EDA):</a:t>
            </a:r>
          </a:p>
          <a:p>
            <a:r>
              <a:rPr lang="en-US" sz="1400" dirty="0">
                <a:latin typeface="Times New Roman" panose="02020603050405020304" pitchFamily="18" charset="0"/>
                <a:cs typeface="Times New Roman" panose="02020603050405020304" pitchFamily="18" charset="0"/>
              </a:rPr>
              <a:t>Conduct a thorough exploration of the dataset using descriptive statistics, visualizations, and correlation </a:t>
            </a:r>
            <a:r>
              <a:rPr lang="en-US" sz="1400" dirty="0" smtClean="0">
                <a:latin typeface="Times New Roman" panose="02020603050405020304" pitchFamily="18" charset="0"/>
                <a:cs typeface="Times New Roman" panose="02020603050405020304" pitchFamily="18" charset="0"/>
              </a:rPr>
              <a:t>analyses and identify </a:t>
            </a:r>
            <a:r>
              <a:rPr lang="en-US" sz="1400" dirty="0">
                <a:latin typeface="Times New Roman" panose="02020603050405020304" pitchFamily="18" charset="0"/>
                <a:cs typeface="Times New Roman" panose="02020603050405020304" pitchFamily="18" charset="0"/>
              </a:rPr>
              <a:t>patterns, anomalies, and potential outliers that may influence the predictive model.</a:t>
            </a:r>
          </a:p>
          <a:p>
            <a:endParaRPr lang="en-US" sz="1400" b="1" dirty="0" smtClean="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 Data Preprocessing:</a:t>
            </a:r>
          </a:p>
          <a:p>
            <a:r>
              <a:rPr lang="en-US" sz="1400" dirty="0">
                <a:latin typeface="Times New Roman" panose="02020603050405020304" pitchFamily="18" charset="0"/>
                <a:cs typeface="Times New Roman" panose="02020603050405020304" pitchFamily="18" charset="0"/>
              </a:rPr>
              <a:t>Handle missing values, if any, through imputation or elimination, maintaining the integrity of the dataset.</a:t>
            </a:r>
          </a:p>
          <a:p>
            <a:r>
              <a:rPr lang="en-US" sz="1400" dirty="0">
                <a:latin typeface="Times New Roman" panose="02020603050405020304" pitchFamily="18" charset="0"/>
                <a:cs typeface="Times New Roman" panose="02020603050405020304" pitchFamily="18" charset="0"/>
              </a:rPr>
              <a:t>Perform feature engineering to extract valuable information from existing features.</a:t>
            </a:r>
          </a:p>
          <a:p>
            <a:r>
              <a:rPr lang="en-US" sz="1400" dirty="0">
                <a:latin typeface="Times New Roman" panose="02020603050405020304" pitchFamily="18" charset="0"/>
                <a:cs typeface="Times New Roman" panose="02020603050405020304" pitchFamily="18" charset="0"/>
              </a:rPr>
              <a:t>Normalize and scale numerical features to ensure uniformity in data distribution.</a:t>
            </a:r>
          </a:p>
        </p:txBody>
      </p:sp>
      <p:sp>
        <p:nvSpPr>
          <p:cNvPr id="3" name="Google Shape;61;p14">
            <a:extLst>
              <a:ext uri="{FF2B5EF4-FFF2-40B4-BE49-F238E27FC236}">
                <a16:creationId xmlns:a16="http://schemas.microsoft.com/office/drawing/2014/main" id="{D893BC30-F5AA-DEE2-02AD-5A99490770AB}"/>
              </a:ext>
            </a:extLst>
          </p:cNvPr>
          <p:cNvSpPr txBox="1">
            <a:spLocks/>
          </p:cNvSpPr>
          <p:nvPr/>
        </p:nvSpPr>
        <p:spPr>
          <a:xfrm>
            <a:off x="311700" y="3764670"/>
            <a:ext cx="8520600" cy="11680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50000"/>
              </a:lnSpc>
              <a:buNone/>
            </a:pPr>
            <a:endParaRPr lang="en-US" sz="1000" dirty="0">
              <a:solidFill>
                <a:schemeClr val="tx1"/>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2131359" y="312926"/>
            <a:ext cx="4477870" cy="338554"/>
          </a:xfrm>
          <a:prstGeom prst="rect">
            <a:avLst/>
          </a:prstGeom>
          <a:noFill/>
        </p:spPr>
        <p:txBody>
          <a:bodyPr wrap="square">
            <a:spAutoFit/>
          </a:bodyPr>
          <a:lstStyle/>
          <a:p>
            <a:pPr algn="ctr"/>
            <a:r>
              <a:rPr lang="en-US" altLang="en-US" sz="16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Methodology</a:t>
            </a:r>
            <a:endParaRPr lang="en-IN" sz="1600" i="1" dirty="0"/>
          </a:p>
        </p:txBody>
      </p:sp>
    </p:spTree>
    <p:extLst>
      <p:ext uri="{BB962C8B-B14F-4D97-AF65-F5344CB8AC3E}">
        <p14:creationId xmlns:p14="http://schemas.microsoft.com/office/powerpoint/2010/main" val="1079186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311700" y="1061346"/>
            <a:ext cx="8520600" cy="287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b="1" dirty="0">
                <a:latin typeface="Times New Roman" panose="02020603050405020304" pitchFamily="18" charset="0"/>
                <a:cs typeface="Times New Roman" panose="02020603050405020304" pitchFamily="18" charset="0"/>
              </a:rPr>
              <a:t>4. Model Architecture Design:</a:t>
            </a:r>
          </a:p>
          <a:p>
            <a:r>
              <a:rPr lang="en-US" sz="1400" dirty="0">
                <a:latin typeface="Times New Roman" panose="02020603050405020304" pitchFamily="18" charset="0"/>
                <a:cs typeface="Times New Roman" panose="02020603050405020304" pitchFamily="18" charset="0"/>
              </a:rPr>
              <a:t>Develop a neural network-based predictive model using TensorFlow and Keras.</a:t>
            </a:r>
          </a:p>
          <a:p>
            <a:r>
              <a:rPr lang="en-US" sz="1400" dirty="0">
                <a:latin typeface="Times New Roman" panose="02020603050405020304" pitchFamily="18" charset="0"/>
                <a:cs typeface="Times New Roman" panose="02020603050405020304" pitchFamily="18" charset="0"/>
              </a:rPr>
              <a:t>Design a multi-layered architecture, incorporating appropriate activation functions and dropout layers to enhance model generalization</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Structure the model for binary classification, distinguishing between individuals with a higher or lower risk of a heart attack</a:t>
            </a:r>
            <a:r>
              <a:rPr lang="en-US" sz="1400" dirty="0" smtClean="0">
                <a:latin typeface="Times New Roman" panose="02020603050405020304" pitchFamily="18" charset="0"/>
                <a:cs typeface="Times New Roman" panose="02020603050405020304" pitchFamily="18" charset="0"/>
              </a:rPr>
              <a:t>. Alternatively, a Decision Tree or Naïve Bayes learning algorithm can also be developed and employed for the classification.</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5. Training the Model:</a:t>
            </a:r>
          </a:p>
          <a:p>
            <a:r>
              <a:rPr lang="en-US" sz="1400" dirty="0">
                <a:latin typeface="Times New Roman" panose="02020603050405020304" pitchFamily="18" charset="0"/>
                <a:cs typeface="Times New Roman" panose="02020603050405020304" pitchFamily="18" charset="0"/>
              </a:rPr>
              <a:t>Split the dataset into training and testing sets to evaluate model performance accurately.</a:t>
            </a:r>
          </a:p>
          <a:p>
            <a:r>
              <a:rPr lang="en-US" sz="1400" dirty="0">
                <a:latin typeface="Times New Roman" panose="02020603050405020304" pitchFamily="18" charset="0"/>
                <a:cs typeface="Times New Roman" panose="02020603050405020304" pitchFamily="18" charset="0"/>
              </a:rPr>
              <a:t>Implement a supervised learning </a:t>
            </a:r>
            <a:r>
              <a:rPr lang="en-US" sz="1400" dirty="0" smtClean="0">
                <a:latin typeface="Times New Roman" panose="02020603050405020304" pitchFamily="18" charset="0"/>
                <a:cs typeface="Times New Roman" panose="02020603050405020304" pitchFamily="18" charset="0"/>
              </a:rPr>
              <a:t>approach as discussed above, </a:t>
            </a:r>
            <a:r>
              <a:rPr lang="en-US" sz="1400" dirty="0">
                <a:latin typeface="Times New Roman" panose="02020603050405020304" pitchFamily="18" charset="0"/>
                <a:cs typeface="Times New Roman" panose="02020603050405020304" pitchFamily="18" charset="0"/>
              </a:rPr>
              <a:t>training the model on the training dataset.</a:t>
            </a:r>
          </a:p>
          <a:p>
            <a:r>
              <a:rPr lang="en-US" sz="1400" dirty="0">
                <a:latin typeface="Times New Roman" panose="02020603050405020304" pitchFamily="18" charset="0"/>
                <a:cs typeface="Times New Roman" panose="02020603050405020304" pitchFamily="18" charset="0"/>
              </a:rPr>
              <a:t>Utilize techniques such as early </a:t>
            </a:r>
            <a:r>
              <a:rPr lang="en-US" sz="1400" dirty="0" smtClean="0">
                <a:latin typeface="Times New Roman" panose="02020603050405020304" pitchFamily="18" charset="0"/>
                <a:cs typeface="Times New Roman" panose="02020603050405020304" pitchFamily="18" charset="0"/>
              </a:rPr>
              <a:t>stopping (pre-pruning/post-pruning) </a:t>
            </a:r>
            <a:r>
              <a:rPr lang="en-US" sz="1400" dirty="0">
                <a:latin typeface="Times New Roman" panose="02020603050405020304" pitchFamily="18" charset="0"/>
                <a:cs typeface="Times New Roman" panose="02020603050405020304" pitchFamily="18" charset="0"/>
              </a:rPr>
              <a:t>to prevent overfitting and optimize model convergence.</a:t>
            </a:r>
          </a:p>
          <a:p>
            <a:endParaRPr lang="en-US" sz="1400" b="1" dirty="0" smtClean="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6</a:t>
            </a:r>
            <a:r>
              <a:rPr lang="en-US" sz="1400" b="1" dirty="0">
                <a:latin typeface="Times New Roman" panose="02020603050405020304" pitchFamily="18" charset="0"/>
                <a:cs typeface="Times New Roman" panose="02020603050405020304" pitchFamily="18" charset="0"/>
              </a:rPr>
              <a:t>. Model Evaluation:</a:t>
            </a:r>
          </a:p>
          <a:p>
            <a:r>
              <a:rPr lang="en-US" sz="1400" dirty="0">
                <a:latin typeface="Times New Roman" panose="02020603050405020304" pitchFamily="18" charset="0"/>
                <a:cs typeface="Times New Roman" panose="02020603050405020304" pitchFamily="18" charset="0"/>
              </a:rPr>
              <a:t>Assess the model's performance using relevant metrics, including accuracy, precision, recall, and F1 score.</a:t>
            </a:r>
          </a:p>
          <a:p>
            <a:r>
              <a:rPr lang="en-US" sz="1400" dirty="0">
                <a:latin typeface="Times New Roman" panose="02020603050405020304" pitchFamily="18" charset="0"/>
                <a:cs typeface="Times New Roman" panose="02020603050405020304" pitchFamily="18" charset="0"/>
              </a:rPr>
              <a:t>Validate the model against the testing dataset to ensure its effectiveness in real-world scenarios.</a:t>
            </a:r>
          </a:p>
          <a:p>
            <a:r>
              <a:rPr lang="en-US" sz="1400" dirty="0">
                <a:latin typeface="Times New Roman" panose="02020603050405020304" pitchFamily="18" charset="0"/>
                <a:cs typeface="Times New Roman" panose="02020603050405020304" pitchFamily="18" charset="0"/>
              </a:rPr>
              <a:t>Adjust </a:t>
            </a:r>
            <a:r>
              <a:rPr lang="en-US" sz="1400" dirty="0" err="1">
                <a:latin typeface="Times New Roman" panose="02020603050405020304" pitchFamily="18" charset="0"/>
                <a:cs typeface="Times New Roman" panose="02020603050405020304" pitchFamily="18" charset="0"/>
              </a:rPr>
              <a:t>hyperparameters</a:t>
            </a:r>
            <a:r>
              <a:rPr lang="en-US" sz="1400" dirty="0">
                <a:latin typeface="Times New Roman" panose="02020603050405020304" pitchFamily="18" charset="0"/>
                <a:cs typeface="Times New Roman" panose="02020603050405020304" pitchFamily="18" charset="0"/>
              </a:rPr>
              <a:t> if needed to optimize predictive accuracy.</a:t>
            </a:r>
          </a:p>
        </p:txBody>
      </p:sp>
      <p:sp>
        <p:nvSpPr>
          <p:cNvPr id="3" name="Google Shape;61;p14">
            <a:extLst>
              <a:ext uri="{FF2B5EF4-FFF2-40B4-BE49-F238E27FC236}">
                <a16:creationId xmlns:a16="http://schemas.microsoft.com/office/drawing/2014/main" id="{D893BC30-F5AA-DEE2-02AD-5A99490770AB}"/>
              </a:ext>
            </a:extLst>
          </p:cNvPr>
          <p:cNvSpPr txBox="1">
            <a:spLocks/>
          </p:cNvSpPr>
          <p:nvPr/>
        </p:nvSpPr>
        <p:spPr>
          <a:xfrm>
            <a:off x="311700" y="3764670"/>
            <a:ext cx="8520600" cy="11680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50000"/>
              </a:lnSpc>
              <a:buNone/>
            </a:pPr>
            <a:endParaRPr lang="en-US" sz="1000" dirty="0">
              <a:solidFill>
                <a:schemeClr val="tx1"/>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2131359" y="312926"/>
            <a:ext cx="4477870" cy="338554"/>
          </a:xfrm>
          <a:prstGeom prst="rect">
            <a:avLst/>
          </a:prstGeom>
          <a:noFill/>
        </p:spPr>
        <p:txBody>
          <a:bodyPr wrap="square">
            <a:spAutoFit/>
          </a:bodyPr>
          <a:lstStyle/>
          <a:p>
            <a:pPr algn="ctr"/>
            <a:r>
              <a:rPr lang="en-US" altLang="en-US" sz="16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Methodology</a:t>
            </a:r>
            <a:endParaRPr lang="en-IN" sz="1600" i="1" dirty="0"/>
          </a:p>
        </p:txBody>
      </p:sp>
    </p:spTree>
    <p:extLst>
      <p:ext uri="{BB962C8B-B14F-4D97-AF65-F5344CB8AC3E}">
        <p14:creationId xmlns:p14="http://schemas.microsoft.com/office/powerpoint/2010/main" val="260108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311700" y="1061346"/>
            <a:ext cx="8520600" cy="287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latin typeface="Times New Roman" panose="02020603050405020304" pitchFamily="18" charset="0"/>
                <a:cs typeface="Times New Roman" panose="02020603050405020304" pitchFamily="18" charset="0"/>
              </a:rPr>
              <a:t>7. User Interface Development</a:t>
            </a:r>
            <a:r>
              <a:rPr lang="en-IN" sz="1400" b="1" dirty="0" smtClean="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The user interface development for "In a Heart Beat" involves leveraging Flask, a micro web framework for Python, to seamlessly integrate the web interface with the underlying predictive model</a:t>
            </a:r>
            <a:r>
              <a:rPr lang="en-US" sz="1400" dirty="0" smtClean="0">
                <a:latin typeface="Times New Roman" panose="02020603050405020304" pitchFamily="18" charset="0"/>
                <a:cs typeface="Times New Roman" panose="02020603050405020304" pitchFamily="18" charset="0"/>
              </a:rPr>
              <a:t>.</a:t>
            </a:r>
          </a:p>
          <a:p>
            <a:pPr algn="just"/>
            <a:r>
              <a:rPr lang="en-IN" sz="1400" dirty="0" smtClean="0">
                <a:latin typeface="Times New Roman" panose="02020603050405020304" pitchFamily="18" charset="0"/>
                <a:cs typeface="Times New Roman" panose="02020603050405020304" pitchFamily="18" charset="0"/>
              </a:rPr>
              <a:t>The front end of the website will involve HTML</a:t>
            </a:r>
            <a:r>
              <a:rPr lang="en-IN" sz="1400" dirty="0">
                <a:latin typeface="Times New Roman" panose="02020603050405020304" pitchFamily="18" charset="0"/>
                <a:cs typeface="Times New Roman" panose="02020603050405020304" pitchFamily="18" charset="0"/>
              </a:rPr>
              <a:t>, CSS, </a:t>
            </a:r>
            <a:r>
              <a:rPr lang="en-IN" sz="1400" dirty="0" smtClean="0">
                <a:latin typeface="Times New Roman" panose="02020603050405020304" pitchFamily="18" charset="0"/>
                <a:cs typeface="Times New Roman" panose="02020603050405020304" pitchFamily="18" charset="0"/>
              </a:rPr>
              <a:t>JS and Tailwind CSS </a:t>
            </a:r>
            <a:r>
              <a:rPr lang="en-IN" sz="1400" dirty="0">
                <a:latin typeface="Times New Roman" panose="02020603050405020304" pitchFamily="18" charset="0"/>
                <a:cs typeface="Times New Roman" panose="02020603050405020304" pitchFamily="18" charset="0"/>
              </a:rPr>
              <a:t>for seamless user interaction.</a:t>
            </a:r>
          </a:p>
          <a:p>
            <a:pPr algn="just"/>
            <a:r>
              <a:rPr lang="en-US" sz="1400" dirty="0">
                <a:latin typeface="Times New Roman" panose="02020603050405020304" pitchFamily="18" charset="0"/>
                <a:cs typeface="Times New Roman" panose="02020603050405020304" pitchFamily="18" charset="0"/>
              </a:rPr>
              <a:t>The design of the user interface prioritizes responsiveness, ensuring accessibility across a myriad of devices, including desktop computers, tablets, and mobile phones. The user interface will feature an intuitive and user-friendly form where individuals can easily input their medical details. The form will be structured to guide users through the process, requesting essential information such as age, sex, exercise habits, chest pain type, and other relevant health indicators</a:t>
            </a:r>
            <a:r>
              <a:rPr lang="en-US" sz="1400" dirty="0" smtClean="0">
                <a:latin typeface="Times New Roman" panose="02020603050405020304" pitchFamily="18" charset="0"/>
                <a:cs typeface="Times New Roman" panose="02020603050405020304" pitchFamily="18" charset="0"/>
              </a:rPr>
              <a:t>. In addition, in case the prediction is that there is a risk of heart attack, the user will be redirected to cardiologists near </a:t>
            </a:r>
            <a:r>
              <a:rPr lang="en-US" sz="1400" smtClean="0">
                <a:latin typeface="Times New Roman" panose="02020603050405020304" pitchFamily="18" charset="0"/>
                <a:cs typeface="Times New Roman" panose="02020603050405020304" pitchFamily="18" charset="0"/>
              </a:rPr>
              <a:t>his/her location.</a:t>
            </a:r>
            <a:endParaRPr lang="en-IN" sz="1400" dirty="0">
              <a:latin typeface="Times New Roman" panose="02020603050405020304" pitchFamily="18" charset="0"/>
              <a:cs typeface="Times New Roman" panose="02020603050405020304" pitchFamily="18" charset="0"/>
            </a:endParaRPr>
          </a:p>
        </p:txBody>
      </p:sp>
      <p:sp>
        <p:nvSpPr>
          <p:cNvPr id="3" name="Google Shape;61;p14">
            <a:extLst>
              <a:ext uri="{FF2B5EF4-FFF2-40B4-BE49-F238E27FC236}">
                <a16:creationId xmlns:a16="http://schemas.microsoft.com/office/drawing/2014/main" id="{D893BC30-F5AA-DEE2-02AD-5A99490770AB}"/>
              </a:ext>
            </a:extLst>
          </p:cNvPr>
          <p:cNvSpPr txBox="1">
            <a:spLocks/>
          </p:cNvSpPr>
          <p:nvPr/>
        </p:nvSpPr>
        <p:spPr>
          <a:xfrm>
            <a:off x="311700" y="3764670"/>
            <a:ext cx="8520600" cy="11680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50000"/>
              </a:lnSpc>
              <a:buNone/>
            </a:pPr>
            <a:endParaRPr lang="en-US" sz="1000" dirty="0">
              <a:solidFill>
                <a:schemeClr val="tx1"/>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2131359" y="312926"/>
            <a:ext cx="4477870" cy="338554"/>
          </a:xfrm>
          <a:prstGeom prst="rect">
            <a:avLst/>
          </a:prstGeom>
          <a:noFill/>
        </p:spPr>
        <p:txBody>
          <a:bodyPr wrap="square">
            <a:spAutoFit/>
          </a:bodyPr>
          <a:lstStyle/>
          <a:p>
            <a:pPr algn="ctr"/>
            <a:r>
              <a:rPr lang="en-US" altLang="en-US" sz="16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Methodology</a:t>
            </a:r>
            <a:endParaRPr lang="en-IN" sz="1600" i="1" dirty="0"/>
          </a:p>
        </p:txBody>
      </p:sp>
    </p:spTree>
    <p:extLst>
      <p:ext uri="{BB962C8B-B14F-4D97-AF65-F5344CB8AC3E}">
        <p14:creationId xmlns:p14="http://schemas.microsoft.com/office/powerpoint/2010/main" val="369112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7"/>
            <a:ext cx="8520600" cy="572700"/>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800" dirty="0" smtClean="0">
                <a:solidFill>
                  <a:srgbClr val="005893"/>
                </a:solidFill>
                <a:latin typeface="Times New Roman" panose="02020603050405020304" pitchFamily="18" charset="0"/>
                <a:cs typeface="Times New Roman" panose="02020603050405020304" pitchFamily="18" charset="0"/>
              </a:rPr>
              <a:t>In a Heart Beat: Heart Attack Prediction Model integrated in a user-friendly website</a:t>
            </a:r>
            <a:r>
              <a:rPr lang="en-US" altLang="en-US" sz="1800" dirty="0">
                <a:solidFill>
                  <a:srgbClr val="005893"/>
                </a:solidFill>
                <a:latin typeface="Times New Roman" panose="02020603050405020304" pitchFamily="18" charset="0"/>
                <a:cs typeface="Times New Roman" panose="02020603050405020304" pitchFamily="18" charset="0"/>
              </a:rPr>
              <a:t/>
            </a:r>
            <a:br>
              <a:rPr lang="en-US" altLang="en-US" sz="1800" dirty="0">
                <a:solidFill>
                  <a:srgbClr val="005893"/>
                </a:solidFill>
                <a:latin typeface="Times New Roman" panose="02020603050405020304" pitchFamily="18" charset="0"/>
                <a:cs typeface="Times New Roman" panose="02020603050405020304" pitchFamily="18" charset="0"/>
              </a:rPr>
            </a:br>
            <a:r>
              <a:rPr lang="en-US" altLang="en-US" sz="1800" dirty="0">
                <a:solidFill>
                  <a:srgbClr val="005893"/>
                </a:solidFill>
                <a:latin typeface="Times New Roman" panose="02020603050405020304" pitchFamily="18" charset="0"/>
                <a:cs typeface="Times New Roman" panose="02020603050405020304" pitchFamily="18" charset="0"/>
              </a:rPr>
              <a:t/>
            </a:r>
            <a:br>
              <a:rPr lang="en-US" altLang="en-US" sz="1800" dirty="0">
                <a:solidFill>
                  <a:srgbClr val="005893"/>
                </a:solidFill>
                <a:latin typeface="Times New Roman" panose="02020603050405020304" pitchFamily="18" charset="0"/>
                <a:cs typeface="Times New Roman" panose="02020603050405020304" pitchFamily="18" charset="0"/>
              </a:rPr>
            </a:br>
            <a:r>
              <a:rPr lang="en-US" altLang="en-US" sz="1800" dirty="0" smtClean="0">
                <a:solidFill>
                  <a:srgbClr val="005893"/>
                </a:solidFill>
                <a:latin typeface="Times New Roman" panose="02020603050405020304" pitchFamily="18" charset="0"/>
                <a:cs typeface="Times New Roman" panose="02020603050405020304" pitchFamily="18" charset="0"/>
              </a:rPr>
              <a:t>Hardik Hiraman Pawar – 1RV21CS046</a:t>
            </a:r>
            <a:br>
              <a:rPr lang="en-US" altLang="en-US" sz="1800" dirty="0" smtClean="0">
                <a:solidFill>
                  <a:srgbClr val="005893"/>
                </a:solidFill>
                <a:latin typeface="Times New Roman" panose="02020603050405020304" pitchFamily="18" charset="0"/>
                <a:cs typeface="Times New Roman" panose="02020603050405020304" pitchFamily="18" charset="0"/>
              </a:rPr>
            </a:br>
            <a:r>
              <a:rPr lang="en-US" altLang="en-US" sz="1800" dirty="0" smtClean="0">
                <a:solidFill>
                  <a:srgbClr val="005893"/>
                </a:solidFill>
                <a:latin typeface="Times New Roman" panose="02020603050405020304" pitchFamily="18" charset="0"/>
                <a:cs typeface="Times New Roman" panose="02020603050405020304" pitchFamily="18" charset="0"/>
              </a:rPr>
              <a:t>Karan Sathish – 1RV21CS058</a:t>
            </a: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311700" y="3203039"/>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US" sz="1400" dirty="0">
              <a:solidFill>
                <a:srgbClr val="000099"/>
              </a:solidFill>
            </a:endParaRPr>
          </a:p>
        </p:txBody>
      </p:sp>
      <p:sp>
        <p:nvSpPr>
          <p:cNvPr id="3" name="Google Shape;61;p14">
            <a:extLst>
              <a:ext uri="{FF2B5EF4-FFF2-40B4-BE49-F238E27FC236}">
                <a16:creationId xmlns:a16="http://schemas.microsoft.com/office/drawing/2014/main" id="{D893BC30-F5AA-DEE2-02AD-5A99490770AB}"/>
              </a:ext>
            </a:extLst>
          </p:cNvPr>
          <p:cNvSpPr txBox="1">
            <a:spLocks/>
          </p:cNvSpPr>
          <p:nvPr/>
        </p:nvSpPr>
        <p:spPr>
          <a:xfrm>
            <a:off x="311700" y="3764670"/>
            <a:ext cx="8520600" cy="11680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50000"/>
              </a:lnSpc>
              <a:buNone/>
            </a:pPr>
            <a:endParaRPr lang="en-US" sz="1000" dirty="0">
              <a:solidFill>
                <a:schemeClr val="tx1"/>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6" name="object 2">
            <a:extLst>
              <a:ext uri="{FF2B5EF4-FFF2-40B4-BE49-F238E27FC236}">
                <a16:creationId xmlns:a16="http://schemas.microsoft.com/office/drawing/2014/main" id="{04C819C3-F0CE-56A9-706B-3406701B2CC9}"/>
              </a:ext>
            </a:extLst>
          </p:cNvPr>
          <p:cNvSpPr txBox="1">
            <a:spLocks noChangeArrowheads="1"/>
          </p:cNvSpPr>
          <p:nvPr/>
        </p:nvSpPr>
        <p:spPr bwMode="auto">
          <a:xfrm>
            <a:off x="1116106" y="2758962"/>
            <a:ext cx="2386397" cy="103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pPr>
            <a:r>
              <a:rPr lang="en-US" altLang="en-US" sz="1600" dirty="0">
                <a:solidFill>
                  <a:srgbClr val="00B0F0"/>
                </a:solidFill>
                <a:latin typeface="Times New Roman" panose="02020603050405020304" pitchFamily="18" charset="0"/>
                <a:cs typeface="Times New Roman" panose="02020603050405020304" pitchFamily="18" charset="0"/>
              </a:rPr>
              <a:t>Faculty </a:t>
            </a:r>
            <a:r>
              <a:rPr lang="en-US" altLang="en-US" sz="1600" dirty="0" smtClean="0">
                <a:solidFill>
                  <a:srgbClr val="00B0F0"/>
                </a:solidFill>
                <a:latin typeface="Times New Roman" panose="02020603050405020304" pitchFamily="18" charset="0"/>
                <a:cs typeface="Times New Roman" panose="02020603050405020304" pitchFamily="18" charset="0"/>
              </a:rPr>
              <a:t>Incharge1 </a:t>
            </a:r>
            <a:r>
              <a:rPr lang="en-US" altLang="en-US" sz="1600" dirty="0">
                <a:solidFill>
                  <a:srgbClr val="00B0F0"/>
                </a:solidFill>
                <a:latin typeface="Times New Roman" panose="02020603050405020304" pitchFamily="18" charset="0"/>
                <a:cs typeface="Times New Roman" panose="02020603050405020304" pitchFamily="18" charset="0"/>
              </a:rPr>
              <a:t>(Theory) : </a:t>
            </a:r>
          </a:p>
          <a:p>
            <a:pPr eaLnBrk="1" hangingPunct="1">
              <a:lnSpc>
                <a:spcPct val="101000"/>
              </a:lnSpc>
              <a:spcBef>
                <a:spcPts val="100"/>
              </a:spcBef>
            </a:pPr>
            <a:r>
              <a:rPr lang="en-US" altLang="en-US" sz="1600" dirty="0" smtClean="0">
                <a:solidFill>
                  <a:srgbClr val="6D6E71"/>
                </a:solidFill>
                <a:latin typeface="Times New Roman" panose="02020603050405020304" pitchFamily="18" charset="0"/>
                <a:cs typeface="Times New Roman" panose="02020603050405020304" pitchFamily="18" charset="0"/>
              </a:rPr>
              <a:t>Prof. </a:t>
            </a:r>
            <a:r>
              <a:rPr lang="en-US" altLang="en-US" sz="1600" dirty="0" smtClean="0">
                <a:solidFill>
                  <a:srgbClr val="6D6E71"/>
                </a:solidFill>
                <a:latin typeface="Times New Roman" panose="02020603050405020304" pitchFamily="18" charset="0"/>
                <a:cs typeface="Times New Roman" panose="02020603050405020304" pitchFamily="18" charset="0"/>
              </a:rPr>
              <a:t>Suma B (CSE)</a:t>
            </a:r>
            <a:endParaRPr lang="en-US" altLang="en-US" sz="1600" dirty="0">
              <a:solidFill>
                <a:srgbClr val="6D6E71"/>
              </a:solidFill>
              <a:latin typeface="Times New Roman" panose="02020603050405020304" pitchFamily="18" charset="0"/>
              <a:cs typeface="Times New Roman" panose="02020603050405020304" pitchFamily="18" charset="0"/>
            </a:endParaRPr>
          </a:p>
          <a:p>
            <a:pPr eaLnBrk="1" hangingPunct="1">
              <a:lnSpc>
                <a:spcPct val="101000"/>
              </a:lnSpc>
              <a:spcBef>
                <a:spcPts val="100"/>
              </a:spcBef>
            </a:pPr>
            <a:endParaRPr lang="en-US" altLang="en-US" sz="3200" dirty="0">
              <a:solidFill>
                <a:srgbClr val="6D6E71"/>
              </a:solidFill>
              <a:latin typeface="Times New Roman" panose="02020603050405020304" pitchFamily="18" charset="0"/>
              <a:cs typeface="Times New Roman" panose="02020603050405020304" pitchFamily="18" charset="0"/>
            </a:endParaRPr>
          </a:p>
        </p:txBody>
      </p:sp>
      <p:sp>
        <p:nvSpPr>
          <p:cNvPr id="7" name="object 2">
            <a:extLst>
              <a:ext uri="{FF2B5EF4-FFF2-40B4-BE49-F238E27FC236}">
                <a16:creationId xmlns:a16="http://schemas.microsoft.com/office/drawing/2014/main" id="{29FCCC69-07B1-CB48-DC74-731FDAD5C47D}"/>
              </a:ext>
            </a:extLst>
          </p:cNvPr>
          <p:cNvSpPr txBox="1">
            <a:spLocks noChangeArrowheads="1"/>
          </p:cNvSpPr>
          <p:nvPr/>
        </p:nvSpPr>
        <p:spPr bwMode="auto">
          <a:xfrm>
            <a:off x="6315034" y="2722854"/>
            <a:ext cx="2517266" cy="52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pPr>
            <a:r>
              <a:rPr lang="en-US" altLang="en-US" sz="1600" dirty="0">
                <a:solidFill>
                  <a:srgbClr val="00B0F0"/>
                </a:solidFill>
                <a:latin typeface="Times New Roman" panose="02020603050405020304" pitchFamily="18" charset="0"/>
                <a:cs typeface="Times New Roman" panose="02020603050405020304" pitchFamily="18" charset="0"/>
              </a:rPr>
              <a:t>Faculty Incharge2 (Lab) :</a:t>
            </a:r>
          </a:p>
          <a:p>
            <a:pPr eaLnBrk="1" hangingPunct="1">
              <a:lnSpc>
                <a:spcPct val="101000"/>
              </a:lnSpc>
              <a:spcBef>
                <a:spcPts val="100"/>
              </a:spcBef>
            </a:pPr>
            <a:r>
              <a:rPr lang="en-US" altLang="en-US" sz="1600" dirty="0">
                <a:solidFill>
                  <a:srgbClr val="6D6E71"/>
                </a:solidFill>
                <a:latin typeface="Times New Roman" panose="02020603050405020304" pitchFamily="18" charset="0"/>
                <a:cs typeface="Times New Roman" panose="02020603050405020304" pitchFamily="18" charset="0"/>
              </a:rPr>
              <a:t>  Prof. Krishnappa H. K.</a:t>
            </a:r>
            <a:endParaRPr lang="en-US" altLang="en-US" sz="3200" dirty="0">
              <a:solidFill>
                <a:srgbClr val="6D6E7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663741" y="843696"/>
            <a:ext cx="7955824" cy="3980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742950" indent="-742950" algn="just">
              <a:lnSpc>
                <a:spcPct val="150000"/>
              </a:lnSpc>
              <a:buFontTx/>
              <a:buChar char="•"/>
            </a:pPr>
            <a:r>
              <a:rPr lang="en-US" altLang="en-US" sz="1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Identification of Problem Domain and Detailed Analysis</a:t>
            </a:r>
          </a:p>
          <a:p>
            <a:pPr marL="742950" indent="-742950" algn="just">
              <a:lnSpc>
                <a:spcPct val="150000"/>
              </a:lnSpc>
              <a:buFontTx/>
              <a:buChar char="•"/>
            </a:pPr>
            <a:r>
              <a:rPr lang="en-US" altLang="en-US" sz="1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Literature </a:t>
            </a:r>
            <a:r>
              <a:rPr lang="en-US" altLang="en-US" sz="1400" dirty="0" smtClean="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Review </a:t>
            </a:r>
            <a:endParaRPr lang="en-US" altLang="en-US" sz="1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marL="742950" indent="-742950" algn="just">
              <a:lnSpc>
                <a:spcPct val="150000"/>
              </a:lnSpc>
              <a:buFontTx/>
              <a:buChar char="•"/>
            </a:pPr>
            <a:r>
              <a:rPr lang="en-US" altLang="en-US" sz="1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Research gap </a:t>
            </a:r>
          </a:p>
          <a:p>
            <a:pPr marL="742950" indent="-742950" algn="just">
              <a:lnSpc>
                <a:spcPct val="150000"/>
              </a:lnSpc>
              <a:buFontTx/>
              <a:buChar char="•"/>
            </a:pPr>
            <a:r>
              <a:rPr lang="en-IN" altLang="en-US" sz="1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Objectives</a:t>
            </a:r>
          </a:p>
          <a:p>
            <a:pPr marL="742950" indent="-742950" algn="just">
              <a:lnSpc>
                <a:spcPct val="150000"/>
              </a:lnSpc>
              <a:buFontTx/>
              <a:buChar char="•"/>
            </a:pPr>
            <a:r>
              <a:rPr lang="en-IN" altLang="en-US" sz="1400" dirty="0" smtClean="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Methodology</a:t>
            </a:r>
            <a:endParaRPr lang="en-US" sz="1400" dirty="0">
              <a:solidFill>
                <a:srgbClr val="000099"/>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3610535" y="318866"/>
            <a:ext cx="1896035" cy="369332"/>
          </a:xfrm>
          <a:prstGeom prst="rect">
            <a:avLst/>
          </a:prstGeom>
          <a:noFill/>
        </p:spPr>
        <p:txBody>
          <a:bodyPr wrap="square">
            <a:spAutoFit/>
          </a:bodyPr>
          <a:lstStyle/>
          <a:p>
            <a:pPr algn="ctr"/>
            <a:r>
              <a:rPr lang="en-US" altLang="en-US" sz="1800" i="1" dirty="0">
                <a:solidFill>
                  <a:schemeClr val="accent1"/>
                </a:solidFill>
                <a:latin typeface="Times New Roman" panose="02020603050405020304" pitchFamily="18" charset="0"/>
                <a:ea typeface="ＭＳ Ｐゴシック" panose="020B0600070205080204" pitchFamily="34" charset="-128"/>
                <a:cs typeface="Times New Roman" panose="02020603050405020304" pitchFamily="18" charset="0"/>
              </a:rPr>
              <a:t>Agenda</a:t>
            </a:r>
            <a:endParaRPr lang="en-IN" sz="1800" i="1" dirty="0"/>
          </a:p>
        </p:txBody>
      </p:sp>
    </p:spTree>
    <p:extLst>
      <p:ext uri="{BB962C8B-B14F-4D97-AF65-F5344CB8AC3E}">
        <p14:creationId xmlns:p14="http://schemas.microsoft.com/office/powerpoint/2010/main" val="32313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663741" y="843696"/>
            <a:ext cx="7955824" cy="3980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endParaRPr lang="en-US" sz="1400" dirty="0">
              <a:solidFill>
                <a:srgbClr val="000099"/>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1287781" y="318866"/>
            <a:ext cx="6347460" cy="646331"/>
          </a:xfrm>
          <a:prstGeom prst="rect">
            <a:avLst/>
          </a:prstGeom>
          <a:noFill/>
        </p:spPr>
        <p:txBody>
          <a:bodyPr wrap="square">
            <a:spAutoFit/>
          </a:bodyPr>
          <a:lstStyle/>
          <a:p>
            <a:pPr algn="ctr"/>
            <a:r>
              <a:rPr lang="en-US" altLang="en-US" sz="18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Identification of Problem and Detailed Analysis</a:t>
            </a:r>
            <a:endParaRPr lang="en-IN" sz="1800" i="1" dirty="0"/>
          </a:p>
          <a:p>
            <a:pPr algn="ctr"/>
            <a:endParaRPr lang="en-IN" sz="1800" i="1" dirty="0"/>
          </a:p>
        </p:txBody>
      </p:sp>
      <p:sp>
        <p:nvSpPr>
          <p:cNvPr id="7" name="Google Shape;60;p14">
            <a:extLst>
              <a:ext uri="{FF2B5EF4-FFF2-40B4-BE49-F238E27FC236}">
                <a16:creationId xmlns:a16="http://schemas.microsoft.com/office/drawing/2014/main" id="{2BA1EEEA-7376-7072-E533-00D84C403F83}"/>
              </a:ext>
            </a:extLst>
          </p:cNvPr>
          <p:cNvSpPr txBox="1">
            <a:spLocks/>
          </p:cNvSpPr>
          <p:nvPr/>
        </p:nvSpPr>
        <p:spPr>
          <a:xfrm>
            <a:off x="311700" y="1099604"/>
            <a:ext cx="3650700" cy="287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defRPr/>
            </a:pPr>
            <a:r>
              <a:rPr lang="en-US" sz="1400" b="1" dirty="0">
                <a:solidFill>
                  <a:schemeClr val="tx1"/>
                </a:solidFill>
                <a:latin typeface="Times New Roman" panose="02020603050405020304" pitchFamily="18" charset="0"/>
              </a:rPr>
              <a:t>Problem </a:t>
            </a:r>
            <a:r>
              <a:rPr lang="en-US" sz="1400" b="1" dirty="0" smtClean="0">
                <a:solidFill>
                  <a:schemeClr val="tx1"/>
                </a:solidFill>
                <a:latin typeface="Times New Roman" panose="02020603050405020304" pitchFamily="18" charset="0"/>
              </a:rPr>
              <a:t>domain</a:t>
            </a:r>
            <a:endParaRPr lang="en-US" sz="1400" dirty="0" smtClean="0">
              <a:solidFill>
                <a:schemeClr val="tx1"/>
              </a:solidFill>
              <a:latin typeface="Times New Roman" panose="02020603050405020304" pitchFamily="18" charset="0"/>
            </a:endParaRPr>
          </a:p>
          <a:p>
            <a:pPr lvl="3" algn="just">
              <a:lnSpc>
                <a:spcPct val="150000"/>
              </a:lnSpc>
              <a:defRPr/>
            </a:pPr>
            <a:r>
              <a:rPr lang="en-US" sz="1400" dirty="0">
                <a:solidFill>
                  <a:schemeClr val="tx1"/>
                </a:solidFill>
                <a:latin typeface="Times New Roman" panose="02020603050405020304" pitchFamily="18" charset="0"/>
              </a:rPr>
              <a:t>The domain of concern revolves around the increasing incidence of heart attacks, exemplified by a stark rise in related fatalities, with approximately 28,449 reported deaths due to heart attacks in India alone. Recognizing the gravity of this health issue, our focus is on providing a solution that is both proactive and user-friendly</a:t>
            </a:r>
            <a:r>
              <a:rPr lang="en-US" sz="1400" dirty="0" smtClean="0">
                <a:solidFill>
                  <a:schemeClr val="tx1"/>
                </a:solidFill>
                <a:latin typeface="Times New Roman" panose="02020603050405020304" pitchFamily="18" charset="0"/>
              </a:rPr>
              <a:t>.</a:t>
            </a:r>
            <a:endParaRPr lang="en-IN" sz="1400" dirty="0">
              <a:latin typeface="Times New Roman" panose="02020603050405020304" pitchFamily="18" charset="0"/>
            </a:endParaRPr>
          </a:p>
        </p:txBody>
      </p:sp>
      <p:pic>
        <p:nvPicPr>
          <p:cNvPr id="9" name="Picture 2" descr="https://camo.githubusercontent.com/ed45cb3e850160b4dfc002abe4b1a4a3a765444f719795480aa6180d8e7b2f5d/68747470733a2f2f66656564732e6162706c6976652e636f6d2f6f6e65636d732f696d616765732f75706c6f616465642d696d616765732f323032322f30392f32392f3832336332323536656332323733343464653761373362386566313037356236313636343432303433333538343332345f6f726967696e616c2e6a70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9443" y="975926"/>
            <a:ext cx="4162857" cy="3122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72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663741" y="843696"/>
            <a:ext cx="7955824" cy="3980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endParaRPr lang="en-US" sz="1400" dirty="0">
              <a:solidFill>
                <a:srgbClr val="000099"/>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1287781" y="318866"/>
            <a:ext cx="6347460" cy="646331"/>
          </a:xfrm>
          <a:prstGeom prst="rect">
            <a:avLst/>
          </a:prstGeom>
          <a:noFill/>
        </p:spPr>
        <p:txBody>
          <a:bodyPr wrap="square">
            <a:spAutoFit/>
          </a:bodyPr>
          <a:lstStyle/>
          <a:p>
            <a:pPr algn="ctr"/>
            <a:r>
              <a:rPr lang="en-US" altLang="en-US" sz="18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Identification of Problem and Detailed Analysis</a:t>
            </a:r>
            <a:endParaRPr lang="en-IN" sz="1800" i="1" dirty="0"/>
          </a:p>
          <a:p>
            <a:pPr algn="ctr"/>
            <a:endParaRPr lang="en-IN" sz="1800" i="1" dirty="0"/>
          </a:p>
        </p:txBody>
      </p:sp>
      <p:sp>
        <p:nvSpPr>
          <p:cNvPr id="10" name="Google Shape;60;p14">
            <a:extLst>
              <a:ext uri="{FF2B5EF4-FFF2-40B4-BE49-F238E27FC236}">
                <a16:creationId xmlns:a16="http://schemas.microsoft.com/office/drawing/2014/main" id="{2BA1EEEA-7376-7072-E533-00D84C403F83}"/>
              </a:ext>
            </a:extLst>
          </p:cNvPr>
          <p:cNvSpPr txBox="1">
            <a:spLocks/>
          </p:cNvSpPr>
          <p:nvPr/>
        </p:nvSpPr>
        <p:spPr>
          <a:xfrm>
            <a:off x="311700" y="900953"/>
            <a:ext cx="3490680" cy="287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defRPr/>
            </a:pPr>
            <a:r>
              <a:rPr lang="en-US" sz="1400" b="1" dirty="0">
                <a:solidFill>
                  <a:schemeClr val="tx1"/>
                </a:solidFill>
                <a:latin typeface="Times New Roman" panose="02020603050405020304" pitchFamily="18" charset="0"/>
              </a:rPr>
              <a:t>Potential for AI in the problem domain with industrial </a:t>
            </a:r>
            <a:r>
              <a:rPr lang="en-US" sz="1400" b="1" dirty="0" smtClean="0">
                <a:solidFill>
                  <a:schemeClr val="tx1"/>
                </a:solidFill>
                <a:latin typeface="Times New Roman" panose="02020603050405020304" pitchFamily="18" charset="0"/>
              </a:rPr>
              <a:t>relevance</a:t>
            </a:r>
          </a:p>
          <a:p>
            <a:pPr algn="just">
              <a:lnSpc>
                <a:spcPct val="150000"/>
              </a:lnSpc>
              <a:defRPr/>
            </a:pPr>
            <a:r>
              <a:rPr lang="en-US" sz="1400" dirty="0">
                <a:solidFill>
                  <a:schemeClr val="tx1"/>
                </a:solidFill>
                <a:latin typeface="Times New Roman" panose="02020603050405020304" pitchFamily="18" charset="0"/>
              </a:rPr>
              <a:t>In leveraging deep learning and web development, our project, "In a Heart Beat," harnesses the potential of Artificial Intelligence (AI) to predict the likelihood of a heart attack. This amalgamation holds industrial relevance by bridging the gap between advanced predictive modeling and user accessibility through an interactive website.</a:t>
            </a:r>
          </a:p>
        </p:txBody>
      </p:sp>
      <p:pic>
        <p:nvPicPr>
          <p:cNvPr id="11" name="Picture 2" descr="AI Creates Fictional HD Images Using Real-World Street View Photos » The  Merkle New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7631" y="1403691"/>
            <a:ext cx="4214669" cy="263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56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663741" y="843696"/>
            <a:ext cx="7955824" cy="3980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pPr>
            <a:endParaRPr lang="en-US" sz="1400" dirty="0">
              <a:solidFill>
                <a:srgbClr val="000099"/>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1287781" y="318866"/>
            <a:ext cx="6347460" cy="646331"/>
          </a:xfrm>
          <a:prstGeom prst="rect">
            <a:avLst/>
          </a:prstGeom>
          <a:noFill/>
        </p:spPr>
        <p:txBody>
          <a:bodyPr wrap="square">
            <a:spAutoFit/>
          </a:bodyPr>
          <a:lstStyle/>
          <a:p>
            <a:pPr algn="ctr"/>
            <a:r>
              <a:rPr lang="en-US" altLang="en-US" sz="18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Identification of Problem and Detailed Analysis</a:t>
            </a:r>
            <a:endParaRPr lang="en-IN" sz="1800" i="1" dirty="0"/>
          </a:p>
          <a:p>
            <a:pPr algn="ctr"/>
            <a:endParaRPr lang="en-IN" sz="1800" i="1" dirty="0"/>
          </a:p>
        </p:txBody>
      </p:sp>
      <p:sp>
        <p:nvSpPr>
          <p:cNvPr id="9" name="Google Shape;60;p14">
            <a:extLst>
              <a:ext uri="{FF2B5EF4-FFF2-40B4-BE49-F238E27FC236}">
                <a16:creationId xmlns:a16="http://schemas.microsoft.com/office/drawing/2014/main" id="{2BA1EEEA-7376-7072-E533-00D84C403F83}"/>
              </a:ext>
            </a:extLst>
          </p:cNvPr>
          <p:cNvSpPr txBox="1">
            <a:spLocks/>
          </p:cNvSpPr>
          <p:nvPr/>
        </p:nvSpPr>
        <p:spPr>
          <a:xfrm>
            <a:off x="311700" y="900953"/>
            <a:ext cx="3879300" cy="287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defRPr/>
            </a:pPr>
            <a:r>
              <a:rPr lang="en-US" sz="1400" b="1" dirty="0">
                <a:solidFill>
                  <a:schemeClr val="tx1"/>
                </a:solidFill>
                <a:latin typeface="Times New Roman" panose="02020603050405020304" pitchFamily="18" charset="0"/>
              </a:rPr>
              <a:t>Statement of the </a:t>
            </a:r>
            <a:r>
              <a:rPr lang="en-US" sz="1400" b="1" dirty="0" smtClean="0">
                <a:solidFill>
                  <a:schemeClr val="tx1"/>
                </a:solidFill>
                <a:latin typeface="Times New Roman" panose="02020603050405020304" pitchFamily="18" charset="0"/>
              </a:rPr>
              <a:t>problem</a:t>
            </a:r>
          </a:p>
          <a:p>
            <a:pPr algn="just">
              <a:lnSpc>
                <a:spcPct val="150000"/>
              </a:lnSpc>
              <a:defRPr/>
            </a:pPr>
            <a:r>
              <a:rPr lang="en-US" sz="1400" dirty="0">
                <a:latin typeface="Times New Roman" panose="02020603050405020304" pitchFamily="18" charset="0"/>
                <a:cs typeface="Times New Roman" panose="02020603050405020304" pitchFamily="18" charset="0"/>
              </a:rPr>
              <a:t>The primary challenge addressed by our project is the apprehension and reluctance of individuals to seek medical help in traditional clinical settings. "In a Heart Beat" seeks to mitigate this issue by offering a non-intrusive and comfortable alternative. Users input their vital medical details, such as oxygen levels and heart rate, into our interactive website, where a pre-trained machine learning model predicts the likelihood of a heart attack.</a:t>
            </a:r>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12" name="Picture 4" descr="Know Changes from Normal Heart Rate &amp; Causes | Medan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3444" y="1403691"/>
            <a:ext cx="3868856" cy="2579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66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311700" y="900953"/>
            <a:ext cx="4747980" cy="287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lnSpc>
                <a:spcPct val="150000"/>
              </a:lnSpc>
              <a:defRPr/>
            </a:pPr>
            <a:r>
              <a:rPr lang="en-US" altLang="en-US" sz="1400" b="1"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Detailed and extensive explanation of the purpose &amp; uniqueness of  the </a:t>
            </a:r>
            <a:r>
              <a:rPr lang="en-US" altLang="en-US" sz="1400" b="1" dirty="0" smtClean="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rPr>
              <a:t>project</a:t>
            </a:r>
          </a:p>
          <a:p>
            <a:pPr algn="just"/>
            <a:r>
              <a:rPr lang="en-US" sz="1400" dirty="0">
                <a:latin typeface="Times New Roman" panose="02020603050405020304" pitchFamily="18" charset="0"/>
                <a:cs typeface="Times New Roman" panose="02020603050405020304" pitchFamily="18" charset="0"/>
              </a:rPr>
              <a:t>The purpose of "In a Heart Beat" is twofold. </a:t>
            </a:r>
            <a:r>
              <a:rPr lang="en-US" sz="1400" b="1" dirty="0">
                <a:latin typeface="Times New Roman" panose="02020603050405020304" pitchFamily="18" charset="0"/>
                <a:cs typeface="Times New Roman" panose="02020603050405020304" pitchFamily="18" charset="0"/>
              </a:rPr>
              <a:t>First</a:t>
            </a:r>
            <a:r>
              <a:rPr lang="en-US" sz="1400" dirty="0">
                <a:latin typeface="Times New Roman" panose="02020603050405020304" pitchFamily="18" charset="0"/>
                <a:cs typeface="Times New Roman" panose="02020603050405020304" pitchFamily="18" charset="0"/>
              </a:rPr>
              <a:t>, it aims to provide individuals with a </a:t>
            </a:r>
            <a:r>
              <a:rPr lang="en-US" sz="1400" b="1" dirty="0">
                <a:latin typeface="Times New Roman" panose="02020603050405020304" pitchFamily="18" charset="0"/>
                <a:cs typeface="Times New Roman" panose="02020603050405020304" pitchFamily="18" charset="0"/>
              </a:rPr>
              <a:t>user-friendly platform </a:t>
            </a:r>
            <a:r>
              <a:rPr lang="en-US" sz="1400" dirty="0">
                <a:latin typeface="Times New Roman" panose="02020603050405020304" pitchFamily="18" charset="0"/>
                <a:cs typeface="Times New Roman" panose="02020603050405020304" pitchFamily="18" charset="0"/>
              </a:rPr>
              <a:t>to assess their risk of a heart attack without the discomfort associated with traditional healthcare environments. </a:t>
            </a:r>
            <a:r>
              <a:rPr lang="en-US" sz="1400" b="1" dirty="0">
                <a:latin typeface="Times New Roman" panose="02020603050405020304" pitchFamily="18" charset="0"/>
                <a:cs typeface="Times New Roman" panose="02020603050405020304" pitchFamily="18" charset="0"/>
              </a:rPr>
              <a:t>Second</a:t>
            </a:r>
            <a:r>
              <a:rPr lang="en-US" sz="1400" dirty="0">
                <a:latin typeface="Times New Roman" panose="02020603050405020304" pitchFamily="18" charset="0"/>
                <a:cs typeface="Times New Roman" panose="02020603050405020304" pitchFamily="18" charset="0"/>
              </a:rPr>
              <a:t>, it introduces an </a:t>
            </a:r>
            <a:r>
              <a:rPr lang="en-US" sz="1400" b="1" dirty="0">
                <a:latin typeface="Times New Roman" panose="02020603050405020304" pitchFamily="18" charset="0"/>
                <a:cs typeface="Times New Roman" panose="02020603050405020304" pitchFamily="18" charset="0"/>
              </a:rPr>
              <a:t>innovative integration </a:t>
            </a:r>
            <a:r>
              <a:rPr lang="en-US" sz="1400" dirty="0">
                <a:latin typeface="Times New Roman" panose="02020603050405020304" pitchFamily="18" charset="0"/>
                <a:cs typeface="Times New Roman" panose="02020603050405020304" pitchFamily="18" charset="0"/>
              </a:rPr>
              <a:t>of deep learning techniques and web development to enhance predictive accuracy.</a:t>
            </a:r>
          </a:p>
          <a:p>
            <a:pPr algn="just"/>
            <a:r>
              <a:rPr lang="en-US" sz="1400" dirty="0">
                <a:latin typeface="Times New Roman" panose="02020603050405020304" pitchFamily="18" charset="0"/>
                <a:cs typeface="Times New Roman" panose="02020603050405020304" pitchFamily="18" charset="0"/>
              </a:rPr>
              <a:t>The uniqueness of our project lies in its ability to seamlessly blend advanced AI algorithms with a straightforward and accessible interface. Users can easily navigate the website, input their medical data, and receive accurate predictions regarding their risk of a heart attack. By combining cutting-edge technology with user-centric design, "In a Heart Beat" stands out as a progressive solution addressing a critical health concern.</a:t>
            </a:r>
          </a:p>
          <a:p>
            <a:pPr algn="just">
              <a:lnSpc>
                <a:spcPct val="150000"/>
              </a:lnSpc>
              <a:defRPr/>
            </a:pPr>
            <a:endParaRPr lang="en-US" altLang="en-US" sz="1400" dirty="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 name="Google Shape;61;p14">
            <a:extLst>
              <a:ext uri="{FF2B5EF4-FFF2-40B4-BE49-F238E27FC236}">
                <a16:creationId xmlns:a16="http://schemas.microsoft.com/office/drawing/2014/main" id="{D893BC30-F5AA-DEE2-02AD-5A99490770AB}"/>
              </a:ext>
            </a:extLst>
          </p:cNvPr>
          <p:cNvSpPr txBox="1">
            <a:spLocks/>
          </p:cNvSpPr>
          <p:nvPr/>
        </p:nvSpPr>
        <p:spPr>
          <a:xfrm>
            <a:off x="311700" y="3764670"/>
            <a:ext cx="8520600" cy="11680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50000"/>
              </a:lnSpc>
              <a:buNone/>
            </a:pPr>
            <a:endParaRPr lang="en-US" sz="1000" dirty="0">
              <a:solidFill>
                <a:schemeClr val="tx1"/>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2333065" y="229372"/>
            <a:ext cx="4477870" cy="338554"/>
          </a:xfrm>
          <a:prstGeom prst="rect">
            <a:avLst/>
          </a:prstGeom>
          <a:noFill/>
        </p:spPr>
        <p:txBody>
          <a:bodyPr wrap="square">
            <a:spAutoFit/>
          </a:bodyPr>
          <a:lstStyle/>
          <a:p>
            <a:pPr algn="ctr"/>
            <a:r>
              <a:rPr lang="en-US" altLang="en-US" sz="16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Identification of Problem and Detailed Analysis</a:t>
            </a:r>
            <a:endParaRPr lang="en-IN" sz="1600" i="1" dirty="0"/>
          </a:p>
        </p:txBody>
      </p:sp>
      <p:pic>
        <p:nvPicPr>
          <p:cNvPr id="5" name="Picture 4"/>
          <p:cNvPicPr>
            <a:picLocks noChangeAspect="1"/>
          </p:cNvPicPr>
          <p:nvPr/>
        </p:nvPicPr>
        <p:blipFill>
          <a:blip r:embed="rId4"/>
          <a:stretch>
            <a:fillRect/>
          </a:stretch>
        </p:blipFill>
        <p:spPr>
          <a:xfrm>
            <a:off x="5294351" y="1812999"/>
            <a:ext cx="3726807" cy="1951670"/>
          </a:xfrm>
          <a:prstGeom prst="rect">
            <a:avLst/>
          </a:prstGeom>
        </p:spPr>
      </p:pic>
    </p:spTree>
    <p:extLst>
      <p:ext uri="{BB962C8B-B14F-4D97-AF65-F5344CB8AC3E}">
        <p14:creationId xmlns:p14="http://schemas.microsoft.com/office/powerpoint/2010/main" val="2792859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2" name="Google Shape;60;p14">
            <a:extLst>
              <a:ext uri="{FF2B5EF4-FFF2-40B4-BE49-F238E27FC236}">
                <a16:creationId xmlns:a16="http://schemas.microsoft.com/office/drawing/2014/main" id="{2BA1EEEA-7376-7072-E533-00D84C403F83}"/>
              </a:ext>
            </a:extLst>
          </p:cNvPr>
          <p:cNvSpPr txBox="1">
            <a:spLocks/>
          </p:cNvSpPr>
          <p:nvPr/>
        </p:nvSpPr>
        <p:spPr>
          <a:xfrm>
            <a:off x="311700" y="900953"/>
            <a:ext cx="8520600" cy="28747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FontTx/>
              <a:buChar char="-"/>
            </a:pPr>
            <a:r>
              <a:rPr lang="en-US" altLang="en-US" sz="14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Information is to be gathered from multiple, research-based sources (around </a:t>
            </a:r>
            <a:r>
              <a:rPr lang="en-US" altLang="en-US" sz="1400" b="1"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20 RECENT  research publications in Referred journals/ Conferences </a:t>
            </a:r>
            <a:r>
              <a:rPr lang="en-US" altLang="en-US" sz="14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a:t>
            </a:r>
          </a:p>
          <a:p>
            <a:pPr>
              <a:buFontTx/>
              <a:buChar char="-"/>
            </a:pPr>
            <a:r>
              <a:rPr lang="en-US" altLang="en-US" sz="1400" dirty="0">
                <a:solidFill>
                  <a:srgbClr val="FF0000"/>
                </a:solidFill>
                <a:latin typeface="Times New Roman" panose="02020603050405020304" pitchFamily="18" charset="0"/>
                <a:ea typeface="ＭＳ Ｐゴシック" panose="020B0600070205080204" pitchFamily="34" charset="-128"/>
                <a:cs typeface="Times New Roman" panose="02020603050405020304" pitchFamily="18" charset="0"/>
              </a:rPr>
              <a:t>Well organized, demonstrative logical sequencing and structure. </a:t>
            </a:r>
          </a:p>
          <a:p>
            <a:pPr marL="0" indent="0">
              <a:lnSpc>
                <a:spcPct val="150000"/>
              </a:lnSpc>
              <a:defRPr/>
            </a:pPr>
            <a:endParaRPr lang="en-IN" sz="1400" dirty="0">
              <a:latin typeface="Times New Roman" panose="02020603050405020304" pitchFamily="18" charset="0"/>
            </a:endParaRPr>
          </a:p>
        </p:txBody>
      </p:sp>
      <p:sp>
        <p:nvSpPr>
          <p:cNvPr id="3" name="Google Shape;61;p14">
            <a:extLst>
              <a:ext uri="{FF2B5EF4-FFF2-40B4-BE49-F238E27FC236}">
                <a16:creationId xmlns:a16="http://schemas.microsoft.com/office/drawing/2014/main" id="{D893BC30-F5AA-DEE2-02AD-5A99490770AB}"/>
              </a:ext>
            </a:extLst>
          </p:cNvPr>
          <p:cNvSpPr txBox="1">
            <a:spLocks/>
          </p:cNvSpPr>
          <p:nvPr/>
        </p:nvSpPr>
        <p:spPr>
          <a:xfrm>
            <a:off x="311700" y="3764670"/>
            <a:ext cx="8520600" cy="116805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50000"/>
              </a:lnSpc>
              <a:buNone/>
            </a:pPr>
            <a:endParaRPr lang="en-US" sz="1000" dirty="0">
              <a:solidFill>
                <a:schemeClr val="tx1"/>
              </a:solidFill>
            </a:endParaRPr>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2131359" y="312926"/>
            <a:ext cx="4477870" cy="338554"/>
          </a:xfrm>
          <a:prstGeom prst="rect">
            <a:avLst/>
          </a:prstGeom>
          <a:noFill/>
        </p:spPr>
        <p:txBody>
          <a:bodyPr wrap="square">
            <a:spAutoFit/>
          </a:bodyPr>
          <a:lstStyle/>
          <a:p>
            <a:pPr algn="ctr"/>
            <a:r>
              <a:rPr lang="en-US" altLang="en-US" sz="16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Literature Review</a:t>
            </a:r>
            <a:endParaRPr lang="en-IN" sz="1600" i="1" dirty="0"/>
          </a:p>
        </p:txBody>
      </p:sp>
    </p:spTree>
    <p:extLst>
      <p:ext uri="{BB962C8B-B14F-4D97-AF65-F5344CB8AC3E}">
        <p14:creationId xmlns:p14="http://schemas.microsoft.com/office/powerpoint/2010/main" val="155859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061346"/>
            <a:ext cx="8520600" cy="2703323"/>
          </a:xfrm>
          <a:prstGeom prst="rect">
            <a:avLst/>
          </a:prstGeom>
        </p:spPr>
        <p:txBody>
          <a:bodyPr spcFirstLastPara="1" wrap="square" lIns="91425" tIns="91425" rIns="91425" bIns="91425" anchor="t" anchorCtr="0">
            <a:noAutofit/>
          </a:bodyPr>
          <a:lstStyle/>
          <a:p>
            <a:pPr algn="ctr" eaLnBrk="1" hangingPunct="1">
              <a:spcBef>
                <a:spcPts val="100"/>
              </a:spcBef>
            </a:pPr>
            <a:r>
              <a:rPr lang="en-US" altLang="en-US" sz="1400" dirty="0">
                <a:solidFill>
                  <a:srgbClr val="005893"/>
                </a:solidFill>
                <a:latin typeface="Times New Roman" panose="02020603050405020304" pitchFamily="18" charset="0"/>
                <a:cs typeface="Times New Roman" panose="02020603050405020304" pitchFamily="18" charset="0"/>
              </a:rPr>
              <a:t/>
            </a:r>
            <a:br>
              <a:rPr lang="en-US" altLang="en-US" sz="1400" dirty="0">
                <a:solidFill>
                  <a:srgbClr val="005893"/>
                </a:solidFill>
                <a:latin typeface="Times New Roman" panose="02020603050405020304" pitchFamily="18" charset="0"/>
                <a:cs typeface="Times New Roman" panose="02020603050405020304" pitchFamily="18" charset="0"/>
              </a:rPr>
            </a:br>
            <a:endParaRPr sz="1400" dirty="0">
              <a:solidFill>
                <a:srgbClr val="000099"/>
              </a:solidFill>
            </a:endParaRPr>
          </a:p>
        </p:txBody>
      </p:sp>
      <p:sp>
        <p:nvSpPr>
          <p:cNvPr id="61" name="Google Shape;61;p14"/>
          <p:cNvSpPr txBox="1">
            <a:spLocks noGrp="1"/>
          </p:cNvSpPr>
          <p:nvPr>
            <p:ph type="body" idx="1"/>
          </p:nvPr>
        </p:nvSpPr>
        <p:spPr>
          <a:xfrm>
            <a:off x="311700" y="1403691"/>
            <a:ext cx="8520600" cy="1799348"/>
          </a:xfrm>
          <a:prstGeom prst="rect">
            <a:avLst/>
          </a:prstGeom>
        </p:spPr>
        <p:txBody>
          <a:bodyPr spcFirstLastPara="1" wrap="square" lIns="91425" tIns="91425" rIns="91425" bIns="91425" anchor="t" anchorCtr="0">
            <a:noAutofit/>
          </a:bodyPr>
          <a:lstStyle/>
          <a:p>
            <a:pPr marL="342900" algn="just"/>
            <a:endParaRPr lang="en-IN" sz="1000" dirty="0">
              <a:solidFill>
                <a:schemeClr val="tx1"/>
              </a:solidFill>
            </a:endParaRPr>
          </a:p>
          <a:p>
            <a:pPr marL="342900" algn="just"/>
            <a:endParaRPr sz="1000" dirty="0"/>
          </a:p>
        </p:txBody>
      </p:sp>
      <p:sp>
        <p:nvSpPr>
          <p:cNvPr id="4" name="Slide Number Placeholder 3">
            <a:extLst>
              <a:ext uri="{FF2B5EF4-FFF2-40B4-BE49-F238E27FC236}">
                <a16:creationId xmlns:a16="http://schemas.microsoft.com/office/drawing/2014/main" id="{BE0ED9A4-849B-60FB-4EF5-5F463A2E02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8" name="TextBox 7">
            <a:extLst>
              <a:ext uri="{FF2B5EF4-FFF2-40B4-BE49-F238E27FC236}">
                <a16:creationId xmlns:a16="http://schemas.microsoft.com/office/drawing/2014/main" id="{457CD6C1-E307-E5C6-58F2-6EA99B9B0E42}"/>
              </a:ext>
            </a:extLst>
          </p:cNvPr>
          <p:cNvSpPr txBox="1"/>
          <p:nvPr/>
        </p:nvSpPr>
        <p:spPr>
          <a:xfrm>
            <a:off x="2131359" y="312926"/>
            <a:ext cx="4477870" cy="338554"/>
          </a:xfrm>
          <a:prstGeom prst="rect">
            <a:avLst/>
          </a:prstGeom>
          <a:noFill/>
        </p:spPr>
        <p:txBody>
          <a:bodyPr wrap="square">
            <a:spAutoFit/>
          </a:bodyPr>
          <a:lstStyle/>
          <a:p>
            <a:pPr algn="ctr"/>
            <a:r>
              <a:rPr lang="en-US" altLang="en-US" sz="1600" i="1" dirty="0">
                <a:solidFill>
                  <a:srgbClr val="0070C0"/>
                </a:solidFill>
                <a:latin typeface="Times New Roman" panose="02020603050405020304" pitchFamily="18" charset="0"/>
                <a:ea typeface="ＭＳ Ｐゴシック" panose="020B0600070205080204" pitchFamily="34" charset="-128"/>
                <a:cs typeface="Times New Roman" panose="02020603050405020304" pitchFamily="18" charset="0"/>
              </a:rPr>
              <a:t>Literature Review</a:t>
            </a:r>
            <a:endParaRPr lang="en-IN" sz="1600" i="1" dirty="0"/>
          </a:p>
        </p:txBody>
      </p:sp>
      <p:graphicFrame>
        <p:nvGraphicFramePr>
          <p:cNvPr id="10" name="Table 9">
            <a:extLst>
              <a:ext uri="{FF2B5EF4-FFF2-40B4-BE49-F238E27FC236}">
                <a16:creationId xmlns:a16="http://schemas.microsoft.com/office/drawing/2014/main" id="{0D08FD7B-C93E-4A46-F80F-3CA27FE01C0A}"/>
              </a:ext>
            </a:extLst>
          </p:cNvPr>
          <p:cNvGraphicFramePr>
            <a:graphicFrameLocks noGrp="1"/>
          </p:cNvGraphicFramePr>
          <p:nvPr>
            <p:extLst>
              <p:ext uri="{D42A27DB-BD31-4B8C-83A1-F6EECF244321}">
                <p14:modId xmlns:p14="http://schemas.microsoft.com/office/powerpoint/2010/main" val="174979658"/>
              </p:ext>
            </p:extLst>
          </p:nvPr>
        </p:nvGraphicFramePr>
        <p:xfrm>
          <a:off x="1048871" y="900953"/>
          <a:ext cx="6723528" cy="3648992"/>
        </p:xfrm>
        <a:graphic>
          <a:graphicData uri="http://schemas.openxmlformats.org/drawingml/2006/table">
            <a:tbl>
              <a:tblPr firstRow="1" bandRow="1">
                <a:tableStyleId>{5C22544A-7EE6-4342-B048-85BDC9FD1C3A}</a:tableStyleId>
              </a:tblPr>
              <a:tblGrid>
                <a:gridCol w="1120588">
                  <a:extLst>
                    <a:ext uri="{9D8B030D-6E8A-4147-A177-3AD203B41FA5}">
                      <a16:colId xmlns:a16="http://schemas.microsoft.com/office/drawing/2014/main" val="2016171913"/>
                    </a:ext>
                  </a:extLst>
                </a:gridCol>
                <a:gridCol w="1120588">
                  <a:extLst>
                    <a:ext uri="{9D8B030D-6E8A-4147-A177-3AD203B41FA5}">
                      <a16:colId xmlns:a16="http://schemas.microsoft.com/office/drawing/2014/main" val="2135396746"/>
                    </a:ext>
                  </a:extLst>
                </a:gridCol>
                <a:gridCol w="1120588">
                  <a:extLst>
                    <a:ext uri="{9D8B030D-6E8A-4147-A177-3AD203B41FA5}">
                      <a16:colId xmlns:a16="http://schemas.microsoft.com/office/drawing/2014/main" val="4003269090"/>
                    </a:ext>
                  </a:extLst>
                </a:gridCol>
                <a:gridCol w="1120588">
                  <a:extLst>
                    <a:ext uri="{9D8B030D-6E8A-4147-A177-3AD203B41FA5}">
                      <a16:colId xmlns:a16="http://schemas.microsoft.com/office/drawing/2014/main" val="1664901766"/>
                    </a:ext>
                  </a:extLst>
                </a:gridCol>
                <a:gridCol w="1120588">
                  <a:extLst>
                    <a:ext uri="{9D8B030D-6E8A-4147-A177-3AD203B41FA5}">
                      <a16:colId xmlns:a16="http://schemas.microsoft.com/office/drawing/2014/main" val="2710746534"/>
                    </a:ext>
                  </a:extLst>
                </a:gridCol>
                <a:gridCol w="1120588">
                  <a:extLst>
                    <a:ext uri="{9D8B030D-6E8A-4147-A177-3AD203B41FA5}">
                      <a16:colId xmlns:a16="http://schemas.microsoft.com/office/drawing/2014/main" val="1231222632"/>
                    </a:ext>
                  </a:extLst>
                </a:gridCol>
              </a:tblGrid>
              <a:tr h="848697">
                <a:tc>
                  <a:txBody>
                    <a:bodyPr/>
                    <a:lstStyle/>
                    <a:p>
                      <a:pPr algn="ctr">
                        <a:lnSpc>
                          <a:spcPct val="115000"/>
                        </a:lnSpc>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Sl. No</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Title of the work</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Author/s and Publication details</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Objectives of the work carried out</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Results Obtained</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Gaps Identified</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93647073"/>
                  </a:ext>
                </a:extLst>
              </a:tr>
              <a:tr h="14120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latin typeface="Times New Roman" pitchFamily="18" charset="0"/>
                          <a:cs typeface="Times New Roman" pitchFamily="18" charset="0"/>
                        </a:rPr>
                        <a:t>RECENT PAPERS FIRST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FF0000"/>
                          </a:solidFill>
                          <a:latin typeface="Times New Roman" pitchFamily="18" charset="0"/>
                          <a:cs typeface="Times New Roman" pitchFamily="18" charset="0"/>
                        </a:rPr>
                        <a:t>2024 to 2020</a:t>
                      </a:r>
                    </a:p>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528044708"/>
                  </a:ext>
                </a:extLst>
              </a:tr>
              <a:tr h="34704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480999740"/>
                  </a:ext>
                </a:extLst>
              </a:tr>
              <a:tr h="347049">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36975818"/>
                  </a:ext>
                </a:extLst>
              </a:tr>
              <a:tr h="34704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35969296"/>
                  </a:ext>
                </a:extLst>
              </a:tr>
              <a:tr h="34704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709276217"/>
                  </a:ext>
                </a:extLst>
              </a:tr>
            </a:tbl>
          </a:graphicData>
        </a:graphic>
      </p:graphicFrame>
    </p:spTree>
    <p:extLst>
      <p:ext uri="{BB962C8B-B14F-4D97-AF65-F5344CB8AC3E}">
        <p14:creationId xmlns:p14="http://schemas.microsoft.com/office/powerpoint/2010/main" val="38962724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1345</Words>
  <Application>Microsoft Office PowerPoint</Application>
  <PresentationFormat>On-screen Show (16:9)</PresentationFormat>
  <Paragraphs>122</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ＭＳ Ｐゴシック</vt:lpstr>
      <vt:lpstr>Arial</vt:lpstr>
      <vt:lpstr>Book Antiqua</vt:lpstr>
      <vt:lpstr>Century</vt:lpstr>
      <vt:lpstr>Helvetica-Bold</vt:lpstr>
      <vt:lpstr>Playfair Display</vt:lpstr>
      <vt:lpstr>Times New Roman</vt:lpstr>
      <vt:lpstr>Simple Light</vt:lpstr>
      <vt:lpstr>V Semester  Artificial Intelligence and Machine Learning Open-Ended Project Work (21AI52)  </vt:lpstr>
      <vt:lpstr>In a Heart Beat: Heart Attack Prediction Model integrated in a user-friendly website  Hardik Hiraman Pawar – 1RV21CS046 Karan Sathish – 1RV21CS058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RAMAKANTH</dc:creator>
  <cp:lastModifiedBy>Admin</cp:lastModifiedBy>
  <cp:revision>73</cp:revision>
  <dcterms:modified xsi:type="dcterms:W3CDTF">2024-01-18T10:37:08Z</dcterms:modified>
</cp:coreProperties>
</file>