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IBM Plex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Mon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IBMPlexMono-italic.fntdata"/><Relationship Id="rId10" Type="http://schemas.openxmlformats.org/officeDocument/2006/relationships/slide" Target="slides/slide5.xml"/><Relationship Id="rId32" Type="http://schemas.openxmlformats.org/officeDocument/2006/relationships/font" Target="fonts/IBMPlex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IBMPlex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8608223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8608223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7860822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7860822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7860822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7860822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78608223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78608223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78608223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78608223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78608223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78608223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78608223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78608223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78608223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78608223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78608223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78608223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78608223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678608223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86082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86082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78608223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678608223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78608223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78608223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7860822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7860822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7860822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7860822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78608223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78608223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78608223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78608223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78608223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78608223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78608223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78608223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8608223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78608223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best understand the Temperature, Top K, and Top P parameters, recall our discussion on how LLMs work, where we described the LLM creating a probability distribution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3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3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24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4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term temperature comes from statistical thermodynamics.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think of this as effecting the sampling of the distribution of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Lower temperatures will cause the model sample the most likely tokens while a higher temperature will push the model to sample less likely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In other words: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Higher Temperature (~1.0)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More “creative” results, could sometimes go off topic or random.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Lower Temperature (~0.0)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3" marL="18288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Less “creative” results, should be used in situations where you expect a singular correct answer.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27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7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/>
          <p:nvPr/>
        </p:nvSpPr>
        <p:spPr>
          <a:xfrm>
            <a:off x="60925" y="2042850"/>
            <a:ext cx="1091100" cy="82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What is the capital of France?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1177875" y="2294375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7477400" y="226725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8074325" y="2042850"/>
            <a:ext cx="1009200" cy="825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15703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“what”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“is”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“cap”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“ital”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“of”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“france”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3102825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27103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5666950" y="1053113"/>
            <a:ext cx="207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Likely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4458800" y="1608050"/>
            <a:ext cx="1114200" cy="245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[4,1,3]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[5,3,6]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[8,4,1]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[9,1,3]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[0,5,1]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IBM Plex Mono"/>
                <a:ea typeface="IBM Plex Mono"/>
                <a:cs typeface="IBM Plex Mono"/>
                <a:sym typeface="IBM Plex Mono"/>
              </a:rPr>
              <a:t>[?]</a:t>
            </a:r>
            <a:endParaRPr b="1" sz="17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4242863" y="2267250"/>
            <a:ext cx="3666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8"/>
          <p:cNvCxnSpPr/>
          <p:nvPr/>
        </p:nvCxnSpPr>
        <p:spPr>
          <a:xfrm>
            <a:off x="5787625" y="30372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8"/>
          <p:cNvSpPr/>
          <p:nvPr/>
        </p:nvSpPr>
        <p:spPr>
          <a:xfrm>
            <a:off x="5834625" y="18007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6103925" y="23785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373225" y="25400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6642525" y="27927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718112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6918975" y="28678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5754725" y="15562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6038750" y="2160013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6323000" y="22955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6552027" y="25817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6813650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7097775" y="26663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 rot="-5400000">
            <a:off x="55385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 rot="-5400000">
            <a:off x="5807836" y="32422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 rot="-5400000">
            <a:off x="60771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 rot="-5400000">
            <a:off x="6346436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 rot="-5400000">
            <a:off x="6582661" y="32440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 rot="-5400000">
            <a:off x="6885036" y="32253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 rot="-3097121">
            <a:off x="5451422" y="35869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 rot="-2940796">
            <a:off x="5512433" y="37511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 rot="-2940796">
            <a:off x="5978183" y="35596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 rot="-2940796">
            <a:off x="6214483" y="35966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 rot="-2940796">
            <a:off x="6439983" y="36819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 rot="-2940796">
            <a:off x="6858408" y="35174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5623000" y="1568100"/>
            <a:ext cx="1854300" cy="27948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Top K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means you would only consider the top K amount of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if K=3, you would only consider the 3 most likely tokens before you sample.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Top K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 Top K=3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0"/>
          <p:cNvCxnSpPr/>
          <p:nvPr/>
        </p:nvCxnSpPr>
        <p:spPr>
          <a:xfrm>
            <a:off x="1368025" y="32658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0"/>
          <p:cNvSpPr/>
          <p:nvPr/>
        </p:nvSpPr>
        <p:spPr>
          <a:xfrm>
            <a:off x="1415025" y="20293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1684325" y="26071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1953625" y="27686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2222925" y="30213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2761525" y="30964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499375" y="30964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1335125" y="17848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1903400" y="25241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2132427" y="28103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394050" y="28949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2678175" y="28949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 rot="-5400000">
            <a:off x="11189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 rot="-5400000">
            <a:off x="1388236" y="34708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 rot="-5400000">
            <a:off x="16575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 rot="-5400000">
            <a:off x="19268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 rot="-5400000">
            <a:off x="2163061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 rot="-5400000">
            <a:off x="2465436" y="34539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 rot="-3097121">
            <a:off x="1031822" y="38155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 rot="-2940796">
            <a:off x="1092833" y="39797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 rot="-2940796">
            <a:off x="1558583" y="37882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 rot="-2940796">
            <a:off x="1794883" y="38252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 rot="-2940796">
            <a:off x="2020383" y="39105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 rot="-2940796">
            <a:off x="2438808" y="37460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1619225" y="239180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3875475" y="262990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0"/>
          <p:cNvCxnSpPr/>
          <p:nvPr/>
        </p:nvCxnSpPr>
        <p:spPr>
          <a:xfrm>
            <a:off x="5510925" y="3196363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0"/>
          <p:cNvSpPr/>
          <p:nvPr/>
        </p:nvSpPr>
        <p:spPr>
          <a:xfrm>
            <a:off x="5557925" y="1959863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5827225" y="2537663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6096525" y="2699238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5478025" y="171545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 rot="-5400000">
            <a:off x="5261836" y="34032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 rot="-5400000">
            <a:off x="5531136" y="34014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 rot="-5400000">
            <a:off x="5800436" y="34032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3" name="Google Shape;353;p30"/>
          <p:cNvSpPr txBox="1"/>
          <p:nvPr/>
        </p:nvSpPr>
        <p:spPr>
          <a:xfrm rot="-3097121">
            <a:off x="5174722" y="3746140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 rot="-2940796">
            <a:off x="5235733" y="3910354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 rot="-2940796">
            <a:off x="5701483" y="3718854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6084800" y="24568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5800625" y="232450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Top P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considers the cumulative probability of the tokens, allowing you to cut-off at a certain cumulative probability.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 example, a P = 0.97 would stop considering any tokens once the cumulative probability reaches 97%.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Generation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Top P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With Top P = 0.97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2"/>
          <p:cNvCxnSpPr/>
          <p:nvPr/>
        </p:nvCxnSpPr>
        <p:spPr>
          <a:xfrm>
            <a:off x="1368025" y="3265800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2"/>
          <p:cNvSpPr/>
          <p:nvPr/>
        </p:nvSpPr>
        <p:spPr>
          <a:xfrm>
            <a:off x="1415025" y="2029300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1684325" y="2607100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1953625" y="2768675"/>
            <a:ext cx="178800" cy="4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222925" y="3021325"/>
            <a:ext cx="178800" cy="155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2761525" y="30964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2499375" y="3096450"/>
            <a:ext cx="178800" cy="8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1335125" y="178488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1903400" y="2524138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2132427" y="2810300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2394050" y="28949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2678175" y="2894975"/>
            <a:ext cx="4737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0.1%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 rot="-5400000">
            <a:off x="11189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 rot="-5400000">
            <a:off x="1388236" y="34708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 rot="-5400000">
            <a:off x="16575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[7,3,9]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 rot="-5400000">
            <a:off x="1926836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[2,9,8]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 rot="-5400000">
            <a:off x="2163061" y="347267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[3,7,4]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 rot="-5400000">
            <a:off x="2465436" y="3453923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[5,1,6]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 rot="-3097121">
            <a:off x="1031822" y="3815578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 rot="-2940796">
            <a:off x="1092833" y="39797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 rot="-2940796">
            <a:off x="1558583" y="37882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Tours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 rot="-2940796">
            <a:off x="1794883" y="382526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Troyes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 rot="-2940796">
            <a:off x="2020383" y="3910591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Orleans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 rot="-2940796">
            <a:off x="2438808" y="3746016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Laon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1619225" y="239180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3875475" y="2629900"/>
            <a:ext cx="573600" cy="3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32"/>
          <p:cNvCxnSpPr/>
          <p:nvPr/>
        </p:nvCxnSpPr>
        <p:spPr>
          <a:xfrm>
            <a:off x="5510925" y="3196363"/>
            <a:ext cx="158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2"/>
          <p:cNvSpPr/>
          <p:nvPr/>
        </p:nvSpPr>
        <p:spPr>
          <a:xfrm>
            <a:off x="5557925" y="1959863"/>
            <a:ext cx="178800" cy="1147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5827225" y="2537663"/>
            <a:ext cx="178800" cy="569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 txBox="1"/>
          <p:nvPr/>
        </p:nvSpPr>
        <p:spPr>
          <a:xfrm>
            <a:off x="5478025" y="171545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95%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4" name="Google Shape;404;p32"/>
          <p:cNvSpPr txBox="1"/>
          <p:nvPr/>
        </p:nvSpPr>
        <p:spPr>
          <a:xfrm rot="-5400000">
            <a:off x="5261836" y="34032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[8,2,1]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5" name="Google Shape;405;p32"/>
          <p:cNvSpPr txBox="1"/>
          <p:nvPr/>
        </p:nvSpPr>
        <p:spPr>
          <a:xfrm rot="-5400000">
            <a:off x="5531136" y="3401435"/>
            <a:ext cx="77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IBM Plex Mono"/>
                <a:ea typeface="IBM Plex Mono"/>
                <a:cs typeface="IBM Plex Mono"/>
                <a:sym typeface="IBM Plex Mono"/>
              </a:rPr>
              <a:t>[5,2,2]</a:t>
            </a:r>
            <a:endParaRPr sz="11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 rot="-3097121">
            <a:off x="5174722" y="3746140"/>
            <a:ext cx="771148" cy="309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Paris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 rot="-2940796">
            <a:off x="5235733" y="3910354"/>
            <a:ext cx="933549" cy="26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Versailles</a:t>
            </a:r>
            <a:endParaRPr b="1"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5800625" y="2324500"/>
            <a:ext cx="4044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2%</a:t>
            </a:r>
            <a:endParaRPr b="1" sz="8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3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these configuration parameters with the Python API.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6" name="Google Shape;4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Chat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API Access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begin using Python to access the latest Gemini models, we can go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ai.google.dev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are technically two ways to access the Gemini models: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API Key in Google AI Studio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Vertex AI via Google Cloud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1175325"/>
            <a:ext cx="91440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Configuration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 sz="7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Configuration Parameters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Gemini allows you to configure some parameters to change the output results of the model: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Temperature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Max Output Tokens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Top K and Top 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Stop Sequences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Candidate Count (currently only 1)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Max Output Tokens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amount of output tokens is set to the max by default (8192 tokens for Gemini Pro).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However you can try to get shorter responses or cut-off responses by setting the maximum output tokens to a lower value.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Stop Sequences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specify a list of stop sequence values to stop the text generation, for example, if you are asking for a SQL query, you may set a semicolon as the stop sequence, to make sure Gemini doesn’t continue pass the query with an additional explanation.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Gemini Python API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Candidate Count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Currently, Gemini is limited to one candidate response, but in the future, the Gemini model will allow you to ask for multiple candidates to a single prompt.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