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
      <p:font typeface="IBM Plex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BB9D80-858A-4EC4-B326-8D7250182CFF}">
  <a:tblStyle styleId="{D8BB9D80-858A-4EC4-B326-8D7250182C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schemas.openxmlformats.org/officeDocument/2006/relationships/font" Target="fonts/IBMPlexMono-regular.fnt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46" Type="http://schemas.openxmlformats.org/officeDocument/2006/relationships/font" Target="fonts/IBMPlexMono-italic.fntdata"/><Relationship Id="rId23" Type="http://schemas.openxmlformats.org/officeDocument/2006/relationships/slide" Target="slides/slide17.xml"/><Relationship Id="rId45" Type="http://schemas.openxmlformats.org/officeDocument/2006/relationships/font" Target="fonts/IBMPlex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IBMPlex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78593452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78593452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8593452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8593452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7859345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7859345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78593452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78593452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78593452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78593452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78593452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78593452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78593452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78593452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785934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785934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78593452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78593452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78593452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78593452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70007b6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70007b6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78593452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78593452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7859345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7859345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78593452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78593452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78593452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78593452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78593452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78593452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78593452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78593452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78593452b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78593452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78593452b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78593452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78593452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678593452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678593452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678593452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678593452b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678593452b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678593452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678593452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78593452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78593452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68421637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68421637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78593452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78593452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78593452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78593452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78593452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78593452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78593452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78593452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78593452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78593452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78593452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78593452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33" name="Google Shape;133;p22"/>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42" name="Google Shape;142;p23"/>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43" name="Google Shape;143;p23"/>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50" name="Google Shape;150;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51" name="Google Shape;151;p2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52" name="Google Shape;152;p24"/>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53" name="Google Shape;153;p24"/>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
        <p:nvSpPr>
          <p:cNvPr id="154" name="Google Shape;154;p24"/>
          <p:cNvSpPr/>
          <p:nvPr/>
        </p:nvSpPr>
        <p:spPr>
          <a:xfrm>
            <a:off x="28200" y="1448075"/>
            <a:ext cx="2402400" cy="32064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0" name="Google Shape;160;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61" name="Google Shape;161;p25"/>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62" name="Google Shape;162;p2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63" name="Google Shape;163;p25"/>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64" name="Google Shape;164;p25"/>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
        <p:nvSpPr>
          <p:cNvPr id="165" name="Google Shape;165;p25"/>
          <p:cNvSpPr/>
          <p:nvPr/>
        </p:nvSpPr>
        <p:spPr>
          <a:xfrm>
            <a:off x="28200" y="1448075"/>
            <a:ext cx="2402400" cy="32064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6" name="Google Shape;166;p25"/>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67" name="Google Shape;167;p25"/>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74" name="Google Shape;174;p26"/>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75" name="Google Shape;175;p2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76" name="Google Shape;176;p26"/>
          <p:cNvSpPr/>
          <p:nvPr/>
        </p:nvSpPr>
        <p:spPr>
          <a:xfrm>
            <a:off x="161500" y="1556850"/>
            <a:ext cx="21471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Here is some context:</a:t>
            </a:r>
            <a:endParaRPr sz="1300">
              <a:latin typeface="Montserrat"/>
              <a:ea typeface="Montserrat"/>
              <a:cs typeface="Montserrat"/>
              <a:sym typeface="Montserrat"/>
            </a:endParaRPr>
          </a:p>
        </p:txBody>
      </p:sp>
      <p:sp>
        <p:nvSpPr>
          <p:cNvPr id="177" name="Google Shape;177;p26"/>
          <p:cNvSpPr/>
          <p:nvPr/>
        </p:nvSpPr>
        <p:spPr>
          <a:xfrm>
            <a:off x="554775" y="2670475"/>
            <a:ext cx="1565700" cy="189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ACME HR</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3 Weeks Vacation per year. With one additional day per year with the company.</a:t>
            </a:r>
            <a:endParaRPr>
              <a:latin typeface="Montserrat"/>
              <a:ea typeface="Montserrat"/>
              <a:cs typeface="Montserrat"/>
              <a:sym typeface="Montserrat"/>
            </a:endParaRPr>
          </a:p>
        </p:txBody>
      </p:sp>
      <p:sp>
        <p:nvSpPr>
          <p:cNvPr id="178" name="Google Shape;178;p26"/>
          <p:cNvSpPr/>
          <p:nvPr/>
        </p:nvSpPr>
        <p:spPr>
          <a:xfrm>
            <a:off x="28200" y="1448075"/>
            <a:ext cx="2402400" cy="3206400"/>
          </a:xfrm>
          <a:prstGeom prst="rect">
            <a:avLst/>
          </a:prstGeom>
          <a:noFill/>
          <a:ln cap="flat" cmpd="sng" w="19050">
            <a:solidFill>
              <a:srgbClr val="38761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9" name="Google Shape;179;p26"/>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80" name="Google Shape;180;p26"/>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6"/>
          <p:cNvSpPr/>
          <p:nvPr/>
        </p:nvSpPr>
        <p:spPr>
          <a:xfrm>
            <a:off x="5455731" y="2599075"/>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6"/>
          <p:cNvSpPr/>
          <p:nvPr/>
        </p:nvSpPr>
        <p:spPr>
          <a:xfrm>
            <a:off x="6229975" y="1556850"/>
            <a:ext cx="2670600" cy="2553000"/>
          </a:xfrm>
          <a:prstGeom prst="roundRect">
            <a:avLst>
              <a:gd fmla="val 16667" name="adj"/>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According to the ACME HR vacation policy documents, employees </a:t>
            </a:r>
            <a:r>
              <a:rPr lang="en" sz="1300">
                <a:latin typeface="Montserrat"/>
                <a:ea typeface="Montserrat"/>
                <a:cs typeface="Montserrat"/>
                <a:sym typeface="Montserrat"/>
              </a:rPr>
              <a:t>receive</a:t>
            </a:r>
            <a:r>
              <a:rPr lang="en" sz="1300">
                <a:latin typeface="Montserrat"/>
                <a:ea typeface="Montserrat"/>
                <a:cs typeface="Montserrat"/>
                <a:sym typeface="Montserrat"/>
              </a:rPr>
              <a:t> 3 weeks of vacation per year, with one additional day per year with the company.</a:t>
            </a:r>
            <a:endParaRPr sz="13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8" name="Google Shape;188;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89" name="Google Shape;189;p2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 can see that LLMs can answer any question if they have the correct and appropriate context and documents for an answer, this is “augmented generation” because we augmented the original query with the context of the ACME HR policy documents.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how can we </a:t>
            </a:r>
            <a:r>
              <a:rPr b="1" lang="en" sz="2800">
                <a:latin typeface="Montserrat"/>
                <a:ea typeface="Montserrat"/>
                <a:cs typeface="Montserrat"/>
                <a:sym typeface="Montserrat"/>
              </a:rPr>
              <a:t>retrieve</a:t>
            </a:r>
            <a:r>
              <a:rPr lang="en" sz="2800">
                <a:latin typeface="Montserrat"/>
                <a:ea typeface="Montserrat"/>
                <a:cs typeface="Montserrat"/>
                <a:sym typeface="Montserrat"/>
              </a:rPr>
              <a:t> this context?</a:t>
            </a:r>
            <a:endParaRPr sz="2800">
              <a:latin typeface="Montserrat"/>
              <a:ea typeface="Montserrat"/>
              <a:cs typeface="Montserrat"/>
              <a:sym typeface="Montserrat"/>
            </a:endParaRPr>
          </a:p>
        </p:txBody>
      </p:sp>
      <p:pic>
        <p:nvPicPr>
          <p:cNvPr id="190" name="Google Shape;190;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6" name="Google Shape;196;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97" name="Google Shape;197;p2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Recall our models ability to embed text into vectors.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 had all our text documents stored as vectors and matched to the original text, we could perform vector similarity searches to find the most relevant documents.</a:t>
            </a:r>
            <a:endParaRPr sz="2800">
              <a:latin typeface="Montserrat"/>
              <a:ea typeface="Montserrat"/>
              <a:cs typeface="Montserrat"/>
              <a:sym typeface="Montserrat"/>
            </a:endParaRPr>
          </a:p>
        </p:txBody>
      </p:sp>
      <p:pic>
        <p:nvPicPr>
          <p:cNvPr id="198" name="Google Shape;198;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06" name="Google Shape;206;p29"/>
          <p:cNvSpPr/>
          <p:nvPr/>
        </p:nvSpPr>
        <p:spPr>
          <a:xfrm>
            <a:off x="60925" y="2042850"/>
            <a:ext cx="1091100" cy="8250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What is the capital of France?</a:t>
            </a:r>
            <a:endParaRPr sz="1300">
              <a:latin typeface="Montserrat"/>
              <a:ea typeface="Montserrat"/>
              <a:cs typeface="Montserrat"/>
              <a:sym typeface="Montserrat"/>
            </a:endParaRPr>
          </a:p>
        </p:txBody>
      </p:sp>
      <p:sp>
        <p:nvSpPr>
          <p:cNvPr id="207" name="Google Shape;207;p29"/>
          <p:cNvSpPr/>
          <p:nvPr/>
        </p:nvSpPr>
        <p:spPr>
          <a:xfrm>
            <a:off x="1177875" y="2294375"/>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9"/>
          <p:cNvSpPr/>
          <p:nvPr/>
        </p:nvSpPr>
        <p:spPr>
          <a:xfrm>
            <a:off x="7477400" y="2267250"/>
            <a:ext cx="573600" cy="3762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9"/>
          <p:cNvSpPr/>
          <p:nvPr/>
        </p:nvSpPr>
        <p:spPr>
          <a:xfrm>
            <a:off x="8074325" y="2042850"/>
            <a:ext cx="1009200" cy="825000"/>
          </a:xfrm>
          <a:prstGeom prst="roundRect">
            <a:avLst>
              <a:gd fmla="val 16667" name="adj"/>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Paris</a:t>
            </a:r>
            <a:endParaRPr sz="1300">
              <a:latin typeface="Montserrat"/>
              <a:ea typeface="Montserrat"/>
              <a:cs typeface="Montserrat"/>
              <a:sym typeface="Montserrat"/>
            </a:endParaRPr>
          </a:p>
        </p:txBody>
      </p:sp>
      <p:sp>
        <p:nvSpPr>
          <p:cNvPr id="210" name="Google Shape;210;p29"/>
          <p:cNvSpPr/>
          <p:nvPr/>
        </p:nvSpPr>
        <p:spPr>
          <a:xfrm>
            <a:off x="1570325" y="1608050"/>
            <a:ext cx="1114200" cy="24540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“what” </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“is”</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“cap”</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“ital”</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“of”</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“france”</a:t>
            </a:r>
            <a:endParaRPr sz="1300">
              <a:latin typeface="IBM Plex Mono"/>
              <a:ea typeface="IBM Plex Mono"/>
              <a:cs typeface="IBM Plex Mono"/>
              <a:sym typeface="IBM Plex Mono"/>
            </a:endParaRPr>
          </a:p>
        </p:txBody>
      </p:sp>
      <p:sp>
        <p:nvSpPr>
          <p:cNvPr id="211" name="Google Shape;211;p29"/>
          <p:cNvSpPr/>
          <p:nvPr/>
        </p:nvSpPr>
        <p:spPr>
          <a:xfrm>
            <a:off x="3102825" y="1608050"/>
            <a:ext cx="1114200" cy="2454000"/>
          </a:xfrm>
          <a:prstGeom prst="roundRect">
            <a:avLst>
              <a:gd fmla="val 16667" name="adj"/>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sz="1300">
              <a:latin typeface="IBM Plex Mono"/>
              <a:ea typeface="IBM Plex Mono"/>
              <a:cs typeface="IBM Plex Mono"/>
              <a:sym typeface="IBM Plex Mono"/>
            </a:endParaRPr>
          </a:p>
        </p:txBody>
      </p:sp>
      <p:sp>
        <p:nvSpPr>
          <p:cNvPr id="212" name="Google Shape;212;p29"/>
          <p:cNvSpPr/>
          <p:nvPr/>
        </p:nvSpPr>
        <p:spPr>
          <a:xfrm>
            <a:off x="2710363" y="2267250"/>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9"/>
          <p:cNvSpPr txBox="1"/>
          <p:nvPr/>
        </p:nvSpPr>
        <p:spPr>
          <a:xfrm>
            <a:off x="5666950" y="1053113"/>
            <a:ext cx="20736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Most Likely</a:t>
            </a:r>
            <a:endParaRPr b="1" sz="1800">
              <a:solidFill>
                <a:srgbClr val="434343"/>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Tokens</a:t>
            </a:r>
            <a:endParaRPr b="1" sz="1800">
              <a:solidFill>
                <a:srgbClr val="434343"/>
              </a:solidFill>
              <a:latin typeface="Montserrat"/>
              <a:ea typeface="Montserrat"/>
              <a:cs typeface="Montserrat"/>
              <a:sym typeface="Montserrat"/>
            </a:endParaRPr>
          </a:p>
        </p:txBody>
      </p:sp>
      <p:sp>
        <p:nvSpPr>
          <p:cNvPr id="214" name="Google Shape;214;p29"/>
          <p:cNvSpPr/>
          <p:nvPr/>
        </p:nvSpPr>
        <p:spPr>
          <a:xfrm>
            <a:off x="4458800" y="1608050"/>
            <a:ext cx="1114200" cy="24540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b="1" sz="1700">
              <a:latin typeface="IBM Plex Mono"/>
              <a:ea typeface="IBM Plex Mono"/>
              <a:cs typeface="IBM Plex Mono"/>
              <a:sym typeface="IBM Plex Mono"/>
            </a:endParaRPr>
          </a:p>
        </p:txBody>
      </p:sp>
      <p:sp>
        <p:nvSpPr>
          <p:cNvPr id="215" name="Google Shape;215;p29"/>
          <p:cNvSpPr/>
          <p:nvPr/>
        </p:nvSpPr>
        <p:spPr>
          <a:xfrm>
            <a:off x="4242863" y="2267250"/>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6" name="Google Shape;216;p29"/>
          <p:cNvCxnSpPr/>
          <p:nvPr/>
        </p:nvCxnSpPr>
        <p:spPr>
          <a:xfrm>
            <a:off x="5787625" y="3037200"/>
            <a:ext cx="1589100" cy="0"/>
          </a:xfrm>
          <a:prstGeom prst="straightConnector1">
            <a:avLst/>
          </a:prstGeom>
          <a:noFill/>
          <a:ln cap="flat" cmpd="sng" w="19050">
            <a:solidFill>
              <a:schemeClr val="dk2"/>
            </a:solidFill>
            <a:prstDash val="solid"/>
            <a:round/>
            <a:headEnd len="med" w="med" type="none"/>
            <a:tailEnd len="med" w="med" type="none"/>
          </a:ln>
        </p:spPr>
      </p:cxnSp>
      <p:sp>
        <p:nvSpPr>
          <p:cNvPr id="217" name="Google Shape;217;p29"/>
          <p:cNvSpPr/>
          <p:nvPr/>
        </p:nvSpPr>
        <p:spPr>
          <a:xfrm>
            <a:off x="5834625" y="1800700"/>
            <a:ext cx="178800" cy="1147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9"/>
          <p:cNvSpPr/>
          <p:nvPr/>
        </p:nvSpPr>
        <p:spPr>
          <a:xfrm>
            <a:off x="6103925" y="2378500"/>
            <a:ext cx="178800" cy="569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9"/>
          <p:cNvSpPr/>
          <p:nvPr/>
        </p:nvSpPr>
        <p:spPr>
          <a:xfrm>
            <a:off x="6373225" y="2540075"/>
            <a:ext cx="178800" cy="407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9"/>
          <p:cNvSpPr/>
          <p:nvPr/>
        </p:nvSpPr>
        <p:spPr>
          <a:xfrm>
            <a:off x="6642525" y="2792725"/>
            <a:ext cx="178800" cy="155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9"/>
          <p:cNvSpPr/>
          <p:nvPr/>
        </p:nvSpPr>
        <p:spPr>
          <a:xfrm>
            <a:off x="7181125" y="2867850"/>
            <a:ext cx="178800" cy="80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9"/>
          <p:cNvSpPr/>
          <p:nvPr/>
        </p:nvSpPr>
        <p:spPr>
          <a:xfrm>
            <a:off x="6918975" y="2867850"/>
            <a:ext cx="178800" cy="80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9"/>
          <p:cNvSpPr txBox="1"/>
          <p:nvPr/>
        </p:nvSpPr>
        <p:spPr>
          <a:xfrm>
            <a:off x="5754725" y="155628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95%</a:t>
            </a:r>
            <a:endParaRPr b="1" sz="800">
              <a:solidFill>
                <a:schemeClr val="lt1"/>
              </a:solidFill>
              <a:latin typeface="IBM Plex Mono"/>
              <a:ea typeface="IBM Plex Mono"/>
              <a:cs typeface="IBM Plex Mono"/>
              <a:sym typeface="IBM Plex Mono"/>
            </a:endParaRPr>
          </a:p>
        </p:txBody>
      </p:sp>
      <p:sp>
        <p:nvSpPr>
          <p:cNvPr id="224" name="Google Shape;224;p29"/>
          <p:cNvSpPr txBox="1"/>
          <p:nvPr/>
        </p:nvSpPr>
        <p:spPr>
          <a:xfrm>
            <a:off x="6038750" y="2160013"/>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2%</a:t>
            </a:r>
            <a:endParaRPr b="1" sz="800">
              <a:solidFill>
                <a:schemeClr val="lt1"/>
              </a:solidFill>
              <a:latin typeface="IBM Plex Mono"/>
              <a:ea typeface="IBM Plex Mono"/>
              <a:cs typeface="IBM Plex Mono"/>
              <a:sym typeface="IBM Plex Mono"/>
            </a:endParaRPr>
          </a:p>
        </p:txBody>
      </p:sp>
      <p:sp>
        <p:nvSpPr>
          <p:cNvPr id="225" name="Google Shape;225;p29"/>
          <p:cNvSpPr txBox="1"/>
          <p:nvPr/>
        </p:nvSpPr>
        <p:spPr>
          <a:xfrm>
            <a:off x="6323000" y="229553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1%</a:t>
            </a:r>
            <a:endParaRPr b="1" sz="800">
              <a:solidFill>
                <a:schemeClr val="lt1"/>
              </a:solidFill>
              <a:latin typeface="IBM Plex Mono"/>
              <a:ea typeface="IBM Plex Mono"/>
              <a:cs typeface="IBM Plex Mono"/>
              <a:sym typeface="IBM Plex Mono"/>
            </a:endParaRPr>
          </a:p>
        </p:txBody>
      </p:sp>
      <p:sp>
        <p:nvSpPr>
          <p:cNvPr id="226" name="Google Shape;226;p29"/>
          <p:cNvSpPr txBox="1"/>
          <p:nvPr/>
        </p:nvSpPr>
        <p:spPr>
          <a:xfrm>
            <a:off x="6552027" y="2581700"/>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0.5%</a:t>
            </a:r>
            <a:endParaRPr b="1" sz="800">
              <a:solidFill>
                <a:schemeClr val="lt1"/>
              </a:solidFill>
              <a:latin typeface="IBM Plex Mono"/>
              <a:ea typeface="IBM Plex Mono"/>
              <a:cs typeface="IBM Plex Mono"/>
              <a:sym typeface="IBM Plex Mono"/>
            </a:endParaRPr>
          </a:p>
        </p:txBody>
      </p:sp>
      <p:sp>
        <p:nvSpPr>
          <p:cNvPr id="227" name="Google Shape;227;p29"/>
          <p:cNvSpPr txBox="1"/>
          <p:nvPr/>
        </p:nvSpPr>
        <p:spPr>
          <a:xfrm>
            <a:off x="6813650"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0.2%</a:t>
            </a:r>
            <a:endParaRPr b="1" sz="800">
              <a:solidFill>
                <a:schemeClr val="lt1"/>
              </a:solidFill>
              <a:latin typeface="IBM Plex Mono"/>
              <a:ea typeface="IBM Plex Mono"/>
              <a:cs typeface="IBM Plex Mono"/>
              <a:sym typeface="IBM Plex Mono"/>
            </a:endParaRPr>
          </a:p>
        </p:txBody>
      </p:sp>
      <p:sp>
        <p:nvSpPr>
          <p:cNvPr id="228" name="Google Shape;228;p29"/>
          <p:cNvSpPr txBox="1"/>
          <p:nvPr/>
        </p:nvSpPr>
        <p:spPr>
          <a:xfrm>
            <a:off x="7097775"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lt1"/>
                </a:solidFill>
                <a:latin typeface="IBM Plex Mono"/>
                <a:ea typeface="IBM Plex Mono"/>
                <a:cs typeface="IBM Plex Mono"/>
                <a:sym typeface="IBM Plex Mono"/>
              </a:rPr>
              <a:t>0.1%</a:t>
            </a:r>
            <a:endParaRPr b="1" sz="800">
              <a:solidFill>
                <a:schemeClr val="lt1"/>
              </a:solidFill>
              <a:latin typeface="IBM Plex Mono"/>
              <a:ea typeface="IBM Plex Mono"/>
              <a:cs typeface="IBM Plex Mono"/>
              <a:sym typeface="IBM Plex Mono"/>
            </a:endParaRPr>
          </a:p>
        </p:txBody>
      </p:sp>
      <p:sp>
        <p:nvSpPr>
          <p:cNvPr id="229" name="Google Shape;229;p29"/>
          <p:cNvSpPr txBox="1"/>
          <p:nvPr/>
        </p:nvSpPr>
        <p:spPr>
          <a:xfrm rot="-5400000">
            <a:off x="55385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[8,2,1]</a:t>
            </a:r>
            <a:endParaRPr sz="1100">
              <a:solidFill>
                <a:srgbClr val="434343"/>
              </a:solidFill>
              <a:latin typeface="IBM Plex Mono"/>
              <a:ea typeface="IBM Plex Mono"/>
              <a:cs typeface="IBM Plex Mono"/>
              <a:sym typeface="IBM Plex Mono"/>
            </a:endParaRPr>
          </a:p>
        </p:txBody>
      </p:sp>
      <p:sp>
        <p:nvSpPr>
          <p:cNvPr id="230" name="Google Shape;230;p29"/>
          <p:cNvSpPr txBox="1"/>
          <p:nvPr/>
        </p:nvSpPr>
        <p:spPr>
          <a:xfrm rot="-5400000">
            <a:off x="5807836" y="32422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[5,2,2]</a:t>
            </a:r>
            <a:endParaRPr sz="1100">
              <a:solidFill>
                <a:srgbClr val="434343"/>
              </a:solidFill>
              <a:latin typeface="IBM Plex Mono"/>
              <a:ea typeface="IBM Plex Mono"/>
              <a:cs typeface="IBM Plex Mono"/>
              <a:sym typeface="IBM Plex Mono"/>
            </a:endParaRPr>
          </a:p>
        </p:txBody>
      </p:sp>
      <p:sp>
        <p:nvSpPr>
          <p:cNvPr id="231" name="Google Shape;231;p29"/>
          <p:cNvSpPr txBox="1"/>
          <p:nvPr/>
        </p:nvSpPr>
        <p:spPr>
          <a:xfrm rot="-5400000">
            <a:off x="60771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[7,3,9]</a:t>
            </a:r>
            <a:endParaRPr sz="1100">
              <a:solidFill>
                <a:srgbClr val="434343"/>
              </a:solidFill>
              <a:latin typeface="IBM Plex Mono"/>
              <a:ea typeface="IBM Plex Mono"/>
              <a:cs typeface="IBM Plex Mono"/>
              <a:sym typeface="IBM Plex Mono"/>
            </a:endParaRPr>
          </a:p>
        </p:txBody>
      </p:sp>
      <p:sp>
        <p:nvSpPr>
          <p:cNvPr id="232" name="Google Shape;232;p29"/>
          <p:cNvSpPr txBox="1"/>
          <p:nvPr/>
        </p:nvSpPr>
        <p:spPr>
          <a:xfrm rot="-5400000">
            <a:off x="63464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[2,9,8]</a:t>
            </a:r>
            <a:endParaRPr sz="1100">
              <a:solidFill>
                <a:srgbClr val="434343"/>
              </a:solidFill>
              <a:latin typeface="IBM Plex Mono"/>
              <a:ea typeface="IBM Plex Mono"/>
              <a:cs typeface="IBM Plex Mono"/>
              <a:sym typeface="IBM Plex Mono"/>
            </a:endParaRPr>
          </a:p>
        </p:txBody>
      </p:sp>
      <p:sp>
        <p:nvSpPr>
          <p:cNvPr id="233" name="Google Shape;233;p29"/>
          <p:cNvSpPr txBox="1"/>
          <p:nvPr/>
        </p:nvSpPr>
        <p:spPr>
          <a:xfrm rot="-5400000">
            <a:off x="6582661"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[3,7,4]</a:t>
            </a:r>
            <a:endParaRPr sz="1100">
              <a:solidFill>
                <a:srgbClr val="434343"/>
              </a:solidFill>
              <a:latin typeface="IBM Plex Mono"/>
              <a:ea typeface="IBM Plex Mono"/>
              <a:cs typeface="IBM Plex Mono"/>
              <a:sym typeface="IBM Plex Mono"/>
            </a:endParaRPr>
          </a:p>
        </p:txBody>
      </p:sp>
      <p:sp>
        <p:nvSpPr>
          <p:cNvPr id="234" name="Google Shape;234;p29"/>
          <p:cNvSpPr txBox="1"/>
          <p:nvPr/>
        </p:nvSpPr>
        <p:spPr>
          <a:xfrm rot="-5400000">
            <a:off x="6885036" y="322532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IBM Plex Mono"/>
                <a:ea typeface="IBM Plex Mono"/>
                <a:cs typeface="IBM Plex Mono"/>
                <a:sym typeface="IBM Plex Mono"/>
              </a:rPr>
              <a:t>[5,1,6]</a:t>
            </a:r>
            <a:endParaRPr sz="1100">
              <a:solidFill>
                <a:srgbClr val="434343"/>
              </a:solidFill>
              <a:latin typeface="IBM Plex Mono"/>
              <a:ea typeface="IBM Plex Mono"/>
              <a:cs typeface="IBM Plex Mono"/>
              <a:sym typeface="IBM Plex Mono"/>
            </a:endParaRPr>
          </a:p>
        </p:txBody>
      </p:sp>
      <p:sp>
        <p:nvSpPr>
          <p:cNvPr id="235" name="Google Shape;235;p29"/>
          <p:cNvSpPr txBox="1"/>
          <p:nvPr/>
        </p:nvSpPr>
        <p:spPr>
          <a:xfrm rot="-3097121">
            <a:off x="5451422" y="3586978"/>
            <a:ext cx="771148" cy="3092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Paris</a:t>
            </a:r>
            <a:endParaRPr b="1" sz="1100">
              <a:solidFill>
                <a:srgbClr val="434343"/>
              </a:solidFill>
              <a:latin typeface="Montserrat"/>
              <a:ea typeface="Montserrat"/>
              <a:cs typeface="Montserrat"/>
              <a:sym typeface="Montserrat"/>
            </a:endParaRPr>
          </a:p>
        </p:txBody>
      </p:sp>
      <p:sp>
        <p:nvSpPr>
          <p:cNvPr id="236" name="Google Shape;236;p29"/>
          <p:cNvSpPr txBox="1"/>
          <p:nvPr/>
        </p:nvSpPr>
        <p:spPr>
          <a:xfrm rot="-2940796">
            <a:off x="5512433" y="37511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Versailles</a:t>
            </a:r>
            <a:endParaRPr b="1" sz="1100">
              <a:solidFill>
                <a:srgbClr val="434343"/>
              </a:solidFill>
              <a:latin typeface="Montserrat"/>
              <a:ea typeface="Montserrat"/>
              <a:cs typeface="Montserrat"/>
              <a:sym typeface="Montserrat"/>
            </a:endParaRPr>
          </a:p>
        </p:txBody>
      </p:sp>
      <p:sp>
        <p:nvSpPr>
          <p:cNvPr id="237" name="Google Shape;237;p29"/>
          <p:cNvSpPr txBox="1"/>
          <p:nvPr/>
        </p:nvSpPr>
        <p:spPr>
          <a:xfrm rot="-2940796">
            <a:off x="5978183" y="35596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Tours</a:t>
            </a:r>
            <a:endParaRPr b="1" sz="1100">
              <a:solidFill>
                <a:srgbClr val="434343"/>
              </a:solidFill>
              <a:latin typeface="Montserrat"/>
              <a:ea typeface="Montserrat"/>
              <a:cs typeface="Montserrat"/>
              <a:sym typeface="Montserrat"/>
            </a:endParaRPr>
          </a:p>
        </p:txBody>
      </p:sp>
      <p:sp>
        <p:nvSpPr>
          <p:cNvPr id="238" name="Google Shape;238;p29"/>
          <p:cNvSpPr txBox="1"/>
          <p:nvPr/>
        </p:nvSpPr>
        <p:spPr>
          <a:xfrm rot="-2940796">
            <a:off x="6214483" y="359666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Troyes</a:t>
            </a:r>
            <a:endParaRPr b="1" sz="1100">
              <a:solidFill>
                <a:srgbClr val="434343"/>
              </a:solidFill>
              <a:latin typeface="Montserrat"/>
              <a:ea typeface="Montserrat"/>
              <a:cs typeface="Montserrat"/>
              <a:sym typeface="Montserrat"/>
            </a:endParaRPr>
          </a:p>
        </p:txBody>
      </p:sp>
      <p:sp>
        <p:nvSpPr>
          <p:cNvPr id="239" name="Google Shape;239;p29"/>
          <p:cNvSpPr txBox="1"/>
          <p:nvPr/>
        </p:nvSpPr>
        <p:spPr>
          <a:xfrm rot="-2940796">
            <a:off x="6439983" y="36819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Orleans</a:t>
            </a:r>
            <a:endParaRPr b="1" sz="1100">
              <a:solidFill>
                <a:srgbClr val="434343"/>
              </a:solidFill>
              <a:latin typeface="Montserrat"/>
              <a:ea typeface="Montserrat"/>
              <a:cs typeface="Montserrat"/>
              <a:sym typeface="Montserrat"/>
            </a:endParaRPr>
          </a:p>
        </p:txBody>
      </p:sp>
      <p:sp>
        <p:nvSpPr>
          <p:cNvPr id="240" name="Google Shape;240;p29"/>
          <p:cNvSpPr txBox="1"/>
          <p:nvPr/>
        </p:nvSpPr>
        <p:spPr>
          <a:xfrm rot="-2940796">
            <a:off x="6858408" y="351741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latin typeface="Montserrat"/>
                <a:ea typeface="Montserrat"/>
                <a:cs typeface="Montserrat"/>
                <a:sym typeface="Montserrat"/>
              </a:rPr>
              <a:t>Laon</a:t>
            </a:r>
            <a:endParaRPr b="1" sz="11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pic>
        <p:nvPicPr>
          <p:cNvPr id="247" name="Google Shape;247;p3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8" name="Google Shape;248;p30"/>
          <p:cNvSpPr/>
          <p:nvPr/>
        </p:nvSpPr>
        <p:spPr>
          <a:xfrm>
            <a:off x="60925" y="2042850"/>
            <a:ext cx="1091100" cy="8250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What is the capital of France?</a:t>
            </a:r>
            <a:endParaRPr sz="1300">
              <a:latin typeface="Montserrat"/>
              <a:ea typeface="Montserrat"/>
              <a:cs typeface="Montserrat"/>
              <a:sym typeface="Montserrat"/>
            </a:endParaRPr>
          </a:p>
        </p:txBody>
      </p:sp>
      <p:sp>
        <p:nvSpPr>
          <p:cNvPr id="249" name="Google Shape;249;p30"/>
          <p:cNvSpPr/>
          <p:nvPr/>
        </p:nvSpPr>
        <p:spPr>
          <a:xfrm>
            <a:off x="1177875" y="2294375"/>
            <a:ext cx="366600" cy="245700"/>
          </a:xfrm>
          <a:prstGeom prst="rightArrow">
            <a:avLst>
              <a:gd fmla="val 50000" name="adj1"/>
              <a:gd fmla="val 50000" name="adj2"/>
            </a:avLst>
          </a:prstGeom>
          <a:solidFill>
            <a:srgbClr val="8E7CC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0"/>
          <p:cNvSpPr/>
          <p:nvPr/>
        </p:nvSpPr>
        <p:spPr>
          <a:xfrm>
            <a:off x="7477400" y="2267250"/>
            <a:ext cx="573600" cy="376200"/>
          </a:xfrm>
          <a:prstGeom prst="rightArrow">
            <a:avLst>
              <a:gd fmla="val 50000" name="adj1"/>
              <a:gd fmla="val 50000" name="adj2"/>
            </a:avLst>
          </a:prstGeom>
          <a:solidFill>
            <a:srgbClr val="D9D2E9"/>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0"/>
          <p:cNvSpPr/>
          <p:nvPr/>
        </p:nvSpPr>
        <p:spPr>
          <a:xfrm>
            <a:off x="8074325" y="2042850"/>
            <a:ext cx="1009200" cy="825000"/>
          </a:xfrm>
          <a:prstGeom prst="roundRect">
            <a:avLst>
              <a:gd fmla="val 16667" name="adj"/>
            </a:avLst>
          </a:prstGeom>
          <a:solidFill>
            <a:srgbClr val="D0E0E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D9D9D9"/>
                </a:solidFill>
                <a:latin typeface="Montserrat"/>
                <a:ea typeface="Montserrat"/>
                <a:cs typeface="Montserrat"/>
                <a:sym typeface="Montserrat"/>
              </a:rPr>
              <a:t>Paris</a:t>
            </a:r>
            <a:endParaRPr sz="1300">
              <a:solidFill>
                <a:srgbClr val="D9D9D9"/>
              </a:solidFill>
              <a:latin typeface="Montserrat"/>
              <a:ea typeface="Montserrat"/>
              <a:cs typeface="Montserrat"/>
              <a:sym typeface="Montserrat"/>
            </a:endParaRPr>
          </a:p>
        </p:txBody>
      </p:sp>
      <p:sp>
        <p:nvSpPr>
          <p:cNvPr id="252" name="Google Shape;252;p30"/>
          <p:cNvSpPr/>
          <p:nvPr/>
        </p:nvSpPr>
        <p:spPr>
          <a:xfrm>
            <a:off x="1570325" y="1608050"/>
            <a:ext cx="1114200" cy="2454000"/>
          </a:xfrm>
          <a:prstGeom prst="roundRect">
            <a:avLst>
              <a:gd fmla="val 16667" name="adj"/>
            </a:avLst>
          </a:prstGeom>
          <a:solidFill>
            <a:srgbClr val="93C47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“what” </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“is”</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“cap”</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“ital”</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“of”</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“france”</a:t>
            </a:r>
            <a:endParaRPr sz="1300">
              <a:latin typeface="IBM Plex Mono"/>
              <a:ea typeface="IBM Plex Mono"/>
              <a:cs typeface="IBM Plex Mono"/>
              <a:sym typeface="IBM Plex Mono"/>
            </a:endParaRPr>
          </a:p>
        </p:txBody>
      </p:sp>
      <p:sp>
        <p:nvSpPr>
          <p:cNvPr id="253" name="Google Shape;253;p30"/>
          <p:cNvSpPr/>
          <p:nvPr/>
        </p:nvSpPr>
        <p:spPr>
          <a:xfrm>
            <a:off x="3102825" y="1608050"/>
            <a:ext cx="1114200" cy="2454000"/>
          </a:xfrm>
          <a:prstGeom prst="roundRect">
            <a:avLst>
              <a:gd fmla="val 16667" name="adj"/>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sz="1300">
              <a:latin typeface="IBM Plex Mono"/>
              <a:ea typeface="IBM Plex Mono"/>
              <a:cs typeface="IBM Plex Mono"/>
              <a:sym typeface="IBM Plex Mono"/>
            </a:endParaRPr>
          </a:p>
        </p:txBody>
      </p:sp>
      <p:sp>
        <p:nvSpPr>
          <p:cNvPr id="254" name="Google Shape;254;p30"/>
          <p:cNvSpPr/>
          <p:nvPr/>
        </p:nvSpPr>
        <p:spPr>
          <a:xfrm>
            <a:off x="2710363" y="2267250"/>
            <a:ext cx="366600" cy="245700"/>
          </a:xfrm>
          <a:prstGeom prst="rightArrow">
            <a:avLst>
              <a:gd fmla="val 50000" name="adj1"/>
              <a:gd fmla="val 50000" name="adj2"/>
            </a:avLst>
          </a:prstGeom>
          <a:solidFill>
            <a:srgbClr val="8E7CC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0"/>
          <p:cNvSpPr txBox="1"/>
          <p:nvPr/>
        </p:nvSpPr>
        <p:spPr>
          <a:xfrm>
            <a:off x="5666950" y="1053113"/>
            <a:ext cx="20736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CCCCC"/>
                </a:solidFill>
                <a:latin typeface="Montserrat"/>
                <a:ea typeface="Montserrat"/>
                <a:cs typeface="Montserrat"/>
                <a:sym typeface="Montserrat"/>
              </a:rPr>
              <a:t>Most Likely</a:t>
            </a:r>
            <a:endParaRPr b="1" sz="1800">
              <a:solidFill>
                <a:srgbClr val="CCCCCC"/>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CCCCCC"/>
                </a:solidFill>
                <a:latin typeface="Montserrat"/>
                <a:ea typeface="Montserrat"/>
                <a:cs typeface="Montserrat"/>
                <a:sym typeface="Montserrat"/>
              </a:rPr>
              <a:t>Tokens</a:t>
            </a:r>
            <a:endParaRPr b="1" sz="1800">
              <a:solidFill>
                <a:srgbClr val="CCCCCC"/>
              </a:solidFill>
              <a:latin typeface="Montserrat"/>
              <a:ea typeface="Montserrat"/>
              <a:cs typeface="Montserrat"/>
              <a:sym typeface="Montserrat"/>
            </a:endParaRPr>
          </a:p>
        </p:txBody>
      </p:sp>
      <p:sp>
        <p:nvSpPr>
          <p:cNvPr id="256" name="Google Shape;256;p30"/>
          <p:cNvSpPr/>
          <p:nvPr/>
        </p:nvSpPr>
        <p:spPr>
          <a:xfrm>
            <a:off x="4458800" y="1608050"/>
            <a:ext cx="1114200" cy="2454000"/>
          </a:xfrm>
          <a:prstGeom prst="roundRect">
            <a:avLst>
              <a:gd fmla="val 16667" name="adj"/>
            </a:avLst>
          </a:prstGeom>
          <a:solidFill>
            <a:srgbClr val="EA999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BM Plex Mono"/>
                <a:ea typeface="IBM Plex Mono"/>
                <a:cs typeface="IBM Plex Mono"/>
                <a:sym typeface="IBM Plex Mono"/>
              </a:rPr>
              <a:t>[0,1,3]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[4,1,3]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[5,3,6]</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[8,4,1]</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[9,1,3]</a:t>
            </a:r>
            <a:endParaRPr sz="1300">
              <a:latin typeface="IBM Plex Mono"/>
              <a:ea typeface="IBM Plex Mono"/>
              <a:cs typeface="IBM Plex Mono"/>
              <a:sym typeface="IBM Plex Mono"/>
            </a:endParaRPr>
          </a:p>
          <a:p>
            <a:pPr indent="0" lvl="0" marL="0" rtl="0" algn="ctr">
              <a:spcBef>
                <a:spcPts val="0"/>
              </a:spcBef>
              <a:spcAft>
                <a:spcPts val="0"/>
              </a:spcAft>
              <a:buNone/>
            </a:pPr>
            <a:r>
              <a:rPr lang="en" sz="1300">
                <a:latin typeface="IBM Plex Mono"/>
                <a:ea typeface="IBM Plex Mono"/>
                <a:cs typeface="IBM Plex Mono"/>
                <a:sym typeface="IBM Plex Mono"/>
              </a:rPr>
              <a:t>[0,5,1]</a:t>
            </a:r>
            <a:endParaRPr b="1" sz="1700">
              <a:latin typeface="IBM Plex Mono"/>
              <a:ea typeface="IBM Plex Mono"/>
              <a:cs typeface="IBM Plex Mono"/>
              <a:sym typeface="IBM Plex Mono"/>
            </a:endParaRPr>
          </a:p>
        </p:txBody>
      </p:sp>
      <p:sp>
        <p:nvSpPr>
          <p:cNvPr id="257" name="Google Shape;257;p30"/>
          <p:cNvSpPr/>
          <p:nvPr/>
        </p:nvSpPr>
        <p:spPr>
          <a:xfrm>
            <a:off x="4242863" y="2267250"/>
            <a:ext cx="366600" cy="2457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8" name="Google Shape;258;p30"/>
          <p:cNvCxnSpPr/>
          <p:nvPr/>
        </p:nvCxnSpPr>
        <p:spPr>
          <a:xfrm>
            <a:off x="5787625" y="3037200"/>
            <a:ext cx="1589100" cy="0"/>
          </a:xfrm>
          <a:prstGeom prst="straightConnector1">
            <a:avLst/>
          </a:prstGeom>
          <a:noFill/>
          <a:ln cap="flat" cmpd="sng" w="19050">
            <a:solidFill>
              <a:schemeClr val="dk2"/>
            </a:solidFill>
            <a:prstDash val="solid"/>
            <a:round/>
            <a:headEnd len="med" w="med" type="none"/>
            <a:tailEnd len="med" w="med" type="none"/>
          </a:ln>
        </p:spPr>
      </p:cxnSp>
      <p:sp>
        <p:nvSpPr>
          <p:cNvPr id="259" name="Google Shape;259;p30"/>
          <p:cNvSpPr/>
          <p:nvPr/>
        </p:nvSpPr>
        <p:spPr>
          <a:xfrm>
            <a:off x="5834625" y="1800700"/>
            <a:ext cx="178800" cy="11472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0"/>
          <p:cNvSpPr/>
          <p:nvPr/>
        </p:nvSpPr>
        <p:spPr>
          <a:xfrm>
            <a:off x="6103925" y="2378500"/>
            <a:ext cx="178800" cy="5694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0"/>
          <p:cNvSpPr/>
          <p:nvPr/>
        </p:nvSpPr>
        <p:spPr>
          <a:xfrm>
            <a:off x="6373225" y="2540075"/>
            <a:ext cx="178800" cy="4077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0"/>
          <p:cNvSpPr/>
          <p:nvPr/>
        </p:nvSpPr>
        <p:spPr>
          <a:xfrm>
            <a:off x="6642525" y="2792725"/>
            <a:ext cx="178800" cy="1551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0"/>
          <p:cNvSpPr/>
          <p:nvPr/>
        </p:nvSpPr>
        <p:spPr>
          <a:xfrm>
            <a:off x="7181125" y="2867850"/>
            <a:ext cx="178800" cy="801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0"/>
          <p:cNvSpPr/>
          <p:nvPr/>
        </p:nvSpPr>
        <p:spPr>
          <a:xfrm>
            <a:off x="6918975" y="2867850"/>
            <a:ext cx="178800" cy="80100"/>
          </a:xfrm>
          <a:prstGeom prst="rect">
            <a:avLst/>
          </a:prstGeom>
          <a:solidFill>
            <a:srgbClr val="C9DAF8"/>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0"/>
          <p:cNvSpPr txBox="1"/>
          <p:nvPr/>
        </p:nvSpPr>
        <p:spPr>
          <a:xfrm>
            <a:off x="5754725" y="155628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95%</a:t>
            </a:r>
            <a:endParaRPr b="1" sz="800">
              <a:solidFill>
                <a:srgbClr val="CCCCCC"/>
              </a:solidFill>
              <a:latin typeface="IBM Plex Mono"/>
              <a:ea typeface="IBM Plex Mono"/>
              <a:cs typeface="IBM Plex Mono"/>
              <a:sym typeface="IBM Plex Mono"/>
            </a:endParaRPr>
          </a:p>
        </p:txBody>
      </p:sp>
      <p:sp>
        <p:nvSpPr>
          <p:cNvPr id="266" name="Google Shape;266;p30"/>
          <p:cNvSpPr txBox="1"/>
          <p:nvPr/>
        </p:nvSpPr>
        <p:spPr>
          <a:xfrm>
            <a:off x="6038750" y="2160013"/>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2%</a:t>
            </a:r>
            <a:endParaRPr b="1" sz="800">
              <a:solidFill>
                <a:srgbClr val="CCCCCC"/>
              </a:solidFill>
              <a:latin typeface="IBM Plex Mono"/>
              <a:ea typeface="IBM Plex Mono"/>
              <a:cs typeface="IBM Plex Mono"/>
              <a:sym typeface="IBM Plex Mono"/>
            </a:endParaRPr>
          </a:p>
        </p:txBody>
      </p:sp>
      <p:sp>
        <p:nvSpPr>
          <p:cNvPr id="267" name="Google Shape;267;p30"/>
          <p:cNvSpPr txBox="1"/>
          <p:nvPr/>
        </p:nvSpPr>
        <p:spPr>
          <a:xfrm>
            <a:off x="6323000" y="2295538"/>
            <a:ext cx="4044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1%</a:t>
            </a:r>
            <a:endParaRPr b="1" sz="800">
              <a:solidFill>
                <a:srgbClr val="CCCCCC"/>
              </a:solidFill>
              <a:latin typeface="IBM Plex Mono"/>
              <a:ea typeface="IBM Plex Mono"/>
              <a:cs typeface="IBM Plex Mono"/>
              <a:sym typeface="IBM Plex Mono"/>
            </a:endParaRPr>
          </a:p>
        </p:txBody>
      </p:sp>
      <p:sp>
        <p:nvSpPr>
          <p:cNvPr id="268" name="Google Shape;268;p30"/>
          <p:cNvSpPr txBox="1"/>
          <p:nvPr/>
        </p:nvSpPr>
        <p:spPr>
          <a:xfrm>
            <a:off x="6552027" y="2581700"/>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0.5%</a:t>
            </a:r>
            <a:endParaRPr b="1" sz="800">
              <a:solidFill>
                <a:srgbClr val="CCCCCC"/>
              </a:solidFill>
              <a:latin typeface="IBM Plex Mono"/>
              <a:ea typeface="IBM Plex Mono"/>
              <a:cs typeface="IBM Plex Mono"/>
              <a:sym typeface="IBM Plex Mono"/>
            </a:endParaRPr>
          </a:p>
        </p:txBody>
      </p:sp>
      <p:sp>
        <p:nvSpPr>
          <p:cNvPr id="269" name="Google Shape;269;p30"/>
          <p:cNvSpPr txBox="1"/>
          <p:nvPr/>
        </p:nvSpPr>
        <p:spPr>
          <a:xfrm>
            <a:off x="6813650"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0.2%</a:t>
            </a:r>
            <a:endParaRPr b="1" sz="800">
              <a:solidFill>
                <a:srgbClr val="CCCCCC"/>
              </a:solidFill>
              <a:latin typeface="IBM Plex Mono"/>
              <a:ea typeface="IBM Plex Mono"/>
              <a:cs typeface="IBM Plex Mono"/>
              <a:sym typeface="IBM Plex Mono"/>
            </a:endParaRPr>
          </a:p>
        </p:txBody>
      </p:sp>
      <p:sp>
        <p:nvSpPr>
          <p:cNvPr id="270" name="Google Shape;270;p30"/>
          <p:cNvSpPr txBox="1"/>
          <p:nvPr/>
        </p:nvSpPr>
        <p:spPr>
          <a:xfrm>
            <a:off x="7097775" y="2666375"/>
            <a:ext cx="4737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CCCCCC"/>
                </a:solidFill>
                <a:latin typeface="IBM Plex Mono"/>
                <a:ea typeface="IBM Plex Mono"/>
                <a:cs typeface="IBM Plex Mono"/>
                <a:sym typeface="IBM Plex Mono"/>
              </a:rPr>
              <a:t>0.1%</a:t>
            </a:r>
            <a:endParaRPr b="1" sz="800">
              <a:solidFill>
                <a:srgbClr val="CCCCCC"/>
              </a:solidFill>
              <a:latin typeface="IBM Plex Mono"/>
              <a:ea typeface="IBM Plex Mono"/>
              <a:cs typeface="IBM Plex Mono"/>
              <a:sym typeface="IBM Plex Mono"/>
            </a:endParaRPr>
          </a:p>
        </p:txBody>
      </p:sp>
      <p:sp>
        <p:nvSpPr>
          <p:cNvPr id="271" name="Google Shape;271;p30"/>
          <p:cNvSpPr txBox="1"/>
          <p:nvPr/>
        </p:nvSpPr>
        <p:spPr>
          <a:xfrm rot="-5400000">
            <a:off x="55385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[8,2,1]</a:t>
            </a:r>
            <a:endParaRPr sz="1100">
              <a:solidFill>
                <a:srgbClr val="CCCCCC"/>
              </a:solidFill>
              <a:latin typeface="IBM Plex Mono"/>
              <a:ea typeface="IBM Plex Mono"/>
              <a:cs typeface="IBM Plex Mono"/>
              <a:sym typeface="IBM Plex Mono"/>
            </a:endParaRPr>
          </a:p>
        </p:txBody>
      </p:sp>
      <p:sp>
        <p:nvSpPr>
          <p:cNvPr id="272" name="Google Shape;272;p30"/>
          <p:cNvSpPr txBox="1"/>
          <p:nvPr/>
        </p:nvSpPr>
        <p:spPr>
          <a:xfrm rot="-5400000">
            <a:off x="5807836" y="32422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[5,2,2]</a:t>
            </a:r>
            <a:endParaRPr sz="1100">
              <a:solidFill>
                <a:srgbClr val="CCCCCC"/>
              </a:solidFill>
              <a:latin typeface="IBM Plex Mono"/>
              <a:ea typeface="IBM Plex Mono"/>
              <a:cs typeface="IBM Plex Mono"/>
              <a:sym typeface="IBM Plex Mono"/>
            </a:endParaRPr>
          </a:p>
        </p:txBody>
      </p:sp>
      <p:sp>
        <p:nvSpPr>
          <p:cNvPr id="273" name="Google Shape;273;p30"/>
          <p:cNvSpPr txBox="1"/>
          <p:nvPr/>
        </p:nvSpPr>
        <p:spPr>
          <a:xfrm rot="-5400000">
            <a:off x="60771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[7,3,9]</a:t>
            </a:r>
            <a:endParaRPr sz="1100">
              <a:solidFill>
                <a:srgbClr val="CCCCCC"/>
              </a:solidFill>
              <a:latin typeface="IBM Plex Mono"/>
              <a:ea typeface="IBM Plex Mono"/>
              <a:cs typeface="IBM Plex Mono"/>
              <a:sym typeface="IBM Plex Mono"/>
            </a:endParaRPr>
          </a:p>
        </p:txBody>
      </p:sp>
      <p:sp>
        <p:nvSpPr>
          <p:cNvPr id="274" name="Google Shape;274;p30"/>
          <p:cNvSpPr txBox="1"/>
          <p:nvPr/>
        </p:nvSpPr>
        <p:spPr>
          <a:xfrm rot="-5400000">
            <a:off x="6346436"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[2,9,8]</a:t>
            </a:r>
            <a:endParaRPr sz="1100">
              <a:solidFill>
                <a:srgbClr val="CCCCCC"/>
              </a:solidFill>
              <a:latin typeface="IBM Plex Mono"/>
              <a:ea typeface="IBM Plex Mono"/>
              <a:cs typeface="IBM Plex Mono"/>
              <a:sym typeface="IBM Plex Mono"/>
            </a:endParaRPr>
          </a:p>
        </p:txBody>
      </p:sp>
      <p:sp>
        <p:nvSpPr>
          <p:cNvPr id="275" name="Google Shape;275;p30"/>
          <p:cNvSpPr txBox="1"/>
          <p:nvPr/>
        </p:nvSpPr>
        <p:spPr>
          <a:xfrm rot="-5400000">
            <a:off x="6582661" y="324407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[3,7,4]</a:t>
            </a:r>
            <a:endParaRPr sz="1100">
              <a:solidFill>
                <a:srgbClr val="CCCCCC"/>
              </a:solidFill>
              <a:latin typeface="IBM Plex Mono"/>
              <a:ea typeface="IBM Plex Mono"/>
              <a:cs typeface="IBM Plex Mono"/>
              <a:sym typeface="IBM Plex Mono"/>
            </a:endParaRPr>
          </a:p>
        </p:txBody>
      </p:sp>
      <p:sp>
        <p:nvSpPr>
          <p:cNvPr id="276" name="Google Shape;276;p30"/>
          <p:cNvSpPr txBox="1"/>
          <p:nvPr/>
        </p:nvSpPr>
        <p:spPr>
          <a:xfrm rot="-5400000">
            <a:off x="6885036" y="3225323"/>
            <a:ext cx="7710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IBM Plex Mono"/>
                <a:ea typeface="IBM Plex Mono"/>
                <a:cs typeface="IBM Plex Mono"/>
                <a:sym typeface="IBM Plex Mono"/>
              </a:rPr>
              <a:t>[5,1,6]</a:t>
            </a:r>
            <a:endParaRPr sz="1100">
              <a:solidFill>
                <a:srgbClr val="CCCCCC"/>
              </a:solidFill>
              <a:latin typeface="IBM Plex Mono"/>
              <a:ea typeface="IBM Plex Mono"/>
              <a:cs typeface="IBM Plex Mono"/>
              <a:sym typeface="IBM Plex Mono"/>
            </a:endParaRPr>
          </a:p>
        </p:txBody>
      </p:sp>
      <p:sp>
        <p:nvSpPr>
          <p:cNvPr id="277" name="Google Shape;277;p30"/>
          <p:cNvSpPr txBox="1"/>
          <p:nvPr/>
        </p:nvSpPr>
        <p:spPr>
          <a:xfrm rot="-3097121">
            <a:off x="5451422" y="3586978"/>
            <a:ext cx="771148" cy="3092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Paris</a:t>
            </a:r>
            <a:endParaRPr b="1" sz="1100">
              <a:solidFill>
                <a:srgbClr val="CCCCCC"/>
              </a:solidFill>
              <a:latin typeface="Montserrat"/>
              <a:ea typeface="Montserrat"/>
              <a:cs typeface="Montserrat"/>
              <a:sym typeface="Montserrat"/>
            </a:endParaRPr>
          </a:p>
        </p:txBody>
      </p:sp>
      <p:sp>
        <p:nvSpPr>
          <p:cNvPr id="278" name="Google Shape;278;p30"/>
          <p:cNvSpPr txBox="1"/>
          <p:nvPr/>
        </p:nvSpPr>
        <p:spPr>
          <a:xfrm rot="-2940796">
            <a:off x="5512433" y="37511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Versailles</a:t>
            </a:r>
            <a:endParaRPr b="1" sz="1100">
              <a:solidFill>
                <a:srgbClr val="CCCCCC"/>
              </a:solidFill>
              <a:latin typeface="Montserrat"/>
              <a:ea typeface="Montserrat"/>
              <a:cs typeface="Montserrat"/>
              <a:sym typeface="Montserrat"/>
            </a:endParaRPr>
          </a:p>
        </p:txBody>
      </p:sp>
      <p:sp>
        <p:nvSpPr>
          <p:cNvPr id="279" name="Google Shape;279;p30"/>
          <p:cNvSpPr txBox="1"/>
          <p:nvPr/>
        </p:nvSpPr>
        <p:spPr>
          <a:xfrm rot="-2940796">
            <a:off x="5978183" y="35596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Tours</a:t>
            </a:r>
            <a:endParaRPr b="1" sz="1100">
              <a:solidFill>
                <a:srgbClr val="CCCCCC"/>
              </a:solidFill>
              <a:latin typeface="Montserrat"/>
              <a:ea typeface="Montserrat"/>
              <a:cs typeface="Montserrat"/>
              <a:sym typeface="Montserrat"/>
            </a:endParaRPr>
          </a:p>
        </p:txBody>
      </p:sp>
      <p:sp>
        <p:nvSpPr>
          <p:cNvPr id="280" name="Google Shape;280;p30"/>
          <p:cNvSpPr txBox="1"/>
          <p:nvPr/>
        </p:nvSpPr>
        <p:spPr>
          <a:xfrm rot="-2940796">
            <a:off x="6214483" y="359666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Troyes</a:t>
            </a:r>
            <a:endParaRPr b="1" sz="1100">
              <a:solidFill>
                <a:srgbClr val="CCCCCC"/>
              </a:solidFill>
              <a:latin typeface="Montserrat"/>
              <a:ea typeface="Montserrat"/>
              <a:cs typeface="Montserrat"/>
              <a:sym typeface="Montserrat"/>
            </a:endParaRPr>
          </a:p>
        </p:txBody>
      </p:sp>
      <p:sp>
        <p:nvSpPr>
          <p:cNvPr id="281" name="Google Shape;281;p30"/>
          <p:cNvSpPr txBox="1"/>
          <p:nvPr/>
        </p:nvSpPr>
        <p:spPr>
          <a:xfrm rot="-2940796">
            <a:off x="6439983" y="3681991"/>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Orleans</a:t>
            </a:r>
            <a:endParaRPr b="1" sz="1100">
              <a:solidFill>
                <a:srgbClr val="CCCCCC"/>
              </a:solidFill>
              <a:latin typeface="Montserrat"/>
              <a:ea typeface="Montserrat"/>
              <a:cs typeface="Montserrat"/>
              <a:sym typeface="Montserrat"/>
            </a:endParaRPr>
          </a:p>
        </p:txBody>
      </p:sp>
      <p:sp>
        <p:nvSpPr>
          <p:cNvPr id="282" name="Google Shape;282;p30"/>
          <p:cNvSpPr txBox="1"/>
          <p:nvPr/>
        </p:nvSpPr>
        <p:spPr>
          <a:xfrm rot="-2940796">
            <a:off x="6858408" y="3517416"/>
            <a:ext cx="933549" cy="2651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CCCCCC"/>
                </a:solidFill>
                <a:latin typeface="Montserrat"/>
                <a:ea typeface="Montserrat"/>
                <a:cs typeface="Montserrat"/>
                <a:sym typeface="Montserrat"/>
              </a:rPr>
              <a:t>Laon</a:t>
            </a:r>
            <a:endParaRPr b="1" sz="1100">
              <a:solidFill>
                <a:srgbClr val="CCCCCC"/>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6" name="Shape 286"/>
        <p:cNvGrpSpPr/>
        <p:nvPr/>
      </p:nvGrpSpPr>
      <p:grpSpPr>
        <a:xfrm>
          <a:off x="0" y="0"/>
          <a:ext cx="0" cy="0"/>
          <a:chOff x="0" y="0"/>
          <a:chExt cx="0" cy="0"/>
        </a:xfrm>
      </p:grpSpPr>
      <p:pic>
        <p:nvPicPr>
          <p:cNvPr id="287" name="Google Shape;28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8" name="Google Shape;288;p31"/>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289" name="Google Shape;289;p31"/>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90" name="Google Shape;290;p3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1" name="Google Shape;291;p31"/>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txBox="1"/>
          <p:nvPr/>
        </p:nvSpPr>
        <p:spPr>
          <a:xfrm>
            <a:off x="0" y="1175325"/>
            <a:ext cx="9144000" cy="27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Embeddings </a:t>
            </a:r>
            <a:endParaRPr b="1" sz="72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and RAG</a:t>
            </a:r>
            <a:endParaRPr b="1" sz="72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pic>
        <p:nvPicPr>
          <p:cNvPr id="296" name="Google Shape;296;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2"/>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298" name="Google Shape;298;p32"/>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99" name="Google Shape;299;p3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00" name="Google Shape;300;p32"/>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01" name="Google Shape;301;p32"/>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02" name="Google Shape;302;p32"/>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6" name="Shape 306"/>
        <p:cNvGrpSpPr/>
        <p:nvPr/>
      </p:nvGrpSpPr>
      <p:grpSpPr>
        <a:xfrm>
          <a:off x="0" y="0"/>
          <a:ext cx="0" cy="0"/>
          <a:chOff x="0" y="0"/>
          <a:chExt cx="0" cy="0"/>
        </a:xfrm>
      </p:grpSpPr>
      <p:pic>
        <p:nvPicPr>
          <p:cNvPr id="307" name="Google Shape;307;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3"/>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09" name="Google Shape;309;p33"/>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10" name="Google Shape;310;p3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1" name="Google Shape;311;p33"/>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12" name="Google Shape;312;p33"/>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13" name="Google Shape;313;p33"/>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4" name="Google Shape;314;p33"/>
          <p:cNvGraphicFramePr/>
          <p:nvPr/>
        </p:nvGraphicFramePr>
        <p:xfrm>
          <a:off x="4213475" y="268917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bl>
          </a:graphicData>
        </a:graphic>
      </p:graphicFrame>
      <p:sp>
        <p:nvSpPr>
          <p:cNvPr id="315" name="Google Shape;315;p33"/>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pic>
        <p:nvPicPr>
          <p:cNvPr id="320" name="Google Shape;3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1" name="Google Shape;321;p34"/>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22" name="Google Shape;322;p34"/>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23" name="Google Shape;323;p3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4" name="Google Shape;324;p34"/>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25" name="Google Shape;325;p34"/>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26" name="Google Shape;326;p34"/>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34"/>
          <p:cNvPicPr preferRelativeResize="0"/>
          <p:nvPr/>
        </p:nvPicPr>
        <p:blipFill>
          <a:blip r:embed="rId6">
            <a:alphaModFix/>
          </a:blip>
          <a:stretch>
            <a:fillRect/>
          </a:stretch>
        </p:blipFill>
        <p:spPr>
          <a:xfrm>
            <a:off x="4430575" y="3576125"/>
            <a:ext cx="2216400" cy="1560575"/>
          </a:xfrm>
          <a:prstGeom prst="rect">
            <a:avLst/>
          </a:prstGeom>
          <a:noFill/>
          <a:ln>
            <a:noFill/>
          </a:ln>
        </p:spPr>
      </p:pic>
      <p:graphicFrame>
        <p:nvGraphicFramePr>
          <p:cNvPr id="328" name="Google Shape;328;p34"/>
          <p:cNvGraphicFramePr/>
          <p:nvPr/>
        </p:nvGraphicFramePr>
        <p:xfrm>
          <a:off x="7139275" y="390862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r>
            </a:tbl>
          </a:graphicData>
        </a:graphic>
      </p:graphicFrame>
      <p:sp>
        <p:nvSpPr>
          <p:cNvPr id="329" name="Google Shape;329;p34"/>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30" name="Google Shape;330;p34"/>
          <p:cNvGraphicFramePr/>
          <p:nvPr/>
        </p:nvGraphicFramePr>
        <p:xfrm>
          <a:off x="4213475" y="268917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bl>
          </a:graphicData>
        </a:graphic>
      </p:graphicFrame>
      <p:sp>
        <p:nvSpPr>
          <p:cNvPr id="331" name="Google Shape;331;p34"/>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35"/>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38" name="Google Shape;338;p35"/>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39" name="Google Shape;339;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40" name="Google Shape;340;p35"/>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41" name="Google Shape;341;p35"/>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42" name="Google Shape;342;p35"/>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35"/>
          <p:cNvPicPr preferRelativeResize="0"/>
          <p:nvPr/>
        </p:nvPicPr>
        <p:blipFill>
          <a:blip r:embed="rId6">
            <a:alphaModFix/>
          </a:blip>
          <a:stretch>
            <a:fillRect/>
          </a:stretch>
        </p:blipFill>
        <p:spPr>
          <a:xfrm>
            <a:off x="6764500" y="1423077"/>
            <a:ext cx="2287601" cy="1715700"/>
          </a:xfrm>
          <a:prstGeom prst="rect">
            <a:avLst/>
          </a:prstGeom>
          <a:noFill/>
          <a:ln>
            <a:noFill/>
          </a:ln>
        </p:spPr>
      </p:pic>
      <p:pic>
        <p:nvPicPr>
          <p:cNvPr id="344" name="Google Shape;344;p35"/>
          <p:cNvPicPr preferRelativeResize="0"/>
          <p:nvPr/>
        </p:nvPicPr>
        <p:blipFill>
          <a:blip r:embed="rId7">
            <a:alphaModFix/>
          </a:blip>
          <a:stretch>
            <a:fillRect/>
          </a:stretch>
        </p:blipFill>
        <p:spPr>
          <a:xfrm>
            <a:off x="4430575" y="3576125"/>
            <a:ext cx="2216400" cy="1560575"/>
          </a:xfrm>
          <a:prstGeom prst="rect">
            <a:avLst/>
          </a:prstGeom>
          <a:noFill/>
          <a:ln>
            <a:noFill/>
          </a:ln>
        </p:spPr>
      </p:pic>
      <p:graphicFrame>
        <p:nvGraphicFramePr>
          <p:cNvPr id="345" name="Google Shape;345;p35"/>
          <p:cNvGraphicFramePr/>
          <p:nvPr/>
        </p:nvGraphicFramePr>
        <p:xfrm>
          <a:off x="7139275" y="390862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FF2CC"/>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B6D7A8"/>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r>
            </a:tbl>
          </a:graphicData>
        </a:graphic>
      </p:graphicFrame>
      <p:sp>
        <p:nvSpPr>
          <p:cNvPr id="346" name="Google Shape;346;p35"/>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7" name="Google Shape;347;p35"/>
          <p:cNvGraphicFramePr/>
          <p:nvPr/>
        </p:nvGraphicFramePr>
        <p:xfrm>
          <a:off x="4213475" y="268917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bl>
          </a:graphicData>
        </a:graphic>
      </p:graphicFrame>
      <p:sp>
        <p:nvSpPr>
          <p:cNvPr id="348" name="Google Shape;348;p35"/>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6372150" y="243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rot="-5400000">
            <a:off x="7793100" y="32608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35"/>
          <p:cNvCxnSpPr/>
          <p:nvPr/>
        </p:nvCxnSpPr>
        <p:spPr>
          <a:xfrm rot="10800000">
            <a:off x="7650175" y="1883175"/>
            <a:ext cx="407400" cy="923400"/>
          </a:xfrm>
          <a:prstGeom prst="straightConnector1">
            <a:avLst/>
          </a:prstGeom>
          <a:noFill/>
          <a:ln cap="flat" cmpd="sng" w="19050">
            <a:solidFill>
              <a:srgbClr val="7932FC"/>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5" name="Shape 355"/>
        <p:cNvGrpSpPr/>
        <p:nvPr/>
      </p:nvGrpSpPr>
      <p:grpSpPr>
        <a:xfrm>
          <a:off x="0" y="0"/>
          <a:ext cx="0" cy="0"/>
          <a:chOff x="0" y="0"/>
          <a:chExt cx="0" cy="0"/>
        </a:xfrm>
      </p:grpSpPr>
      <p:pic>
        <p:nvPicPr>
          <p:cNvPr id="356" name="Google Shape;35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7" name="Google Shape;357;p36"/>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58" name="Google Shape;358;p36"/>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59" name="Google Shape;359;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60" name="Google Shape;360;p36"/>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61" name="Google Shape;361;p36"/>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62" name="Google Shape;362;p36"/>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 name="Google Shape;363;p36"/>
          <p:cNvPicPr preferRelativeResize="0"/>
          <p:nvPr/>
        </p:nvPicPr>
        <p:blipFill>
          <a:blip r:embed="rId6">
            <a:alphaModFix/>
          </a:blip>
          <a:stretch>
            <a:fillRect/>
          </a:stretch>
        </p:blipFill>
        <p:spPr>
          <a:xfrm>
            <a:off x="6764500" y="1423077"/>
            <a:ext cx="2287601" cy="1715700"/>
          </a:xfrm>
          <a:prstGeom prst="rect">
            <a:avLst/>
          </a:prstGeom>
          <a:noFill/>
          <a:ln>
            <a:noFill/>
          </a:ln>
        </p:spPr>
      </p:pic>
      <p:pic>
        <p:nvPicPr>
          <p:cNvPr id="364" name="Google Shape;364;p36"/>
          <p:cNvPicPr preferRelativeResize="0"/>
          <p:nvPr/>
        </p:nvPicPr>
        <p:blipFill>
          <a:blip r:embed="rId7">
            <a:alphaModFix/>
          </a:blip>
          <a:stretch>
            <a:fillRect/>
          </a:stretch>
        </p:blipFill>
        <p:spPr>
          <a:xfrm>
            <a:off x="4430575" y="3576125"/>
            <a:ext cx="2216400" cy="1560575"/>
          </a:xfrm>
          <a:prstGeom prst="rect">
            <a:avLst/>
          </a:prstGeom>
          <a:noFill/>
          <a:ln>
            <a:noFill/>
          </a:ln>
        </p:spPr>
      </p:pic>
      <p:graphicFrame>
        <p:nvGraphicFramePr>
          <p:cNvPr id="365" name="Google Shape;365;p36"/>
          <p:cNvGraphicFramePr/>
          <p:nvPr/>
        </p:nvGraphicFramePr>
        <p:xfrm>
          <a:off x="7139275" y="390862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D9D2E9"/>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FFF2CC"/>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CE5CD"/>
                    </a:solidFill>
                  </a:tcPr>
                </a:tc>
              </a:tr>
              <a:tr h="210800">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200"/>
                    </a:p>
                  </a:txBody>
                  <a:tcPr marT="91425" marB="91425" marR="91425" marL="91425">
                    <a:lnL cap="flat" cmpd="sng" w="19050">
                      <a:solidFill>
                        <a:srgbClr val="7932FC"/>
                      </a:solidFill>
                      <a:prstDash val="solid"/>
                      <a:round/>
                      <a:headEnd len="sm" w="sm" type="none"/>
                      <a:tailEnd len="sm" w="sm" type="none"/>
                    </a:lnL>
                    <a:lnR cap="flat" cmpd="sng" w="19050">
                      <a:solidFill>
                        <a:srgbClr val="7932FC"/>
                      </a:solidFill>
                      <a:prstDash val="solid"/>
                      <a:round/>
                      <a:headEnd len="sm" w="sm" type="none"/>
                      <a:tailEnd len="sm" w="sm" type="none"/>
                    </a:lnR>
                    <a:lnT cap="flat" cmpd="sng" w="19050">
                      <a:solidFill>
                        <a:srgbClr val="7932FC"/>
                      </a:solidFill>
                      <a:prstDash val="solid"/>
                      <a:round/>
                      <a:headEnd len="sm" w="sm" type="none"/>
                      <a:tailEnd len="sm" w="sm" type="none"/>
                    </a:lnT>
                    <a:lnB cap="flat" cmpd="sng" w="19050">
                      <a:solidFill>
                        <a:srgbClr val="7932FC"/>
                      </a:solidFill>
                      <a:prstDash val="solid"/>
                      <a:round/>
                      <a:headEnd len="sm" w="sm" type="none"/>
                      <a:tailEnd len="sm" w="sm" type="none"/>
                    </a:lnB>
                    <a:solidFill>
                      <a:srgbClr val="F4CCCC"/>
                    </a:solidFill>
                  </a:tcPr>
                </a:tc>
              </a:tr>
            </a:tbl>
          </a:graphicData>
        </a:graphic>
      </p:graphicFrame>
      <p:sp>
        <p:nvSpPr>
          <p:cNvPr id="366" name="Google Shape;366;p36"/>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7" name="Google Shape;367;p36"/>
          <p:cNvGraphicFramePr/>
          <p:nvPr/>
        </p:nvGraphicFramePr>
        <p:xfrm>
          <a:off x="4213475" y="268917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r>
            </a:tbl>
          </a:graphicData>
        </a:graphic>
      </p:graphicFrame>
      <p:sp>
        <p:nvSpPr>
          <p:cNvPr id="368" name="Google Shape;368;p36"/>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6372150" y="243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rot="-5400000">
            <a:off x="7793100" y="32608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36"/>
          <p:cNvCxnSpPr/>
          <p:nvPr/>
        </p:nvCxnSpPr>
        <p:spPr>
          <a:xfrm rot="10800000">
            <a:off x="7650175" y="1883175"/>
            <a:ext cx="407400" cy="923400"/>
          </a:xfrm>
          <a:prstGeom prst="straightConnector1">
            <a:avLst/>
          </a:prstGeom>
          <a:noFill/>
          <a:ln cap="flat" cmpd="sng" w="19050">
            <a:solidFill>
              <a:srgbClr val="7932FC"/>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37"/>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78" name="Google Shape;378;p37"/>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79" name="Google Shape;37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0" name="Google Shape;380;p37"/>
          <p:cNvPicPr preferRelativeResize="0"/>
          <p:nvPr/>
        </p:nvPicPr>
        <p:blipFill rotWithShape="1">
          <a:blip r:embed="rId5">
            <a:alphaModFix/>
          </a:blip>
          <a:srcRect b="0" l="0" r="28284" t="40539"/>
          <a:stretch/>
        </p:blipFill>
        <p:spPr>
          <a:xfrm>
            <a:off x="-150300" y="2639000"/>
            <a:ext cx="2350275" cy="1412000"/>
          </a:xfrm>
          <a:prstGeom prst="rect">
            <a:avLst/>
          </a:prstGeom>
          <a:noFill/>
          <a:ln>
            <a:noFill/>
          </a:ln>
        </p:spPr>
      </p:pic>
      <p:pic>
        <p:nvPicPr>
          <p:cNvPr id="381" name="Google Shape;381;p37"/>
          <p:cNvPicPr preferRelativeResize="0"/>
          <p:nvPr/>
        </p:nvPicPr>
        <p:blipFill rotWithShape="1">
          <a:blip r:embed="rId5">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382" name="Google Shape;382;p37"/>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3" name="Google Shape;383;p37"/>
          <p:cNvPicPr preferRelativeResize="0"/>
          <p:nvPr/>
        </p:nvPicPr>
        <p:blipFill>
          <a:blip r:embed="rId6">
            <a:alphaModFix/>
          </a:blip>
          <a:stretch>
            <a:fillRect/>
          </a:stretch>
        </p:blipFill>
        <p:spPr>
          <a:xfrm>
            <a:off x="6764500" y="1423077"/>
            <a:ext cx="2287601" cy="1715700"/>
          </a:xfrm>
          <a:prstGeom prst="rect">
            <a:avLst/>
          </a:prstGeom>
          <a:noFill/>
          <a:ln>
            <a:noFill/>
          </a:ln>
        </p:spPr>
      </p:pic>
      <p:pic>
        <p:nvPicPr>
          <p:cNvPr id="384" name="Google Shape;384;p37"/>
          <p:cNvPicPr preferRelativeResize="0"/>
          <p:nvPr/>
        </p:nvPicPr>
        <p:blipFill>
          <a:blip r:embed="rId7">
            <a:alphaModFix/>
          </a:blip>
          <a:stretch>
            <a:fillRect/>
          </a:stretch>
        </p:blipFill>
        <p:spPr>
          <a:xfrm>
            <a:off x="4430575" y="3576125"/>
            <a:ext cx="2216400" cy="1560575"/>
          </a:xfrm>
          <a:prstGeom prst="rect">
            <a:avLst/>
          </a:prstGeom>
          <a:noFill/>
          <a:ln>
            <a:noFill/>
          </a:ln>
        </p:spPr>
      </p:pic>
      <p:graphicFrame>
        <p:nvGraphicFramePr>
          <p:cNvPr id="385" name="Google Shape;385;p37"/>
          <p:cNvGraphicFramePr/>
          <p:nvPr/>
        </p:nvGraphicFramePr>
        <p:xfrm>
          <a:off x="7139275" y="4342900"/>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2108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r>
            </a:tbl>
          </a:graphicData>
        </a:graphic>
      </p:graphicFrame>
      <p:sp>
        <p:nvSpPr>
          <p:cNvPr id="386" name="Google Shape;386;p37"/>
          <p:cNvSpPr/>
          <p:nvPr/>
        </p:nvSpPr>
        <p:spPr>
          <a:xfrm>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7" name="Google Shape;387;p37"/>
          <p:cNvGraphicFramePr/>
          <p:nvPr/>
        </p:nvGraphicFramePr>
        <p:xfrm>
          <a:off x="4213475" y="268917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r>
            </a:tbl>
          </a:graphicData>
        </a:graphic>
      </p:graphicFrame>
      <p:sp>
        <p:nvSpPr>
          <p:cNvPr id="388" name="Google Shape;388;p37"/>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6372150" y="243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rot="-5400000">
            <a:off x="7793100" y="32608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37"/>
          <p:cNvCxnSpPr/>
          <p:nvPr/>
        </p:nvCxnSpPr>
        <p:spPr>
          <a:xfrm rot="10800000">
            <a:off x="7650175" y="1883175"/>
            <a:ext cx="407400" cy="923400"/>
          </a:xfrm>
          <a:prstGeom prst="straightConnector1">
            <a:avLst/>
          </a:prstGeom>
          <a:noFill/>
          <a:ln cap="flat" cmpd="sng" w="19050">
            <a:solidFill>
              <a:srgbClr val="7932FC"/>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5" name="Shape 395"/>
        <p:cNvGrpSpPr/>
        <p:nvPr/>
      </p:nvGrpSpPr>
      <p:grpSpPr>
        <a:xfrm>
          <a:off x="0" y="0"/>
          <a:ext cx="0" cy="0"/>
          <a:chOff x="0" y="0"/>
          <a:chExt cx="0" cy="0"/>
        </a:xfrm>
      </p:grpSpPr>
      <p:pic>
        <p:nvPicPr>
          <p:cNvPr id="396" name="Google Shape;396;p38"/>
          <p:cNvPicPr preferRelativeResize="0"/>
          <p:nvPr/>
        </p:nvPicPr>
        <p:blipFill rotWithShape="1">
          <a:blip r:embed="rId3">
            <a:alphaModFix/>
          </a:blip>
          <a:srcRect b="17588" l="17937" r="41109" t="32012"/>
          <a:stretch/>
        </p:blipFill>
        <p:spPr>
          <a:xfrm>
            <a:off x="5114974" y="3928125"/>
            <a:ext cx="1385100" cy="1046700"/>
          </a:xfrm>
          <a:prstGeom prst="rect">
            <a:avLst/>
          </a:prstGeom>
          <a:noFill/>
          <a:ln>
            <a:noFill/>
          </a:ln>
        </p:spPr>
      </p:pic>
      <p:pic>
        <p:nvPicPr>
          <p:cNvPr id="397" name="Google Shape;397;p38"/>
          <p:cNvPicPr preferRelativeResize="0"/>
          <p:nvPr/>
        </p:nvPicPr>
        <p:blipFill>
          <a:blip r:embed="rId4">
            <a:alphaModFix/>
          </a:blip>
          <a:stretch>
            <a:fillRect/>
          </a:stretch>
        </p:blipFill>
        <p:spPr>
          <a:xfrm>
            <a:off x="103600" y="51813"/>
            <a:ext cx="672135" cy="673024"/>
          </a:xfrm>
          <a:prstGeom prst="rect">
            <a:avLst/>
          </a:prstGeom>
          <a:noFill/>
          <a:ln>
            <a:noFill/>
          </a:ln>
        </p:spPr>
      </p:pic>
      <p:sp>
        <p:nvSpPr>
          <p:cNvPr id="398" name="Google Shape;398;p38"/>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399" name="Google Shape;399;p38"/>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00" name="Google Shape;400;p38"/>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401" name="Google Shape;401;p38"/>
          <p:cNvPicPr preferRelativeResize="0"/>
          <p:nvPr/>
        </p:nvPicPr>
        <p:blipFill rotWithShape="1">
          <a:blip r:embed="rId6">
            <a:alphaModFix/>
          </a:blip>
          <a:srcRect b="0" l="0" r="28284" t="40539"/>
          <a:stretch/>
        </p:blipFill>
        <p:spPr>
          <a:xfrm>
            <a:off x="-150300" y="2639000"/>
            <a:ext cx="2350275" cy="1412000"/>
          </a:xfrm>
          <a:prstGeom prst="rect">
            <a:avLst/>
          </a:prstGeom>
          <a:noFill/>
          <a:ln>
            <a:noFill/>
          </a:ln>
        </p:spPr>
      </p:pic>
      <p:pic>
        <p:nvPicPr>
          <p:cNvPr id="402" name="Google Shape;402;p38"/>
          <p:cNvPicPr preferRelativeResize="0"/>
          <p:nvPr/>
        </p:nvPicPr>
        <p:blipFill rotWithShape="1">
          <a:blip r:embed="rId6">
            <a:alphaModFix/>
          </a:blip>
          <a:srcRect b="72446" l="43858" r="24095" t="7372"/>
          <a:stretch/>
        </p:blipFill>
        <p:spPr>
          <a:xfrm>
            <a:off x="2640701" y="2956475"/>
            <a:ext cx="1247749" cy="569400"/>
          </a:xfrm>
          <a:prstGeom prst="rect">
            <a:avLst/>
          </a:prstGeom>
          <a:noFill/>
          <a:ln cap="flat" cmpd="sng" w="19050">
            <a:solidFill>
              <a:srgbClr val="7932FC"/>
            </a:solidFill>
            <a:prstDash val="solid"/>
            <a:round/>
            <a:headEnd len="sm" w="sm" type="none"/>
            <a:tailEnd len="sm" w="sm" type="none"/>
          </a:ln>
        </p:spPr>
      </p:pic>
      <p:sp>
        <p:nvSpPr>
          <p:cNvPr id="403" name="Google Shape;403;p38"/>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4" name="Google Shape;404;p38"/>
          <p:cNvGraphicFramePr/>
          <p:nvPr/>
        </p:nvGraphicFramePr>
        <p:xfrm>
          <a:off x="7139275" y="4342900"/>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2108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B6D7A8"/>
                    </a:solidFill>
                  </a:tcPr>
                </a:tc>
              </a:tr>
            </a:tbl>
          </a:graphicData>
        </a:graphic>
      </p:graphicFrame>
      <p:sp>
        <p:nvSpPr>
          <p:cNvPr id="405" name="Google Shape;405;p38"/>
          <p:cNvSpPr/>
          <p:nvPr/>
        </p:nvSpPr>
        <p:spPr>
          <a:xfrm rot="10800000">
            <a:off x="6372150" y="42702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6" name="Google Shape;406;p38"/>
          <p:cNvGraphicFramePr/>
          <p:nvPr/>
        </p:nvGraphicFramePr>
        <p:xfrm>
          <a:off x="4213475" y="2689175"/>
          <a:ext cx="3000000" cy="3000000"/>
        </p:xfrm>
        <a:graphic>
          <a:graphicData uri="http://schemas.openxmlformats.org/drawingml/2006/table">
            <a:tbl>
              <a:tblPr>
                <a:noFill/>
                <a:tableStyleId>{D8BB9D80-858A-4EC4-B326-8D7250182CFF}</a:tableStyleId>
              </a:tblPr>
              <a:tblGrid>
                <a:gridCol w="382850"/>
                <a:gridCol w="382850"/>
                <a:gridCol w="382850"/>
                <a:gridCol w="382850"/>
                <a:gridCol w="382850"/>
              </a:tblGrid>
              <a:tr h="100000">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sz="200"/>
                    </a:p>
                  </a:txBody>
                  <a:tcPr marT="91425" marB="91425" marR="91425" marL="91425">
                    <a:lnL cap="flat" cmpd="sng" w="38100">
                      <a:solidFill>
                        <a:srgbClr val="7932FC"/>
                      </a:solidFill>
                      <a:prstDash val="solid"/>
                      <a:round/>
                      <a:headEnd len="sm" w="sm" type="none"/>
                      <a:tailEnd len="sm" w="sm" type="none"/>
                    </a:lnL>
                    <a:lnR cap="flat" cmpd="sng" w="38100">
                      <a:solidFill>
                        <a:srgbClr val="7932FC"/>
                      </a:solidFill>
                      <a:prstDash val="solid"/>
                      <a:round/>
                      <a:headEnd len="sm" w="sm" type="none"/>
                      <a:tailEnd len="sm" w="sm" type="none"/>
                    </a:lnR>
                    <a:lnT cap="flat" cmpd="sng" w="38100">
                      <a:solidFill>
                        <a:srgbClr val="7932FC"/>
                      </a:solidFill>
                      <a:prstDash val="solid"/>
                      <a:round/>
                      <a:headEnd len="sm" w="sm" type="none"/>
                      <a:tailEnd len="sm" w="sm" type="none"/>
                    </a:lnT>
                    <a:lnB cap="flat" cmpd="sng" w="38100">
                      <a:solidFill>
                        <a:srgbClr val="7932FC"/>
                      </a:solidFill>
                      <a:prstDash val="solid"/>
                      <a:round/>
                      <a:headEnd len="sm" w="sm" type="none"/>
                      <a:tailEnd len="sm" w="sm" type="none"/>
                    </a:lnB>
                    <a:solidFill>
                      <a:srgbClr val="D9D2E9"/>
                    </a:solidFill>
                  </a:tcPr>
                </a:tc>
              </a:tr>
            </a:tbl>
          </a:graphicData>
        </a:graphic>
      </p:graphicFrame>
      <p:sp>
        <p:nvSpPr>
          <p:cNvPr id="407" name="Google Shape;407;p38"/>
          <p:cNvSpPr/>
          <p:nvPr/>
        </p:nvSpPr>
        <p:spPr>
          <a:xfrm>
            <a:off x="3186900" y="1858100"/>
            <a:ext cx="1385100" cy="780900"/>
          </a:xfrm>
          <a:prstGeom prst="curvedDownArrow">
            <a:avLst>
              <a:gd fmla="val 25000" name="adj1"/>
              <a:gd fmla="val 50000" name="adj2"/>
              <a:gd fmla="val 2500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39"/>
          <p:cNvPicPr preferRelativeResize="0"/>
          <p:nvPr/>
        </p:nvPicPr>
        <p:blipFill rotWithShape="1">
          <a:blip r:embed="rId3">
            <a:alphaModFix/>
          </a:blip>
          <a:srcRect b="17588" l="17937" r="41109" t="32012"/>
          <a:stretch/>
        </p:blipFill>
        <p:spPr>
          <a:xfrm>
            <a:off x="2852730" y="3525875"/>
            <a:ext cx="932332" cy="704551"/>
          </a:xfrm>
          <a:prstGeom prst="rect">
            <a:avLst/>
          </a:prstGeom>
          <a:noFill/>
          <a:ln>
            <a:noFill/>
          </a:ln>
        </p:spPr>
      </p:pic>
      <p:pic>
        <p:nvPicPr>
          <p:cNvPr id="413" name="Google Shape;413;p39"/>
          <p:cNvPicPr preferRelativeResize="0"/>
          <p:nvPr/>
        </p:nvPicPr>
        <p:blipFill>
          <a:blip r:embed="rId4">
            <a:alphaModFix/>
          </a:blip>
          <a:stretch>
            <a:fillRect/>
          </a:stretch>
        </p:blipFill>
        <p:spPr>
          <a:xfrm>
            <a:off x="103600" y="51813"/>
            <a:ext cx="672135" cy="673024"/>
          </a:xfrm>
          <a:prstGeom prst="rect">
            <a:avLst/>
          </a:prstGeom>
          <a:noFill/>
          <a:ln>
            <a:noFill/>
          </a:ln>
        </p:spPr>
      </p:pic>
      <p:sp>
        <p:nvSpPr>
          <p:cNvPr id="414" name="Google Shape;414;p39"/>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15" name="Google Shape;415;p39"/>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16" name="Google Shape;416;p39"/>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417" name="Google Shape;417;p39"/>
          <p:cNvPicPr preferRelativeResize="0"/>
          <p:nvPr/>
        </p:nvPicPr>
        <p:blipFill rotWithShape="1">
          <a:blip r:embed="rId6">
            <a:alphaModFix/>
          </a:blip>
          <a:srcRect b="0" l="0" r="28284" t="40539"/>
          <a:stretch/>
        </p:blipFill>
        <p:spPr>
          <a:xfrm>
            <a:off x="-150300" y="2639000"/>
            <a:ext cx="2350275" cy="1412000"/>
          </a:xfrm>
          <a:prstGeom prst="rect">
            <a:avLst/>
          </a:prstGeom>
          <a:noFill/>
          <a:ln>
            <a:noFill/>
          </a:ln>
        </p:spPr>
      </p:pic>
      <p:pic>
        <p:nvPicPr>
          <p:cNvPr id="418" name="Google Shape;418;p39"/>
          <p:cNvPicPr preferRelativeResize="0"/>
          <p:nvPr/>
        </p:nvPicPr>
        <p:blipFill rotWithShape="1">
          <a:blip r:embed="rId6">
            <a:alphaModFix/>
          </a:blip>
          <a:srcRect b="72446" l="43858" r="24095" t="7372"/>
          <a:stretch/>
        </p:blipFill>
        <p:spPr>
          <a:xfrm>
            <a:off x="2640701" y="2956475"/>
            <a:ext cx="1247749" cy="569400"/>
          </a:xfrm>
          <a:prstGeom prst="rect">
            <a:avLst/>
          </a:prstGeom>
          <a:noFill/>
          <a:ln>
            <a:noFill/>
          </a:ln>
        </p:spPr>
      </p:pic>
      <p:sp>
        <p:nvSpPr>
          <p:cNvPr id="419" name="Google Shape;419;p39"/>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2670975" y="2815625"/>
            <a:ext cx="1247700" cy="14547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4019850" y="3022250"/>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39"/>
          <p:cNvPicPr preferRelativeResize="0"/>
          <p:nvPr/>
        </p:nvPicPr>
        <p:blipFill>
          <a:blip r:embed="rId7">
            <a:alphaModFix/>
          </a:blip>
          <a:stretch>
            <a:fillRect/>
          </a:stretch>
        </p:blipFill>
        <p:spPr>
          <a:xfrm>
            <a:off x="4652097" y="2986815"/>
            <a:ext cx="1174974" cy="4332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6" name="Shape 426"/>
        <p:cNvGrpSpPr/>
        <p:nvPr/>
      </p:nvGrpSpPr>
      <p:grpSpPr>
        <a:xfrm>
          <a:off x="0" y="0"/>
          <a:ext cx="0" cy="0"/>
          <a:chOff x="0" y="0"/>
          <a:chExt cx="0" cy="0"/>
        </a:xfrm>
      </p:grpSpPr>
      <p:pic>
        <p:nvPicPr>
          <p:cNvPr id="427" name="Google Shape;427;p40"/>
          <p:cNvPicPr preferRelativeResize="0"/>
          <p:nvPr/>
        </p:nvPicPr>
        <p:blipFill rotWithShape="1">
          <a:blip r:embed="rId3">
            <a:alphaModFix/>
          </a:blip>
          <a:srcRect b="17588" l="17937" r="41109" t="32012"/>
          <a:stretch/>
        </p:blipFill>
        <p:spPr>
          <a:xfrm>
            <a:off x="2852730" y="3525875"/>
            <a:ext cx="932332" cy="704551"/>
          </a:xfrm>
          <a:prstGeom prst="rect">
            <a:avLst/>
          </a:prstGeom>
          <a:noFill/>
          <a:ln>
            <a:noFill/>
          </a:ln>
        </p:spPr>
      </p:pic>
      <p:pic>
        <p:nvPicPr>
          <p:cNvPr id="428" name="Google Shape;428;p40"/>
          <p:cNvPicPr preferRelativeResize="0"/>
          <p:nvPr/>
        </p:nvPicPr>
        <p:blipFill>
          <a:blip r:embed="rId4">
            <a:alphaModFix/>
          </a:blip>
          <a:stretch>
            <a:fillRect/>
          </a:stretch>
        </p:blipFill>
        <p:spPr>
          <a:xfrm>
            <a:off x="103600" y="51813"/>
            <a:ext cx="672135" cy="673024"/>
          </a:xfrm>
          <a:prstGeom prst="rect">
            <a:avLst/>
          </a:prstGeom>
          <a:noFill/>
          <a:ln>
            <a:noFill/>
          </a:ln>
        </p:spPr>
      </p:pic>
      <p:sp>
        <p:nvSpPr>
          <p:cNvPr id="429" name="Google Shape;429;p40"/>
          <p:cNvSpPr txBox="1"/>
          <p:nvPr/>
        </p:nvSpPr>
        <p:spPr>
          <a:xfrm>
            <a:off x="867775" y="103625"/>
            <a:ext cx="807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30" name="Google Shape;430;p40"/>
          <p:cNvSpPr txBox="1"/>
          <p:nvPr/>
        </p:nvSpPr>
        <p:spPr>
          <a:xfrm>
            <a:off x="272000" y="854825"/>
            <a:ext cx="87801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a:t>
            </a:r>
            <a:r>
              <a:rPr b="1" lang="en" sz="2800">
                <a:latin typeface="Montserrat"/>
                <a:ea typeface="Montserrat"/>
                <a:cs typeface="Montserrat"/>
                <a:sym typeface="Montserrat"/>
              </a:rPr>
              <a:t>:</a:t>
            </a:r>
            <a:endParaRPr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31" name="Google Shape;431;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432" name="Google Shape;432;p40"/>
          <p:cNvPicPr preferRelativeResize="0"/>
          <p:nvPr/>
        </p:nvPicPr>
        <p:blipFill rotWithShape="1">
          <a:blip r:embed="rId6">
            <a:alphaModFix/>
          </a:blip>
          <a:srcRect b="0" l="0" r="28284" t="40539"/>
          <a:stretch/>
        </p:blipFill>
        <p:spPr>
          <a:xfrm>
            <a:off x="-150300" y="2639000"/>
            <a:ext cx="2350275" cy="1412000"/>
          </a:xfrm>
          <a:prstGeom prst="rect">
            <a:avLst/>
          </a:prstGeom>
          <a:noFill/>
          <a:ln>
            <a:noFill/>
          </a:ln>
        </p:spPr>
      </p:pic>
      <p:pic>
        <p:nvPicPr>
          <p:cNvPr id="433" name="Google Shape;433;p40"/>
          <p:cNvPicPr preferRelativeResize="0"/>
          <p:nvPr/>
        </p:nvPicPr>
        <p:blipFill rotWithShape="1">
          <a:blip r:embed="rId6">
            <a:alphaModFix/>
          </a:blip>
          <a:srcRect b="72446" l="43858" r="24095" t="7372"/>
          <a:stretch/>
        </p:blipFill>
        <p:spPr>
          <a:xfrm>
            <a:off x="2640701" y="2956475"/>
            <a:ext cx="1247749" cy="569400"/>
          </a:xfrm>
          <a:prstGeom prst="rect">
            <a:avLst/>
          </a:prstGeom>
          <a:noFill/>
          <a:ln>
            <a:noFill/>
          </a:ln>
        </p:spPr>
      </p:pic>
      <p:sp>
        <p:nvSpPr>
          <p:cNvPr id="434" name="Google Shape;434;p40"/>
          <p:cNvSpPr/>
          <p:nvPr/>
        </p:nvSpPr>
        <p:spPr>
          <a:xfrm>
            <a:off x="1937450" y="3059975"/>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2670975" y="2815625"/>
            <a:ext cx="1247700" cy="14547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4019850" y="3022250"/>
            <a:ext cx="606600" cy="3624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txBox="1"/>
          <p:nvPr/>
        </p:nvSpPr>
        <p:spPr>
          <a:xfrm>
            <a:off x="5975275" y="1961175"/>
            <a:ext cx="2969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51C75"/>
                </a:solidFill>
                <a:latin typeface="Montserrat"/>
                <a:ea typeface="Montserrat"/>
                <a:cs typeface="Montserrat"/>
                <a:sym typeface="Montserrat"/>
              </a:rPr>
              <a:t>Prompt:</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rPr lang="en" sz="2000">
                <a:solidFill>
                  <a:srgbClr val="351C75"/>
                </a:solidFill>
                <a:latin typeface="Montserrat"/>
                <a:ea typeface="Montserrat"/>
                <a:cs typeface="Montserrat"/>
                <a:sym typeface="Montserrat"/>
              </a:rPr>
              <a:t>“What can you tell me about vacation policy?”</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rPr lang="en" sz="2000">
                <a:solidFill>
                  <a:srgbClr val="351C75"/>
                </a:solidFill>
                <a:latin typeface="Montserrat"/>
                <a:ea typeface="Montserrat"/>
                <a:cs typeface="Montserrat"/>
                <a:sym typeface="Montserrat"/>
              </a:rPr>
              <a:t>Context below:</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t/>
            </a:r>
            <a:endParaRPr sz="2000">
              <a:solidFill>
                <a:srgbClr val="351C75"/>
              </a:solidFill>
              <a:latin typeface="Montserrat"/>
              <a:ea typeface="Montserrat"/>
              <a:cs typeface="Montserrat"/>
              <a:sym typeface="Montserrat"/>
            </a:endParaRPr>
          </a:p>
          <a:p>
            <a:pPr indent="0" lvl="0" marL="0" rtl="0" algn="l">
              <a:spcBef>
                <a:spcPts val="0"/>
              </a:spcBef>
              <a:spcAft>
                <a:spcPts val="0"/>
              </a:spcAft>
              <a:buNone/>
            </a:pPr>
            <a:r>
              <a:rPr lang="en" sz="2000">
                <a:solidFill>
                  <a:srgbClr val="351C75"/>
                </a:solidFill>
                <a:latin typeface="Montserrat"/>
                <a:ea typeface="Montserrat"/>
                <a:cs typeface="Montserrat"/>
                <a:sym typeface="Montserrat"/>
              </a:rPr>
              <a:t>{Insert Document}</a:t>
            </a:r>
            <a:endParaRPr sz="2000">
              <a:solidFill>
                <a:srgbClr val="351C75"/>
              </a:solidFill>
              <a:latin typeface="Montserrat"/>
              <a:ea typeface="Montserrat"/>
              <a:cs typeface="Montserrat"/>
              <a:sym typeface="Montserrat"/>
            </a:endParaRPr>
          </a:p>
        </p:txBody>
      </p:sp>
      <p:pic>
        <p:nvPicPr>
          <p:cNvPr id="438" name="Google Shape;438;p40"/>
          <p:cNvPicPr preferRelativeResize="0"/>
          <p:nvPr/>
        </p:nvPicPr>
        <p:blipFill>
          <a:blip r:embed="rId7">
            <a:alphaModFix/>
          </a:blip>
          <a:stretch>
            <a:fillRect/>
          </a:stretch>
        </p:blipFill>
        <p:spPr>
          <a:xfrm>
            <a:off x="4652097" y="2986815"/>
            <a:ext cx="1174974" cy="4332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2" name="Shape 442"/>
        <p:cNvGrpSpPr/>
        <p:nvPr/>
      </p:nvGrpSpPr>
      <p:grpSpPr>
        <a:xfrm>
          <a:off x="0" y="0"/>
          <a:ext cx="0" cy="0"/>
          <a:chOff x="0" y="0"/>
          <a:chExt cx="0" cy="0"/>
        </a:xfrm>
      </p:grpSpPr>
      <p:pic>
        <p:nvPicPr>
          <p:cNvPr id="443" name="Google Shape;443;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4" name="Google Shape;444;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45" name="Google Shape;445;p41"/>
          <p:cNvSpPr txBox="1"/>
          <p:nvPr/>
        </p:nvSpPr>
        <p:spPr>
          <a:xfrm>
            <a:off x="272000" y="854825"/>
            <a:ext cx="88719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 Steps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Read in Documents (text, PDF, etc.)</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Load Embedding Model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Embed Documents as Vectors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Store Vector Embeddings (Vector Store)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Embed new query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Perform Similarity Search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Augment text generation with original document</a:t>
            </a:r>
            <a:endParaRPr sz="2800">
              <a:latin typeface="Montserrat"/>
              <a:ea typeface="Montserrat"/>
              <a:cs typeface="Montserrat"/>
              <a:sym typeface="Montserrat"/>
            </a:endParaRPr>
          </a:p>
        </p:txBody>
      </p:sp>
      <p:pic>
        <p:nvPicPr>
          <p:cNvPr id="446" name="Google Shape;446;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 name="Google Shape;65;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66" name="Google Shape;66;p1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RAG stands for Retrieval Augmented Generation and makes great use of the model’s ability to generate vector embeddings of text.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explore this idea with a motivational thought experiment…</a:t>
            </a:r>
            <a:endParaRPr sz="2800">
              <a:latin typeface="Montserrat"/>
              <a:ea typeface="Montserrat"/>
              <a:cs typeface="Montserrat"/>
              <a:sym typeface="Montserrat"/>
            </a:endParaRPr>
          </a:p>
        </p:txBody>
      </p:sp>
      <p:pic>
        <p:nvPicPr>
          <p:cNvPr id="67" name="Google Shape;67;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0" name="Shape 450"/>
        <p:cNvGrpSpPr/>
        <p:nvPr/>
      </p:nvGrpSpPr>
      <p:grpSpPr>
        <a:xfrm>
          <a:off x="0" y="0"/>
          <a:ext cx="0" cy="0"/>
          <a:chOff x="0" y="0"/>
          <a:chExt cx="0" cy="0"/>
        </a:xfrm>
      </p:grpSpPr>
      <p:pic>
        <p:nvPicPr>
          <p:cNvPr id="451" name="Google Shape;451;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2" name="Google Shape;452;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53" name="Google Shape;453;p42"/>
          <p:cNvSpPr txBox="1"/>
          <p:nvPr/>
        </p:nvSpPr>
        <p:spPr>
          <a:xfrm>
            <a:off x="272000" y="854825"/>
            <a:ext cx="88719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 Steps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Remember that as long as you can convert a document into a text string, you should be able to then embed that string and link the connection to the original document.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There exists many libraries specific to a document type (e.g. PyPDF2 for PDF files) you should search for relevant libraries or explore unstructured.io for multiple files.</a:t>
            </a:r>
            <a:endParaRPr sz="2800">
              <a:latin typeface="Montserrat"/>
              <a:ea typeface="Montserrat"/>
              <a:cs typeface="Montserrat"/>
              <a:sym typeface="Montserrat"/>
            </a:endParaRPr>
          </a:p>
        </p:txBody>
      </p:sp>
      <p:pic>
        <p:nvPicPr>
          <p:cNvPr id="454" name="Google Shape;454;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8" name="Shape 458"/>
        <p:cNvGrpSpPr/>
        <p:nvPr/>
      </p:nvGrpSpPr>
      <p:grpSpPr>
        <a:xfrm>
          <a:off x="0" y="0"/>
          <a:ext cx="0" cy="0"/>
          <a:chOff x="0" y="0"/>
          <a:chExt cx="0" cy="0"/>
        </a:xfrm>
      </p:grpSpPr>
      <p:pic>
        <p:nvPicPr>
          <p:cNvPr id="459" name="Google Shape;459;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0" name="Google Shape;460;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461" name="Google Shape;461;p43"/>
          <p:cNvSpPr txBox="1"/>
          <p:nvPr/>
        </p:nvSpPr>
        <p:spPr>
          <a:xfrm>
            <a:off x="272000" y="854825"/>
            <a:ext cx="88719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Process Steps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explore RAG with Python in the next lecture!</a:t>
            </a:r>
            <a:endParaRPr sz="2800">
              <a:latin typeface="Montserrat"/>
              <a:ea typeface="Montserrat"/>
              <a:cs typeface="Montserrat"/>
              <a:sym typeface="Montserrat"/>
            </a:endParaRPr>
          </a:p>
        </p:txBody>
      </p:sp>
      <p:pic>
        <p:nvPicPr>
          <p:cNvPr id="462" name="Google Shape;462;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66" name="Shape 466"/>
        <p:cNvGrpSpPr/>
        <p:nvPr/>
      </p:nvGrpSpPr>
      <p:grpSpPr>
        <a:xfrm>
          <a:off x="0" y="0"/>
          <a:ext cx="0" cy="0"/>
          <a:chOff x="0" y="0"/>
          <a:chExt cx="0" cy="0"/>
        </a:xfrm>
      </p:grpSpPr>
      <p:sp>
        <p:nvSpPr>
          <p:cNvPr id="467" name="Google Shape;467;p44"/>
          <p:cNvSpPr txBox="1"/>
          <p:nvPr/>
        </p:nvSpPr>
        <p:spPr>
          <a:xfrm>
            <a:off x="0" y="1175325"/>
            <a:ext cx="9144000" cy="27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RAG</a:t>
            </a:r>
            <a:endParaRPr b="1" sz="72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Part One</a:t>
            </a:r>
            <a:endParaRPr b="1" sz="7200">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71" name="Shape 471"/>
        <p:cNvGrpSpPr/>
        <p:nvPr/>
      </p:nvGrpSpPr>
      <p:grpSpPr>
        <a:xfrm>
          <a:off x="0" y="0"/>
          <a:ext cx="0" cy="0"/>
          <a:chOff x="0" y="0"/>
          <a:chExt cx="0" cy="0"/>
        </a:xfrm>
      </p:grpSpPr>
      <p:sp>
        <p:nvSpPr>
          <p:cNvPr id="472" name="Google Shape;472;p45"/>
          <p:cNvSpPr txBox="1"/>
          <p:nvPr/>
        </p:nvSpPr>
        <p:spPr>
          <a:xfrm>
            <a:off x="0" y="1175325"/>
            <a:ext cx="9144000" cy="27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RAG</a:t>
            </a:r>
            <a:endParaRPr b="1" sz="72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7200">
                <a:solidFill>
                  <a:schemeClr val="dk1"/>
                </a:solidFill>
                <a:latin typeface="Montserrat"/>
                <a:ea typeface="Montserrat"/>
                <a:cs typeface="Montserrat"/>
                <a:sym typeface="Montserrat"/>
              </a:rPr>
              <a:t>Part Two</a:t>
            </a:r>
            <a:endParaRPr b="1" sz="7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 name="Google Shape;73;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74" name="Google Shape;74;p1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While Google Gemini is a very powerful model, there will be content it doesn’t know about.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Google Gemini probably doesn’t know about the vacation policies at a specific company.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how could we leverage AI to build a corporate HR assistant?</a:t>
            </a:r>
            <a:endParaRPr sz="2800">
              <a:latin typeface="Montserrat"/>
              <a:ea typeface="Montserrat"/>
              <a:cs typeface="Montserrat"/>
              <a:sym typeface="Montserrat"/>
            </a:endParaRPr>
          </a:p>
        </p:txBody>
      </p:sp>
      <p:pic>
        <p:nvPicPr>
          <p:cNvPr id="75" name="Google Shape;75;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1" name="Google Shape;81;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82" name="Google Shape;82;p1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we need is the ability to “augment” Gemini by providing the model with extra context when asking a question.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if we could provide the text about a corporate vacation policy along with our query, then Gemini could read the text and give us a reasonable answer.</a:t>
            </a:r>
            <a:endParaRPr sz="2800">
              <a:latin typeface="Montserrat"/>
              <a:ea typeface="Montserrat"/>
              <a:cs typeface="Montserrat"/>
              <a:sym typeface="Montserrat"/>
            </a:endParaRPr>
          </a:p>
        </p:txBody>
      </p:sp>
      <p:pic>
        <p:nvPicPr>
          <p:cNvPr id="83" name="Google Shape;83;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 name="Google Shape;89;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90" name="Google Shape;90;p18"/>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91" name="Google Shape;91;p1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2" name="Google Shape;92;p18"/>
          <p:cNvSpPr/>
          <p:nvPr/>
        </p:nvSpPr>
        <p:spPr>
          <a:xfrm>
            <a:off x="142700" y="2249200"/>
            <a:ext cx="20460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 name="Google Shape;98;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99" name="Google Shape;99;p19"/>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00" name="Google Shape;100;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1" name="Google Shape;101;p19"/>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02" name="Google Shape;102;p19"/>
          <p:cNvSpPr/>
          <p:nvPr/>
        </p:nvSpPr>
        <p:spPr>
          <a:xfrm>
            <a:off x="142700" y="2249200"/>
            <a:ext cx="20460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p:txBody>
      </p:sp>
      <p:sp>
        <p:nvSpPr>
          <p:cNvPr id="103" name="Google Shape;103;p19"/>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2" name="Google Shape;112;p20"/>
          <p:cNvPicPr preferRelativeResize="0"/>
          <p:nvPr/>
        </p:nvPicPr>
        <p:blipFill>
          <a:blip r:embed="rId5">
            <a:alphaModFix/>
          </a:blip>
          <a:stretch>
            <a:fillRect/>
          </a:stretch>
        </p:blipFill>
        <p:spPr>
          <a:xfrm>
            <a:off x="3198093" y="2359712"/>
            <a:ext cx="2022474" cy="745775"/>
          </a:xfrm>
          <a:prstGeom prst="rect">
            <a:avLst/>
          </a:prstGeom>
          <a:noFill/>
          <a:ln>
            <a:noFill/>
          </a:ln>
        </p:spPr>
      </p:pic>
      <p:sp>
        <p:nvSpPr>
          <p:cNvPr id="113" name="Google Shape;113;p20"/>
          <p:cNvSpPr/>
          <p:nvPr/>
        </p:nvSpPr>
        <p:spPr>
          <a:xfrm>
            <a:off x="142700" y="2249200"/>
            <a:ext cx="2046000" cy="10149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Montserrat"/>
                <a:ea typeface="Montserrat"/>
                <a:cs typeface="Montserrat"/>
                <a:sym typeface="Montserrat"/>
              </a:rPr>
              <a:t>How many weeks off do employees of ACME Corp get?</a:t>
            </a:r>
            <a:endParaRPr sz="1300">
              <a:latin typeface="Montserrat"/>
              <a:ea typeface="Montserrat"/>
              <a:cs typeface="Montserrat"/>
              <a:sym typeface="Montserrat"/>
            </a:endParaRPr>
          </a:p>
        </p:txBody>
      </p:sp>
      <p:sp>
        <p:nvSpPr>
          <p:cNvPr id="114" name="Google Shape;114;p20"/>
          <p:cNvSpPr/>
          <p:nvPr/>
        </p:nvSpPr>
        <p:spPr>
          <a:xfrm>
            <a:off x="2423856" y="2571750"/>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p:nvPr/>
        </p:nvSpPr>
        <p:spPr>
          <a:xfrm>
            <a:off x="5455731" y="2599075"/>
            <a:ext cx="539100" cy="415800"/>
          </a:xfrm>
          <a:prstGeom prst="rightArrow">
            <a:avLst>
              <a:gd fmla="val 50000" name="adj1"/>
              <a:gd fmla="val 50000" name="adj2"/>
            </a:avLst>
          </a:prstGeom>
          <a:solidFill>
            <a:srgbClr val="8E7CC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p:nvPr/>
        </p:nvSpPr>
        <p:spPr>
          <a:xfrm>
            <a:off x="6257775" y="987325"/>
            <a:ext cx="2670600" cy="3672000"/>
          </a:xfrm>
          <a:prstGeom prst="roundRect">
            <a:avLst>
              <a:gd fmla="val 16667" name="adj"/>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I'm sorry, I can't answer your question about how many weeks off employees of ACME Corp get. I don't have access to internal HR information for specific companies.</a:t>
            </a:r>
            <a:endParaRPr sz="1300">
              <a:latin typeface="Montserrat"/>
              <a:ea typeface="Montserrat"/>
              <a:cs typeface="Montserrat"/>
              <a:sym typeface="Montserrat"/>
            </a:endParaRPr>
          </a:p>
          <a:p>
            <a:pPr indent="0" lvl="0" marL="0" rtl="0" algn="ctr">
              <a:spcBef>
                <a:spcPts val="0"/>
              </a:spcBef>
              <a:spcAft>
                <a:spcPts val="0"/>
              </a:spcAft>
              <a:buNone/>
            </a:pPr>
            <a:r>
              <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However, I can offer some general information about vacation policies in the United States.</a:t>
            </a:r>
            <a:endParaRPr sz="1300">
              <a:latin typeface="Montserrat"/>
              <a:ea typeface="Montserrat"/>
              <a:cs typeface="Montserrat"/>
              <a:sym typeface="Montserrat"/>
            </a:endParaRPr>
          </a:p>
          <a:p>
            <a:pPr indent="0" lvl="0" marL="0" rtl="0" algn="ctr">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2" name="Google Shape;122;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Gemini Python API</a:t>
            </a:r>
            <a:endParaRPr b="1" sz="2500">
              <a:solidFill>
                <a:srgbClr val="7932FC"/>
              </a:solidFill>
              <a:latin typeface="Montserrat"/>
              <a:ea typeface="Montserrat"/>
              <a:cs typeface="Montserrat"/>
              <a:sym typeface="Montserrat"/>
            </a:endParaRPr>
          </a:p>
        </p:txBody>
      </p:sp>
      <p:sp>
        <p:nvSpPr>
          <p:cNvPr id="123" name="Google Shape;123;p21"/>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RAG and Embeddings</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124" name="Google Shape;124;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