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ED9B-376D-4021-978C-B8CC9C498496}" type="datetimeFigureOut">
              <a:rPr lang="en-IN" smtClean="0"/>
              <a:t>04-10-2019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C3A85-97FB-46B8-8605-C8A22723087C}" type="slidenum">
              <a:rPr lang="en-IN" smtClean="0"/>
              <a:t>‹#›</a:t>
            </a:fld>
            <a:endParaRPr lang="en-IN"/>
          </a:p>
        </p:txBody>
      </p:sp>
    </p:spTree>
    <p:extLst>
      <p:ext uri="{BB962C8B-B14F-4D97-AF65-F5344CB8AC3E}">
        <p14:creationId xmlns:p14="http://schemas.microsoft.com/office/powerpoint/2010/main" val="424523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77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64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1" name="Google Shape;26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9197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5" name="Google Shape;30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87303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3" name="Google Shape;31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5826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17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C88D1A-9056-4390-8CD5-765E207B492C}"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382574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88D1A-9056-4390-8CD5-765E207B492C}"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93176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88D1A-9056-4390-8CD5-765E207B492C}"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1951078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1"/>
        <p:cNvGrpSpPr/>
        <p:nvPr/>
      </p:nvGrpSpPr>
      <p:grpSpPr>
        <a:xfrm>
          <a:off x="0" y="0"/>
          <a:ext cx="0" cy="0"/>
          <a:chOff x="0" y="0"/>
          <a:chExt cx="0" cy="0"/>
        </a:xfrm>
      </p:grpSpPr>
      <p:sp>
        <p:nvSpPr>
          <p:cNvPr id="12" name="Google Shape;12;p43"/>
          <p:cNvSpPr txBox="1">
            <a:spLocks noGrp="1"/>
          </p:cNvSpPr>
          <p:nvPr>
            <p:ph type="dt" idx="10"/>
          </p:nvPr>
        </p:nvSpPr>
        <p:spPr>
          <a:xfrm>
            <a:off x="609600" y="6476999"/>
            <a:ext cx="2844800"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3"/>
          <p:cNvSpPr txBox="1">
            <a:spLocks noGrp="1"/>
          </p:cNvSpPr>
          <p:nvPr>
            <p:ph type="ftr" idx="11"/>
          </p:nvPr>
        </p:nvSpPr>
        <p:spPr>
          <a:xfrm>
            <a:off x="3520796" y="6476999"/>
            <a:ext cx="7343625"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3"/>
          <p:cNvSpPr txBox="1">
            <a:spLocks noGrp="1"/>
          </p:cNvSpPr>
          <p:nvPr>
            <p:ph type="sldNum" idx="12"/>
          </p:nvPr>
        </p:nvSpPr>
        <p:spPr>
          <a:xfrm>
            <a:off x="10939195" y="6476999"/>
            <a:ext cx="978485"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Arial"/>
                <a:ea typeface="Arial"/>
                <a:cs typeface="Arial"/>
                <a:sym typeface="Arial"/>
              </a:defRPr>
            </a:lvl1pPr>
            <a:lvl2pPr marL="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0" marR="0" lvl="5" indent="0" algn="l" rtl="0">
              <a:spcBef>
                <a:spcPts val="0"/>
              </a:spcBef>
              <a:spcAft>
                <a:spcPts val="0"/>
              </a:spcAft>
              <a:buNone/>
              <a:defRPr sz="1800" b="0" i="0" u="none" strike="noStrike" cap="none">
                <a:solidFill>
                  <a:schemeClr val="dk1"/>
                </a:solidFill>
                <a:latin typeface="Arial"/>
                <a:ea typeface="Arial"/>
                <a:cs typeface="Arial"/>
                <a:sym typeface="Arial"/>
              </a:defRPr>
            </a:lvl6pPr>
            <a:lvl7pPr marL="0" marR="0" lvl="6" indent="0" algn="l" rtl="0">
              <a:spcBef>
                <a:spcPts val="0"/>
              </a:spcBef>
              <a:spcAft>
                <a:spcPts val="0"/>
              </a:spcAft>
              <a:buNone/>
              <a:defRPr sz="1800" b="0" i="0" u="none" strike="noStrike" cap="none">
                <a:solidFill>
                  <a:schemeClr val="dk1"/>
                </a:solidFill>
                <a:latin typeface="Arial"/>
                <a:ea typeface="Arial"/>
                <a:cs typeface="Arial"/>
                <a:sym typeface="Arial"/>
              </a:defRPr>
            </a:lvl7pPr>
            <a:lvl8pPr marL="0" marR="0" lvl="7" indent="0" algn="l" rtl="0">
              <a:spcBef>
                <a:spcPts val="0"/>
              </a:spcBef>
              <a:spcAft>
                <a:spcPts val="0"/>
              </a:spcAft>
              <a:buNone/>
              <a:defRPr sz="1800" b="0" i="0" u="none" strike="noStrike" cap="none">
                <a:solidFill>
                  <a:schemeClr val="dk1"/>
                </a:solidFill>
                <a:latin typeface="Arial"/>
                <a:ea typeface="Arial"/>
                <a:cs typeface="Arial"/>
                <a:sym typeface="Arial"/>
              </a:defRPr>
            </a:lvl8pPr>
            <a:lvl9pPr marL="0" marR="0" lvl="8" indent="0" algn="l" rtl="0">
              <a:spcBef>
                <a:spcPts val="0"/>
              </a:spcBef>
              <a:spcAft>
                <a:spcPts val="0"/>
              </a:spcAft>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63791260"/>
      </p:ext>
    </p:extLst>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88D1A-9056-4390-8CD5-765E207B492C}"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411797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88D1A-9056-4390-8CD5-765E207B492C}"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229959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C88D1A-9056-4390-8CD5-765E207B492C}"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413145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C88D1A-9056-4390-8CD5-765E207B492C}" type="datetimeFigureOut">
              <a:rPr lang="en-IN" smtClean="0"/>
              <a:t>04-10-2019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1254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C88D1A-9056-4390-8CD5-765E207B492C}" type="datetimeFigureOut">
              <a:rPr lang="en-IN" smtClean="0"/>
              <a:t>04-10-2019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47870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88D1A-9056-4390-8CD5-765E207B492C}" type="datetimeFigureOut">
              <a:rPr lang="en-IN" smtClean="0"/>
              <a:t>04-10-2019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232635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C88D1A-9056-4390-8CD5-765E207B492C}"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41741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C88D1A-9056-4390-8CD5-765E207B492C}"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403C86-EC76-4240-9E75-DACF8B047028}" type="slidenum">
              <a:rPr lang="en-IN" smtClean="0"/>
              <a:t>‹#›</a:t>
            </a:fld>
            <a:endParaRPr lang="en-IN"/>
          </a:p>
        </p:txBody>
      </p:sp>
    </p:spTree>
    <p:extLst>
      <p:ext uri="{BB962C8B-B14F-4D97-AF65-F5344CB8AC3E}">
        <p14:creationId xmlns:p14="http://schemas.microsoft.com/office/powerpoint/2010/main" val="3163414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88D1A-9056-4390-8CD5-765E207B492C}" type="datetimeFigureOut">
              <a:rPr lang="en-IN" smtClean="0"/>
              <a:t>04-10-2019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03C86-EC76-4240-9E75-DACF8B047028}" type="slidenum">
              <a:rPr lang="en-IN" smtClean="0"/>
              <a:t>‹#›</a:t>
            </a:fld>
            <a:endParaRPr lang="en-IN"/>
          </a:p>
        </p:txBody>
      </p:sp>
    </p:spTree>
    <p:extLst>
      <p:ext uri="{BB962C8B-B14F-4D97-AF65-F5344CB8AC3E}">
        <p14:creationId xmlns:p14="http://schemas.microsoft.com/office/powerpoint/2010/main" val="64641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
          <p:cNvSpPr txBox="1"/>
          <p:nvPr/>
        </p:nvSpPr>
        <p:spPr>
          <a:xfrm>
            <a:off x="1727196" y="1066800"/>
            <a:ext cx="8795664" cy="4573560"/>
          </a:xfrm>
          <a:prstGeom prst="rect">
            <a:avLst/>
          </a:prstGeom>
          <a:noFill/>
          <a:ln>
            <a:noFill/>
          </a:ln>
        </p:spPr>
        <p:txBody>
          <a:bodyPr spcFirstLastPara="1" wrap="square" lIns="91425" tIns="45700" rIns="91425" bIns="45700" anchor="t" anchorCtr="0">
            <a:spAutoFit/>
          </a:bodyPr>
          <a:lstStyle/>
          <a:p>
            <a:pPr marL="854075" marR="0" lvl="1" indent="-342900" algn="l" rtl="0">
              <a:spcBef>
                <a:spcPts val="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Confusion Matrix – A 2X2 tabular structure reflecting the performance of the model in four blocks </a:t>
            </a:r>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Accuracy – How accurately / cleanly does the model classify the data points. Lesser the false predictions, more the accuracy </a:t>
            </a:r>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Sensitivity  / Recall – How many of the actual True data points are identified as True data points by the model . Remember, False Negatives are those data points which should have been identified as True. </a:t>
            </a:r>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Specificity – How many of the actual Negative data points are identified as negative by the model</a:t>
            </a:r>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25400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Precision – Among the points identified as Positive by the model, how many are really Positive</a:t>
            </a:r>
            <a:endParaRPr/>
          </a:p>
        </p:txBody>
      </p:sp>
      <p:sp>
        <p:nvSpPr>
          <p:cNvPr id="245" name="Google Shape;245;p5"/>
          <p:cNvSpPr txBox="1">
            <a:spLocks noGrp="1"/>
          </p:cNvSpPr>
          <p:nvPr>
            <p:ph type="title" idx="4294967295"/>
          </p:nvPr>
        </p:nvSpPr>
        <p:spPr>
          <a:xfrm>
            <a:off x="1712682" y="653130"/>
            <a:ext cx="8421918" cy="413670"/>
          </a:xfrm>
          <a:prstGeom prst="rect">
            <a:avLst/>
          </a:prstGeom>
          <a:noFill/>
          <a:ln>
            <a:noFill/>
          </a:ln>
        </p:spPr>
        <p:txBody>
          <a:bodyPr spcFirstLastPara="1" wrap="square" lIns="91425" tIns="45700" rIns="91425" bIns="45700" anchor="t" anchorCtr="0">
            <a:noAutofit/>
          </a:bodyPr>
          <a:lstStyle/>
          <a:p>
            <a:pPr marL="0" lvl="1" indent="0" algn="l" rtl="0">
              <a:spcBef>
                <a:spcPts val="0"/>
              </a:spcBef>
              <a:spcAft>
                <a:spcPts val="0"/>
              </a:spcAft>
              <a:buNone/>
            </a:pPr>
            <a:r>
              <a:rPr lang="en-US" sz="1800" b="1" u="sng"/>
              <a:t>Model performance measures </a:t>
            </a:r>
            <a:endParaRPr/>
          </a:p>
        </p:txBody>
      </p:sp>
      <p:graphicFrame>
        <p:nvGraphicFramePr>
          <p:cNvPr id="246" name="Google Shape;246;p5"/>
          <p:cNvGraphicFramePr/>
          <p:nvPr/>
        </p:nvGraphicFramePr>
        <p:xfrm>
          <a:off x="3048000" y="1371600"/>
          <a:ext cx="6096000" cy="1112550"/>
        </p:xfrm>
        <a:graphic>
          <a:graphicData uri="http://schemas.openxmlformats.org/drawingml/2006/table">
            <a:tbl>
              <a:tblPr firstRow="1" bandRow="1">
                <a:noFil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u="none" strike="noStrike" cap="none"/>
                        <a:t>Confusion Matrix</a:t>
                      </a:r>
                      <a:endParaRPr sz="1400"/>
                    </a:p>
                  </a:txBody>
                  <a:tcPr marL="91450" marR="91450" marT="45725" marB="45725"/>
                </a:tc>
                <a:tc>
                  <a:txBody>
                    <a:bodyPr/>
                    <a:lstStyle/>
                    <a:p>
                      <a:pPr marL="0" marR="0" lvl="0" indent="0" algn="l" rtl="0">
                        <a:spcBef>
                          <a:spcPts val="0"/>
                        </a:spcBef>
                        <a:spcAft>
                          <a:spcPts val="0"/>
                        </a:spcAft>
                        <a:buNone/>
                      </a:pPr>
                      <a:r>
                        <a:rPr lang="en-US" sz="1400"/>
                        <a:t>  Predicted Positive</a:t>
                      </a:r>
                      <a:endParaRPr/>
                    </a:p>
                  </a:txBody>
                  <a:tcPr marL="91450" marR="91450" marT="45725" marB="45725"/>
                </a:tc>
                <a:tc>
                  <a:txBody>
                    <a:bodyPr/>
                    <a:lstStyle/>
                    <a:p>
                      <a:pPr marL="0" marR="0" lvl="0" indent="0" algn="l" rtl="0">
                        <a:spcBef>
                          <a:spcPts val="0"/>
                        </a:spcBef>
                        <a:spcAft>
                          <a:spcPts val="0"/>
                        </a:spcAft>
                        <a:buNone/>
                      </a:pPr>
                      <a:r>
                        <a:rPr lang="en-US" sz="1400"/>
                        <a:t>Predicted Negative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a:t>Actual Positive</a:t>
                      </a:r>
                      <a:endParaRPr/>
                    </a:p>
                  </a:txBody>
                  <a:tcPr marL="91450" marR="91450" marT="45725" marB="45725"/>
                </a:tc>
                <a:tc>
                  <a:txBody>
                    <a:bodyPr/>
                    <a:lstStyle/>
                    <a:p>
                      <a:pPr marL="0" marR="0" lvl="0" indent="0" algn="l" rtl="0">
                        <a:spcBef>
                          <a:spcPts val="0"/>
                        </a:spcBef>
                        <a:spcAft>
                          <a:spcPts val="0"/>
                        </a:spcAft>
                        <a:buNone/>
                      </a:pPr>
                      <a:r>
                        <a:rPr lang="en-US" sz="1400"/>
                        <a:t>True Positive</a:t>
                      </a:r>
                      <a:endParaRPr/>
                    </a:p>
                  </a:txBody>
                  <a:tcPr marL="91450" marR="91450" marT="45725" marB="45725"/>
                </a:tc>
                <a:tc>
                  <a:txBody>
                    <a:bodyPr/>
                    <a:lstStyle/>
                    <a:p>
                      <a:pPr marL="0" marR="0" lvl="0" indent="0" algn="l" rtl="0">
                        <a:spcBef>
                          <a:spcPts val="0"/>
                        </a:spcBef>
                        <a:spcAft>
                          <a:spcPts val="0"/>
                        </a:spcAft>
                        <a:buNone/>
                      </a:pPr>
                      <a:r>
                        <a:rPr lang="en-US" sz="1400"/>
                        <a:t>False Negative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400"/>
                        <a:t>Actual Negative</a:t>
                      </a:r>
                      <a:endParaRPr/>
                    </a:p>
                  </a:txBody>
                  <a:tcPr marL="91450" marR="91450" marT="45725" marB="45725"/>
                </a:tc>
                <a:tc>
                  <a:txBody>
                    <a:bodyPr/>
                    <a:lstStyle/>
                    <a:p>
                      <a:pPr marL="0" marR="0" lvl="0" indent="0" algn="l" rtl="0">
                        <a:spcBef>
                          <a:spcPts val="0"/>
                        </a:spcBef>
                        <a:spcAft>
                          <a:spcPts val="0"/>
                        </a:spcAft>
                        <a:buNone/>
                      </a:pPr>
                      <a:r>
                        <a:rPr lang="en-US" sz="1400"/>
                        <a:t>False Positive</a:t>
                      </a:r>
                      <a:endParaRPr sz="1400"/>
                    </a:p>
                  </a:txBody>
                  <a:tcPr marL="91450" marR="91450" marT="45725" marB="45725"/>
                </a:tc>
                <a:tc>
                  <a:txBody>
                    <a:bodyPr/>
                    <a:lstStyle/>
                    <a:p>
                      <a:pPr marL="0" marR="0" lvl="0" indent="0" algn="l" rtl="0">
                        <a:spcBef>
                          <a:spcPts val="0"/>
                        </a:spcBef>
                        <a:spcAft>
                          <a:spcPts val="0"/>
                        </a:spcAft>
                        <a:buNone/>
                      </a:pPr>
                      <a:r>
                        <a:rPr lang="en-US" sz="1400"/>
                        <a:t>True Negative</a:t>
                      </a:r>
                      <a:endParaRPr/>
                    </a:p>
                  </a:txBody>
                  <a:tcPr marL="91450" marR="91450" marT="45725" marB="45725"/>
                </a:tc>
                <a:extLst>
                  <a:ext uri="{0D108BD9-81ED-4DB2-BD59-A6C34878D82A}">
                    <a16:rowId xmlns:a16="http://schemas.microsoft.com/office/drawing/2014/main" val="10002"/>
                  </a:ext>
                </a:extLst>
              </a:tr>
            </a:tbl>
          </a:graphicData>
        </a:graphic>
      </p:graphicFrame>
      <p:pic>
        <p:nvPicPr>
          <p:cNvPr id="247" name="Google Shape;247;p5"/>
          <p:cNvPicPr preferRelativeResize="0"/>
          <p:nvPr/>
        </p:nvPicPr>
        <p:blipFill rotWithShape="1">
          <a:blip r:embed="rId3">
            <a:alphaModFix/>
          </a:blip>
          <a:srcRect/>
          <a:stretch/>
        </p:blipFill>
        <p:spPr>
          <a:xfrm>
            <a:off x="3886201" y="3200400"/>
            <a:ext cx="4581525" cy="304800"/>
          </a:xfrm>
          <a:prstGeom prst="rect">
            <a:avLst/>
          </a:prstGeom>
          <a:noFill/>
          <a:ln>
            <a:noFill/>
          </a:ln>
        </p:spPr>
      </p:pic>
      <p:pic>
        <p:nvPicPr>
          <p:cNvPr id="248" name="Google Shape;248;p5"/>
          <p:cNvPicPr preferRelativeResize="0"/>
          <p:nvPr/>
        </p:nvPicPr>
        <p:blipFill rotWithShape="1">
          <a:blip r:embed="rId4">
            <a:alphaModFix/>
          </a:blip>
          <a:srcRect/>
          <a:stretch/>
        </p:blipFill>
        <p:spPr>
          <a:xfrm>
            <a:off x="3886200" y="4191000"/>
            <a:ext cx="2343150" cy="247650"/>
          </a:xfrm>
          <a:prstGeom prst="rect">
            <a:avLst/>
          </a:prstGeom>
          <a:noFill/>
          <a:ln>
            <a:noFill/>
          </a:ln>
        </p:spPr>
      </p:pic>
      <p:pic>
        <p:nvPicPr>
          <p:cNvPr id="249" name="Google Shape;249;p5"/>
          <p:cNvPicPr preferRelativeResize="0"/>
          <p:nvPr/>
        </p:nvPicPr>
        <p:blipFill rotWithShape="1">
          <a:blip r:embed="rId5">
            <a:alphaModFix/>
          </a:blip>
          <a:srcRect/>
          <a:stretch/>
        </p:blipFill>
        <p:spPr>
          <a:xfrm>
            <a:off x="3838576" y="5715000"/>
            <a:ext cx="2562225" cy="247650"/>
          </a:xfrm>
          <a:prstGeom prst="rect">
            <a:avLst/>
          </a:prstGeom>
          <a:noFill/>
          <a:ln>
            <a:noFill/>
          </a:ln>
        </p:spPr>
      </p:pic>
      <p:pic>
        <p:nvPicPr>
          <p:cNvPr id="250" name="Google Shape;250;p5"/>
          <p:cNvPicPr preferRelativeResize="0"/>
          <p:nvPr/>
        </p:nvPicPr>
        <p:blipFill rotWithShape="1">
          <a:blip r:embed="rId6">
            <a:alphaModFix/>
          </a:blip>
          <a:srcRect/>
          <a:stretch/>
        </p:blipFill>
        <p:spPr>
          <a:xfrm>
            <a:off x="3886201" y="4753778"/>
            <a:ext cx="1523999" cy="504023"/>
          </a:xfrm>
          <a:prstGeom prst="rect">
            <a:avLst/>
          </a:prstGeom>
          <a:noFill/>
          <a:ln>
            <a:noFill/>
          </a:ln>
        </p:spPr>
      </p:pic>
    </p:spTree>
    <p:extLst>
      <p:ext uri="{BB962C8B-B14F-4D97-AF65-F5344CB8AC3E}">
        <p14:creationId xmlns:p14="http://schemas.microsoft.com/office/powerpoint/2010/main" val="4030230853"/>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txBox="1"/>
          <p:nvPr/>
        </p:nvSpPr>
        <p:spPr>
          <a:xfrm>
            <a:off x="1752600" y="2667001"/>
            <a:ext cx="8382000" cy="461665"/>
          </a:xfrm>
          <a:prstGeom prst="rect">
            <a:avLst/>
          </a:prstGeom>
          <a:noFill/>
          <a:ln>
            <a:noFill/>
          </a:ln>
        </p:spPr>
        <p:txBody>
          <a:bodyPr spcFirstLastPara="1" wrap="square" lIns="91425" tIns="45700" rIns="91425" bIns="45700" anchor="t" anchorCtr="0">
            <a:spAutoFit/>
          </a:bodyPr>
          <a:lstStyle/>
          <a:p>
            <a:pPr marL="342900" marR="0" lvl="0" indent="-241300" algn="l" rtl="0">
              <a:lnSpc>
                <a:spcPct val="15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256" name="Google Shape;256;p6"/>
          <p:cNvSpPr/>
          <p:nvPr/>
        </p:nvSpPr>
        <p:spPr>
          <a:xfrm>
            <a:off x="1752600" y="1294686"/>
            <a:ext cx="8382000" cy="53040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Assume model is identifying defaulters. In this binary classification defaulter class is class of interest and labeled as +ive (positive - 1) class, other class is –ve(negative - 0)</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True Positives - cases where the actual class of the data point and the predicted is same. For e.g. a defaulter (1) predicted as defaulter (1)</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True Negatives – cases where the actual class was non-defaulter and the prediction also was non-defaulter</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False Positives – cases where actual class was negative (0) but predicted as defaulter (1)</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False Negatives – cases where the actual class was positive (1) but predicted as non-defaulter (0)</a:t>
            </a:r>
            <a:endParaRPr/>
          </a:p>
          <a:p>
            <a:pPr marL="342900" marR="0" lvl="0" indent="-342900" algn="l" rtl="0">
              <a:lnSpc>
                <a:spcPct val="150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Ideal scenario will be when all positives are predicted as positives and all negatives are predicted as negatives</a:t>
            </a:r>
            <a:endParaRPr/>
          </a:p>
        </p:txBody>
      </p:sp>
      <p:sp>
        <p:nvSpPr>
          <p:cNvPr id="257" name="Google Shape;257;p6"/>
          <p:cNvSpPr txBox="1"/>
          <p:nvPr/>
        </p:nvSpPr>
        <p:spPr>
          <a:xfrm>
            <a:off x="1712682" y="762000"/>
            <a:ext cx="8421918" cy="41367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sng" strike="noStrike" cap="none">
                <a:solidFill>
                  <a:srgbClr val="000000"/>
                </a:solidFill>
                <a:latin typeface="Arial"/>
                <a:ea typeface="Arial"/>
                <a:cs typeface="Arial"/>
                <a:sym typeface="Arial"/>
              </a:rPr>
              <a:t>Model performance measures </a:t>
            </a:r>
            <a:endParaRPr sz="1800" b="1" i="0" u="sng"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25544805"/>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7"/>
          <p:cNvSpPr txBox="1"/>
          <p:nvPr/>
        </p:nvSpPr>
        <p:spPr>
          <a:xfrm>
            <a:off x="1752600" y="2667001"/>
            <a:ext cx="8382000" cy="461665"/>
          </a:xfrm>
          <a:prstGeom prst="rect">
            <a:avLst/>
          </a:prstGeom>
          <a:noFill/>
          <a:ln>
            <a:noFill/>
          </a:ln>
        </p:spPr>
        <p:txBody>
          <a:bodyPr spcFirstLastPara="1" wrap="square" lIns="91425" tIns="45700" rIns="91425" bIns="45700" anchor="t" anchorCtr="0">
            <a:spAutoFit/>
          </a:bodyPr>
          <a:lstStyle/>
          <a:p>
            <a:pPr marL="342900" marR="0" lvl="0" indent="-241300" algn="l" rtl="0">
              <a:lnSpc>
                <a:spcPct val="15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264" name="Google Shape;264;p7"/>
          <p:cNvSpPr/>
          <p:nvPr/>
        </p:nvSpPr>
        <p:spPr>
          <a:xfrm>
            <a:off x="2057400" y="1179681"/>
            <a:ext cx="8382000" cy="544251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Arial"/>
              <a:buAutoNum type="arabicPeriod" startAt="6"/>
            </a:pPr>
            <a:r>
              <a:rPr lang="en-US" sz="1800">
                <a:solidFill>
                  <a:schemeClr val="dk1"/>
                </a:solidFill>
                <a:latin typeface="Arial"/>
                <a:ea typeface="Arial"/>
                <a:cs typeface="Arial"/>
                <a:sym typeface="Arial"/>
              </a:rPr>
              <a:t>In practical world this will never be the case. There will be some false positives and false negatives</a:t>
            </a:r>
            <a:endParaRPr/>
          </a:p>
          <a:p>
            <a:pPr marL="342900" marR="0" lvl="0" indent="-342900" algn="l" rtl="0">
              <a:lnSpc>
                <a:spcPct val="150000"/>
              </a:lnSpc>
              <a:spcBef>
                <a:spcPts val="0"/>
              </a:spcBef>
              <a:spcAft>
                <a:spcPts val="0"/>
              </a:spcAft>
              <a:buClr>
                <a:schemeClr val="dk1"/>
              </a:buClr>
              <a:buSzPts val="1800"/>
              <a:buFont typeface="Arial"/>
              <a:buAutoNum type="arabicPeriod" startAt="6"/>
            </a:pPr>
            <a:r>
              <a:rPr lang="en-US" sz="1800">
                <a:solidFill>
                  <a:schemeClr val="dk1"/>
                </a:solidFill>
                <a:latin typeface="Arial"/>
                <a:ea typeface="Arial"/>
                <a:cs typeface="Arial"/>
                <a:sym typeface="Arial"/>
              </a:rPr>
              <a:t>Our objective will be to minimize both but the problem is, when we minimize one the other will increase and vice versa!</a:t>
            </a:r>
            <a:endParaRPr/>
          </a:p>
          <a:p>
            <a:pPr marL="342900" marR="0" lvl="0" indent="-342900" algn="l" rtl="0">
              <a:lnSpc>
                <a:spcPct val="150000"/>
              </a:lnSpc>
              <a:spcBef>
                <a:spcPts val="0"/>
              </a:spcBef>
              <a:spcAft>
                <a:spcPts val="0"/>
              </a:spcAft>
              <a:buClr>
                <a:schemeClr val="dk1"/>
              </a:buClr>
              <a:buSzPts val="1800"/>
              <a:buFont typeface="Arial"/>
              <a:buAutoNum type="arabicPeriod" startAt="6"/>
            </a:pPr>
            <a:r>
              <a:rPr lang="en-US" sz="1800">
                <a:solidFill>
                  <a:schemeClr val="dk1"/>
                </a:solidFill>
                <a:latin typeface="Arial"/>
                <a:ea typeface="Arial"/>
                <a:cs typeface="Arial"/>
                <a:sym typeface="Arial"/>
              </a:rPr>
              <a:t>The problem is in the overlap region in the distributions</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800"/>
              <a:buFont typeface="Arial"/>
              <a:buAutoNum type="arabicPeriod" startAt="6"/>
            </a:pPr>
            <a:r>
              <a:rPr lang="en-US" sz="1800">
                <a:solidFill>
                  <a:schemeClr val="dk1"/>
                </a:solidFill>
                <a:latin typeface="Arial"/>
                <a:ea typeface="Arial"/>
                <a:cs typeface="Arial"/>
                <a:sym typeface="Arial"/>
              </a:rPr>
              <a:t>Objective will be to minimize one of the error types, either the false positive or false negative</a:t>
            </a:r>
            <a:endParaRPr/>
          </a:p>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p:txBody>
      </p:sp>
      <p:sp>
        <p:nvSpPr>
          <p:cNvPr id="265" name="Google Shape;265;p7"/>
          <p:cNvSpPr txBox="1"/>
          <p:nvPr/>
        </p:nvSpPr>
        <p:spPr>
          <a:xfrm>
            <a:off x="1712682" y="762000"/>
            <a:ext cx="8421918" cy="41367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sng" strike="noStrike" cap="none">
                <a:solidFill>
                  <a:srgbClr val="000000"/>
                </a:solidFill>
                <a:latin typeface="Arial"/>
                <a:ea typeface="Arial"/>
                <a:cs typeface="Arial"/>
                <a:sym typeface="Arial"/>
              </a:rPr>
              <a:t>Model performance measures </a:t>
            </a:r>
            <a:endParaRPr sz="1800" b="1" i="0" u="sng" strike="noStrike" cap="none">
              <a:solidFill>
                <a:srgbClr val="000000"/>
              </a:solidFill>
              <a:latin typeface="Arial"/>
              <a:ea typeface="Arial"/>
              <a:cs typeface="Arial"/>
              <a:sym typeface="Arial"/>
            </a:endParaRPr>
          </a:p>
        </p:txBody>
      </p:sp>
      <p:grpSp>
        <p:nvGrpSpPr>
          <p:cNvPr id="266" name="Google Shape;266;p7"/>
          <p:cNvGrpSpPr/>
          <p:nvPr/>
        </p:nvGrpSpPr>
        <p:grpSpPr>
          <a:xfrm>
            <a:off x="4572001" y="3388526"/>
            <a:ext cx="3883073" cy="2021675"/>
            <a:chOff x="3048000" y="3388525"/>
            <a:chExt cx="3883073" cy="2021675"/>
          </a:xfrm>
        </p:grpSpPr>
        <p:pic>
          <p:nvPicPr>
            <p:cNvPr id="267" name="Google Shape;267;p7"/>
            <p:cNvPicPr preferRelativeResize="0"/>
            <p:nvPr/>
          </p:nvPicPr>
          <p:blipFill rotWithShape="1">
            <a:blip r:embed="rId3">
              <a:alphaModFix/>
            </a:blip>
            <a:srcRect/>
            <a:stretch/>
          </p:blipFill>
          <p:spPr>
            <a:xfrm>
              <a:off x="3048000" y="3675855"/>
              <a:ext cx="2549573" cy="1457345"/>
            </a:xfrm>
            <a:prstGeom prst="rect">
              <a:avLst/>
            </a:prstGeom>
            <a:noFill/>
            <a:ln>
              <a:noFill/>
            </a:ln>
          </p:spPr>
        </p:pic>
        <p:sp>
          <p:nvSpPr>
            <p:cNvPr id="268" name="Google Shape;268;p7"/>
            <p:cNvSpPr txBox="1"/>
            <p:nvPr/>
          </p:nvSpPr>
          <p:spPr>
            <a:xfrm>
              <a:off x="3581400" y="5133201"/>
              <a:ext cx="9906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Attribute x</a:t>
              </a:r>
              <a:endParaRPr/>
            </a:p>
          </p:txBody>
        </p:sp>
        <p:sp>
          <p:nvSpPr>
            <p:cNvPr id="269" name="Google Shape;269;p7"/>
            <p:cNvSpPr txBox="1"/>
            <p:nvPr/>
          </p:nvSpPr>
          <p:spPr>
            <a:xfrm>
              <a:off x="3086100" y="3914001"/>
              <a:ext cx="9906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Non-default</a:t>
              </a:r>
              <a:endParaRPr/>
            </a:p>
          </p:txBody>
        </p:sp>
        <p:sp>
          <p:nvSpPr>
            <p:cNvPr id="270" name="Google Shape;270;p7"/>
            <p:cNvSpPr txBox="1"/>
            <p:nvPr/>
          </p:nvSpPr>
          <p:spPr>
            <a:xfrm>
              <a:off x="4872109" y="3968663"/>
              <a:ext cx="9906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Default</a:t>
              </a:r>
              <a:endParaRPr/>
            </a:p>
          </p:txBody>
        </p:sp>
        <p:sp>
          <p:nvSpPr>
            <p:cNvPr id="271" name="Google Shape;271;p7"/>
            <p:cNvSpPr/>
            <p:nvPr/>
          </p:nvSpPr>
          <p:spPr>
            <a:xfrm>
              <a:off x="4248110" y="45640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7"/>
            <p:cNvSpPr/>
            <p:nvPr/>
          </p:nvSpPr>
          <p:spPr>
            <a:xfrm>
              <a:off x="4520184" y="4034975"/>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p7"/>
            <p:cNvSpPr/>
            <p:nvPr/>
          </p:nvSpPr>
          <p:spPr>
            <a:xfrm>
              <a:off x="4482084" y="4810360"/>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4" name="Google Shape;274;p7"/>
            <p:cNvSpPr/>
            <p:nvPr/>
          </p:nvSpPr>
          <p:spPr>
            <a:xfrm>
              <a:off x="4267200" y="47926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5" name="Google Shape;275;p7"/>
            <p:cNvSpPr/>
            <p:nvPr/>
          </p:nvSpPr>
          <p:spPr>
            <a:xfrm>
              <a:off x="4114800" y="47164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6" name="Google Shape;276;p7"/>
            <p:cNvSpPr/>
            <p:nvPr/>
          </p:nvSpPr>
          <p:spPr>
            <a:xfrm>
              <a:off x="4038600" y="4295001"/>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7"/>
            <p:cNvSpPr/>
            <p:nvPr/>
          </p:nvSpPr>
          <p:spPr>
            <a:xfrm>
              <a:off x="4038600" y="4066401"/>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7"/>
            <p:cNvSpPr/>
            <p:nvPr/>
          </p:nvSpPr>
          <p:spPr>
            <a:xfrm>
              <a:off x="3886200" y="4218801"/>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7"/>
            <p:cNvSpPr/>
            <p:nvPr/>
          </p:nvSpPr>
          <p:spPr>
            <a:xfrm>
              <a:off x="3886200" y="44116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0" name="Google Shape;280;p7"/>
            <p:cNvSpPr/>
            <p:nvPr/>
          </p:nvSpPr>
          <p:spPr>
            <a:xfrm>
              <a:off x="3810000" y="45640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7"/>
            <p:cNvSpPr/>
            <p:nvPr/>
          </p:nvSpPr>
          <p:spPr>
            <a:xfrm>
              <a:off x="3657600" y="47164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7"/>
            <p:cNvSpPr/>
            <p:nvPr/>
          </p:nvSpPr>
          <p:spPr>
            <a:xfrm>
              <a:off x="3962400" y="44878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7"/>
            <p:cNvSpPr/>
            <p:nvPr/>
          </p:nvSpPr>
          <p:spPr>
            <a:xfrm>
              <a:off x="4038600" y="4792676"/>
              <a:ext cx="76200" cy="111925"/>
            </a:xfrm>
            <a:prstGeom prst="ellipse">
              <a:avLst/>
            </a:prstGeom>
            <a:solidFill>
              <a:schemeClr val="accent1"/>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7"/>
            <p:cNvSpPr/>
            <p:nvPr/>
          </p:nvSpPr>
          <p:spPr>
            <a:xfrm>
              <a:off x="4726646" y="4479983"/>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7"/>
            <p:cNvSpPr/>
            <p:nvPr/>
          </p:nvSpPr>
          <p:spPr>
            <a:xfrm>
              <a:off x="4501896" y="4299751"/>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7"/>
            <p:cNvSpPr/>
            <p:nvPr/>
          </p:nvSpPr>
          <p:spPr>
            <a:xfrm>
              <a:off x="4608556" y="4424162"/>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7"/>
            <p:cNvSpPr/>
            <p:nvPr/>
          </p:nvSpPr>
          <p:spPr>
            <a:xfrm>
              <a:off x="4262227" y="4396188"/>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p7"/>
            <p:cNvSpPr/>
            <p:nvPr/>
          </p:nvSpPr>
          <p:spPr>
            <a:xfrm>
              <a:off x="3899916" y="4853805"/>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p7"/>
            <p:cNvSpPr/>
            <p:nvPr/>
          </p:nvSpPr>
          <p:spPr>
            <a:xfrm>
              <a:off x="4443984" y="4639672"/>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0" name="Google Shape;290;p7"/>
            <p:cNvSpPr/>
            <p:nvPr/>
          </p:nvSpPr>
          <p:spPr>
            <a:xfrm>
              <a:off x="4879046" y="4632383"/>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7"/>
            <p:cNvSpPr/>
            <p:nvPr/>
          </p:nvSpPr>
          <p:spPr>
            <a:xfrm>
              <a:off x="4876800" y="4784783"/>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7"/>
            <p:cNvSpPr/>
            <p:nvPr/>
          </p:nvSpPr>
          <p:spPr>
            <a:xfrm>
              <a:off x="4724400" y="4676001"/>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7"/>
            <p:cNvSpPr/>
            <p:nvPr/>
          </p:nvSpPr>
          <p:spPr>
            <a:xfrm>
              <a:off x="4572000" y="4599801"/>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7"/>
            <p:cNvSpPr/>
            <p:nvPr/>
          </p:nvSpPr>
          <p:spPr>
            <a:xfrm>
              <a:off x="4572000" y="4183076"/>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5" name="Google Shape;295;p7"/>
            <p:cNvSpPr/>
            <p:nvPr/>
          </p:nvSpPr>
          <p:spPr>
            <a:xfrm>
              <a:off x="4419600" y="4142601"/>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6" name="Google Shape;296;p7"/>
            <p:cNvSpPr/>
            <p:nvPr/>
          </p:nvSpPr>
          <p:spPr>
            <a:xfrm>
              <a:off x="4495800" y="4487876"/>
              <a:ext cx="76200" cy="111925"/>
            </a:xfrm>
            <a:prstGeom prst="ellipse">
              <a:avLst/>
            </a:prstGeom>
            <a:solidFill>
              <a:schemeClr val="accent5"/>
            </a:solidFill>
            <a:ln w="9525" cap="flat" cmpd="sng">
              <a:solidFill>
                <a:srgbClr val="00A0DE"/>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7"/>
            <p:cNvSpPr/>
            <p:nvPr/>
          </p:nvSpPr>
          <p:spPr>
            <a:xfrm>
              <a:off x="3956304" y="4383875"/>
              <a:ext cx="615696" cy="749326"/>
            </a:xfrm>
            <a:prstGeom prst="ellipse">
              <a:avLst/>
            </a:prstGeom>
            <a:no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98" name="Google Shape;298;p7"/>
            <p:cNvCxnSpPr>
              <a:stCxn id="289" idx="4"/>
            </p:cNvCxnSpPr>
            <p:nvPr/>
          </p:nvCxnSpPr>
          <p:spPr>
            <a:xfrm rot="10800000" flipH="1">
              <a:off x="4482084" y="4383797"/>
              <a:ext cx="1380600" cy="367800"/>
            </a:xfrm>
            <a:prstGeom prst="straightConnector1">
              <a:avLst/>
            </a:prstGeom>
            <a:noFill/>
            <a:ln w="9525" cap="flat" cmpd="sng">
              <a:solidFill>
                <a:srgbClr val="9C9DAC"/>
              </a:solidFill>
              <a:prstDash val="solid"/>
              <a:round/>
              <a:headEnd type="none" w="sm" len="sm"/>
              <a:tailEnd type="triangle" w="med" len="med"/>
            </a:ln>
          </p:spPr>
        </p:cxnSp>
        <p:sp>
          <p:nvSpPr>
            <p:cNvPr id="299" name="Google Shape;299;p7"/>
            <p:cNvSpPr txBox="1"/>
            <p:nvPr/>
          </p:nvSpPr>
          <p:spPr>
            <a:xfrm>
              <a:off x="5788073" y="4197096"/>
              <a:ext cx="1143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Problem region</a:t>
              </a:r>
              <a:endParaRPr/>
            </a:p>
          </p:txBody>
        </p:sp>
        <p:cxnSp>
          <p:nvCxnSpPr>
            <p:cNvPr id="300" name="Google Shape;300;p7"/>
            <p:cNvCxnSpPr/>
            <p:nvPr/>
          </p:nvCxnSpPr>
          <p:spPr>
            <a:xfrm flipH="1">
              <a:off x="4293108" y="3672671"/>
              <a:ext cx="20634" cy="1356529"/>
            </a:xfrm>
            <a:prstGeom prst="straightConnector1">
              <a:avLst/>
            </a:prstGeom>
            <a:noFill/>
            <a:ln w="25400" cap="flat" cmpd="sng">
              <a:solidFill>
                <a:srgbClr val="FFFF00"/>
              </a:solidFill>
              <a:prstDash val="solid"/>
              <a:round/>
              <a:headEnd type="none" w="sm" len="sm"/>
              <a:tailEnd type="none" w="sm" len="sm"/>
            </a:ln>
            <a:effectLst>
              <a:outerShdw blurRad="40000" dist="20000" dir="5400000" rotWithShape="0">
                <a:srgbClr val="000000">
                  <a:alpha val="37647"/>
                </a:srgbClr>
              </a:outerShdw>
            </a:effectLst>
          </p:spPr>
        </p:cxnSp>
        <p:sp>
          <p:nvSpPr>
            <p:cNvPr id="301" name="Google Shape;301;p7"/>
            <p:cNvSpPr txBox="1"/>
            <p:nvPr/>
          </p:nvSpPr>
          <p:spPr>
            <a:xfrm>
              <a:off x="3864062" y="3388525"/>
              <a:ext cx="135628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Threshold</a:t>
              </a:r>
              <a:endParaRPr/>
            </a:p>
          </p:txBody>
        </p:sp>
      </p:grpSp>
    </p:spTree>
    <p:extLst>
      <p:ext uri="{BB962C8B-B14F-4D97-AF65-F5344CB8AC3E}">
        <p14:creationId xmlns:p14="http://schemas.microsoft.com/office/powerpoint/2010/main" val="2428987694"/>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8"/>
          <p:cNvSpPr txBox="1"/>
          <p:nvPr/>
        </p:nvSpPr>
        <p:spPr>
          <a:xfrm>
            <a:off x="1752600" y="2590801"/>
            <a:ext cx="8382000" cy="461665"/>
          </a:xfrm>
          <a:prstGeom prst="rect">
            <a:avLst/>
          </a:prstGeom>
          <a:noFill/>
          <a:ln>
            <a:noFill/>
          </a:ln>
        </p:spPr>
        <p:txBody>
          <a:bodyPr spcFirstLastPara="1" wrap="square" lIns="91425" tIns="45700" rIns="91425" bIns="45700" anchor="t" anchorCtr="0">
            <a:spAutoFit/>
          </a:bodyPr>
          <a:lstStyle/>
          <a:p>
            <a:pPr marL="342900" marR="0" lvl="0" indent="-241300" algn="l" rtl="0">
              <a:lnSpc>
                <a:spcPct val="15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308" name="Google Shape;308;p8"/>
          <p:cNvSpPr/>
          <p:nvPr/>
        </p:nvSpPr>
        <p:spPr>
          <a:xfrm>
            <a:off x="2057400" y="1186885"/>
            <a:ext cx="8382000" cy="507831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Arial"/>
              <a:buAutoNum type="arabicPeriod" startAt="10"/>
            </a:pPr>
            <a:r>
              <a:rPr lang="en-US" sz="1800">
                <a:solidFill>
                  <a:schemeClr val="dk1"/>
                </a:solidFill>
                <a:latin typeface="Arial"/>
                <a:ea typeface="Arial"/>
                <a:cs typeface="Arial"/>
                <a:sym typeface="Arial"/>
              </a:rPr>
              <a:t>Minimize false negatives -  if predicting a positive case as negative is going to be more detrimental for e.g. predicting a cancer patient (positive) as non-cancer (negative)</a:t>
            </a:r>
            <a:endParaRPr/>
          </a:p>
          <a:p>
            <a:pPr marL="342900" marR="0" lvl="0" indent="-342900" algn="l" rtl="0">
              <a:lnSpc>
                <a:spcPct val="150000"/>
              </a:lnSpc>
              <a:spcBef>
                <a:spcPts val="0"/>
              </a:spcBef>
              <a:spcAft>
                <a:spcPts val="0"/>
              </a:spcAft>
              <a:buClr>
                <a:schemeClr val="dk1"/>
              </a:buClr>
              <a:buSzPts val="1800"/>
              <a:buFont typeface="Arial"/>
              <a:buAutoNum type="arabicPeriod" startAt="10"/>
            </a:pPr>
            <a:r>
              <a:rPr lang="en-US" sz="1800">
                <a:solidFill>
                  <a:schemeClr val="dk1"/>
                </a:solidFill>
                <a:latin typeface="Arial"/>
                <a:ea typeface="Arial"/>
                <a:cs typeface="Arial"/>
                <a:sym typeface="Arial"/>
              </a:rPr>
              <a:t>Minimize false positives – if predicting a negative as positive is going to be more detrimental for e.g. predicting a boss’s mail as spam! </a:t>
            </a:r>
            <a:endParaRPr/>
          </a:p>
          <a:p>
            <a:pPr marL="342900" marR="0" lvl="0" indent="-342900" algn="l" rtl="0">
              <a:lnSpc>
                <a:spcPct val="150000"/>
              </a:lnSpc>
              <a:spcBef>
                <a:spcPts val="0"/>
              </a:spcBef>
              <a:spcAft>
                <a:spcPts val="0"/>
              </a:spcAft>
              <a:buClr>
                <a:schemeClr val="dk1"/>
              </a:buClr>
              <a:buSzPts val="1800"/>
              <a:buFont typeface="Arial"/>
              <a:buAutoNum type="arabicPeriod" startAt="10"/>
            </a:pPr>
            <a:r>
              <a:rPr lang="en-US" sz="1800">
                <a:solidFill>
                  <a:schemeClr val="dk1"/>
                </a:solidFill>
                <a:latin typeface="Arial"/>
                <a:ea typeface="Arial"/>
                <a:cs typeface="Arial"/>
                <a:sym typeface="Arial"/>
              </a:rPr>
              <a:t>Accuracy – over all correct predictions from all the classes to total number of cases. Should rely on this metrics only when all classes are equally represented. Not reliable if class representation is lopsided as algorithms are biased towards over represented class </a:t>
            </a:r>
            <a:endParaRPr/>
          </a:p>
          <a:p>
            <a:pPr marL="342900" marR="0" lvl="0" indent="-342900" algn="l" rtl="0">
              <a:lnSpc>
                <a:spcPct val="150000"/>
              </a:lnSpc>
              <a:spcBef>
                <a:spcPts val="0"/>
              </a:spcBef>
              <a:spcAft>
                <a:spcPts val="0"/>
              </a:spcAft>
              <a:buClr>
                <a:schemeClr val="dk1"/>
              </a:buClr>
              <a:buSzPts val="1800"/>
              <a:buFont typeface="Arial"/>
              <a:buAutoNum type="arabicPeriod" startAt="10"/>
            </a:pPr>
            <a:r>
              <a:rPr lang="en-US" sz="1800">
                <a:solidFill>
                  <a:schemeClr val="dk1"/>
                </a:solidFill>
                <a:latin typeface="Arial"/>
                <a:ea typeface="Arial"/>
                <a:cs typeface="Arial"/>
                <a:sym typeface="Arial"/>
              </a:rPr>
              <a:t>Precision -  TP/ TP+ FP. When we focus on minimizing false negatives, TP will increase but along with it FP will also increase. How much increase in TP starts hurting (due to increase in FP) ?</a:t>
            </a:r>
            <a:endParaRPr/>
          </a:p>
        </p:txBody>
      </p:sp>
      <p:sp>
        <p:nvSpPr>
          <p:cNvPr id="309" name="Google Shape;309;p8"/>
          <p:cNvSpPr txBox="1"/>
          <p:nvPr/>
        </p:nvSpPr>
        <p:spPr>
          <a:xfrm>
            <a:off x="1712682" y="762000"/>
            <a:ext cx="8421918" cy="41367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sng" strike="noStrike" cap="none">
                <a:solidFill>
                  <a:srgbClr val="000000"/>
                </a:solidFill>
                <a:latin typeface="Arial"/>
                <a:ea typeface="Arial"/>
                <a:cs typeface="Arial"/>
                <a:sym typeface="Arial"/>
              </a:rPr>
              <a:t>Model performance measures </a:t>
            </a:r>
            <a:endParaRPr sz="1800" b="1" i="0" u="sng"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68328308"/>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9"/>
          <p:cNvSpPr txBox="1"/>
          <p:nvPr/>
        </p:nvSpPr>
        <p:spPr>
          <a:xfrm>
            <a:off x="1752600" y="2590801"/>
            <a:ext cx="8382000" cy="461665"/>
          </a:xfrm>
          <a:prstGeom prst="rect">
            <a:avLst/>
          </a:prstGeom>
          <a:noFill/>
          <a:ln>
            <a:noFill/>
          </a:ln>
        </p:spPr>
        <p:txBody>
          <a:bodyPr spcFirstLastPara="1" wrap="square" lIns="91425" tIns="45700" rIns="91425" bIns="45700" anchor="t" anchorCtr="0">
            <a:spAutoFit/>
          </a:bodyPr>
          <a:lstStyle/>
          <a:p>
            <a:pPr marL="342900" marR="0" lvl="0" indent="-241300" algn="l" rtl="0">
              <a:lnSpc>
                <a:spcPct val="150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sp>
        <p:nvSpPr>
          <p:cNvPr id="316" name="Google Shape;316;p9"/>
          <p:cNvSpPr/>
          <p:nvPr/>
        </p:nvSpPr>
        <p:spPr>
          <a:xfrm>
            <a:off x="2057400" y="1186885"/>
            <a:ext cx="8382000" cy="258532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00"/>
              <a:buFont typeface="Arial"/>
              <a:buAutoNum type="arabicPeriod" startAt="14"/>
            </a:pPr>
            <a:r>
              <a:rPr lang="en-US" sz="1800">
                <a:solidFill>
                  <a:schemeClr val="dk1"/>
                </a:solidFill>
                <a:latin typeface="Arial"/>
                <a:ea typeface="Arial"/>
                <a:cs typeface="Arial"/>
                <a:sym typeface="Arial"/>
              </a:rPr>
              <a:t>Recall – TP / TP + FN :  when we reduce FN to increase TP, how much we gain ?  Recall and precision will oppose each other. We want recall to be as close to 1 as possible without precision being too bad</a:t>
            </a:r>
            <a:endParaRPr/>
          </a:p>
          <a:p>
            <a:pPr marL="342900" marR="0" lvl="0" indent="-22860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800"/>
              <a:buFont typeface="Arial"/>
              <a:buAutoNum type="arabicPeriod" startAt="14"/>
            </a:pPr>
            <a:r>
              <a:rPr lang="en-US" sz="1800">
                <a:solidFill>
                  <a:schemeClr val="dk1"/>
                </a:solidFill>
                <a:latin typeface="Arial"/>
                <a:ea typeface="Arial"/>
                <a:cs typeface="Arial"/>
                <a:sym typeface="Arial"/>
              </a:rPr>
              <a:t>To compare models, we use ROC AUC that gives us the optimal combination of these metrics</a:t>
            </a:r>
            <a:endParaRPr/>
          </a:p>
        </p:txBody>
      </p:sp>
      <p:sp>
        <p:nvSpPr>
          <p:cNvPr id="317" name="Google Shape;317;p9"/>
          <p:cNvSpPr txBox="1"/>
          <p:nvPr/>
        </p:nvSpPr>
        <p:spPr>
          <a:xfrm>
            <a:off x="1712682" y="762000"/>
            <a:ext cx="8421918" cy="41367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1" i="0" u="sng" strike="noStrike" cap="none">
                <a:solidFill>
                  <a:srgbClr val="000000"/>
                </a:solidFill>
                <a:latin typeface="Arial"/>
                <a:ea typeface="Arial"/>
                <a:cs typeface="Arial"/>
                <a:sym typeface="Arial"/>
              </a:rPr>
              <a:t>Model performance measures </a:t>
            </a:r>
            <a:endParaRPr sz="1800" b="1" i="0" u="sng"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0703532"/>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10"/>
          <p:cNvPicPr preferRelativeResize="0"/>
          <p:nvPr/>
        </p:nvPicPr>
        <p:blipFill rotWithShape="1">
          <a:blip r:embed="rId3">
            <a:alphaModFix/>
          </a:blip>
          <a:srcRect/>
          <a:stretch/>
        </p:blipFill>
        <p:spPr>
          <a:xfrm>
            <a:off x="7197433" y="1066800"/>
            <a:ext cx="2868562" cy="2514600"/>
          </a:xfrm>
          <a:prstGeom prst="rect">
            <a:avLst/>
          </a:prstGeom>
          <a:noFill/>
          <a:ln>
            <a:noFill/>
          </a:ln>
        </p:spPr>
      </p:pic>
      <p:sp>
        <p:nvSpPr>
          <p:cNvPr id="323" name="Google Shape;323;p10"/>
          <p:cNvSpPr txBox="1"/>
          <p:nvPr/>
        </p:nvSpPr>
        <p:spPr>
          <a:xfrm>
            <a:off x="1727196" y="1066800"/>
            <a:ext cx="5401632" cy="4013406"/>
          </a:xfrm>
          <a:prstGeom prst="rect">
            <a:avLst/>
          </a:prstGeom>
          <a:noFill/>
          <a:ln>
            <a:noFill/>
          </a:ln>
        </p:spPr>
        <p:txBody>
          <a:bodyPr spcFirstLastPara="1" wrap="square" lIns="91425" tIns="45700" rIns="91425" bIns="45700" anchor="t" anchorCtr="0">
            <a:spAutoFit/>
          </a:bodyPr>
          <a:lstStyle/>
          <a:p>
            <a:pPr marL="911225" marR="0" lvl="1" indent="-311150" algn="l" rtl="0">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53975" marR="0" lvl="0" indent="0" algn="l" rtl="0">
              <a:spcBef>
                <a:spcPts val="280"/>
              </a:spcBef>
              <a:spcAft>
                <a:spcPts val="0"/>
              </a:spcAft>
              <a:buNone/>
            </a:pPr>
            <a:r>
              <a:rPr lang="en-US" sz="1400">
                <a:solidFill>
                  <a:schemeClr val="dk1"/>
                </a:solidFill>
                <a:latin typeface="Arial"/>
                <a:ea typeface="Arial"/>
                <a:cs typeface="Arial"/>
                <a:sym typeface="Arial"/>
              </a:rPr>
              <a:t>A technique for visualizing classifier performance  </a:t>
            </a:r>
            <a:endParaRPr/>
          </a:p>
          <a:p>
            <a:pPr marL="911225" marR="0" lvl="1" indent="-40005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It is a graph between TP rate and FP rates</a:t>
            </a:r>
            <a:endParaRPr/>
          </a:p>
          <a:p>
            <a:pPr marL="1368425" marR="0" lvl="2" indent="-400050" algn="l" rtl="0">
              <a:spcBef>
                <a:spcPts val="280"/>
              </a:spcBef>
              <a:spcAft>
                <a:spcPts val="0"/>
              </a:spcAft>
              <a:buClr>
                <a:schemeClr val="dk1"/>
              </a:buClr>
              <a:buSzPts val="1400"/>
              <a:buFont typeface="Arial"/>
              <a:buAutoNum type="romanUcPeriod"/>
            </a:pPr>
            <a:r>
              <a:rPr lang="en-US" sz="1400" b="0" i="0" u="none" strike="noStrike" cap="none">
                <a:solidFill>
                  <a:schemeClr val="dk1"/>
                </a:solidFill>
                <a:latin typeface="Arial"/>
                <a:ea typeface="Arial"/>
                <a:cs typeface="Arial"/>
                <a:sym typeface="Arial"/>
              </a:rPr>
              <a:t>TP rate =  TP / total positive</a:t>
            </a:r>
            <a:endParaRPr/>
          </a:p>
          <a:p>
            <a:pPr marL="1368425" marR="0" lvl="2" indent="-400050" algn="l" rtl="0">
              <a:spcBef>
                <a:spcPts val="280"/>
              </a:spcBef>
              <a:spcAft>
                <a:spcPts val="0"/>
              </a:spcAft>
              <a:buClr>
                <a:schemeClr val="dk1"/>
              </a:buClr>
              <a:buSzPts val="1400"/>
              <a:buFont typeface="Arial"/>
              <a:buAutoNum type="romanUcPeriod"/>
            </a:pPr>
            <a:r>
              <a:rPr lang="en-US" sz="1400" b="0" i="0" u="none" strike="noStrike" cap="none">
                <a:solidFill>
                  <a:schemeClr val="dk1"/>
                </a:solidFill>
                <a:latin typeface="Arial"/>
                <a:ea typeface="Arial"/>
                <a:cs typeface="Arial"/>
                <a:sym typeface="Arial"/>
              </a:rPr>
              <a:t>FP  rate = FP / total negative</a:t>
            </a:r>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ROC graph is a trade off between benefits (TP) and costs (FP)</a:t>
            </a:r>
            <a:endParaRPr/>
          </a:p>
          <a:p>
            <a:pPr marL="854075" marR="0" lvl="1" indent="-34290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The point (0,1) represents perfect classified (e.g. D)</a:t>
            </a:r>
            <a:endParaRPr/>
          </a:p>
          <a:p>
            <a:pPr marL="1368425" marR="0" lvl="2" indent="-400050" algn="l" rtl="0">
              <a:spcBef>
                <a:spcPts val="280"/>
              </a:spcBef>
              <a:spcAft>
                <a:spcPts val="0"/>
              </a:spcAft>
              <a:buClr>
                <a:schemeClr val="dk1"/>
              </a:buClr>
              <a:buSzPts val="1400"/>
              <a:buFont typeface="Arial"/>
              <a:buAutoNum type="romanUcPeriod"/>
            </a:pPr>
            <a:r>
              <a:rPr lang="en-US" sz="1400" b="0" i="0" u="none" strike="noStrike" cap="none">
                <a:solidFill>
                  <a:schemeClr val="dk1"/>
                </a:solidFill>
                <a:latin typeface="Arial"/>
                <a:ea typeface="Arial"/>
                <a:cs typeface="Arial"/>
                <a:sym typeface="Arial"/>
              </a:rPr>
              <a:t>TP = 1 and FP = 0</a:t>
            </a:r>
            <a:endParaRPr/>
          </a:p>
          <a:p>
            <a:pPr marL="1368425" marR="0" lvl="2" indent="-31115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911225" marR="0" lvl="1" indent="-40005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Classifiers very close to Y axis and lower (nearer to x axis) are conservative models and strict in classifying positives (low TP rate)</a:t>
            </a:r>
            <a:endParaRPr/>
          </a:p>
          <a:p>
            <a:pPr marL="911225" marR="0" lvl="1" indent="-311150" algn="l" rtl="0">
              <a:spcBef>
                <a:spcPts val="28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911225" marR="0" lvl="1" indent="-400050" algn="l" rtl="0">
              <a:spcBef>
                <a:spcPts val="280"/>
              </a:spcBef>
              <a:spcAft>
                <a:spcPts val="0"/>
              </a:spcAft>
              <a:buClr>
                <a:schemeClr val="dk1"/>
              </a:buClr>
              <a:buSzPts val="1400"/>
              <a:buFont typeface="Arial"/>
              <a:buAutoNum type="alphaLcPeriod"/>
            </a:pPr>
            <a:r>
              <a:rPr lang="en-US" sz="1400" b="0" i="0" u="none" strike="noStrike" cap="none">
                <a:solidFill>
                  <a:schemeClr val="dk1"/>
                </a:solidFill>
                <a:latin typeface="Arial"/>
                <a:ea typeface="Arial"/>
                <a:cs typeface="Arial"/>
                <a:sym typeface="Arial"/>
              </a:rPr>
              <a:t>Classifiers on top right are liberal in classifying positives hence higher TP rate and FP rate </a:t>
            </a:r>
            <a:endParaRPr/>
          </a:p>
        </p:txBody>
      </p:sp>
      <p:pic>
        <p:nvPicPr>
          <p:cNvPr id="324" name="Google Shape;324;p10"/>
          <p:cNvPicPr preferRelativeResize="0"/>
          <p:nvPr/>
        </p:nvPicPr>
        <p:blipFill rotWithShape="1">
          <a:blip r:embed="rId4">
            <a:alphaModFix/>
          </a:blip>
          <a:srcRect/>
          <a:stretch/>
        </p:blipFill>
        <p:spPr>
          <a:xfrm>
            <a:off x="7932396" y="3886200"/>
            <a:ext cx="2202205" cy="2133600"/>
          </a:xfrm>
          <a:prstGeom prst="rect">
            <a:avLst/>
          </a:prstGeom>
          <a:noFill/>
          <a:ln>
            <a:noFill/>
          </a:ln>
        </p:spPr>
      </p:pic>
      <p:sp>
        <p:nvSpPr>
          <p:cNvPr id="325" name="Google Shape;325;p10"/>
          <p:cNvSpPr txBox="1"/>
          <p:nvPr/>
        </p:nvSpPr>
        <p:spPr>
          <a:xfrm>
            <a:off x="1712682" y="653130"/>
            <a:ext cx="8421918" cy="41367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None/>
            </a:pPr>
            <a:r>
              <a:rPr lang="en-US" sz="1800" b="0" i="0" u="sng" strike="noStrike" cap="none">
                <a:solidFill>
                  <a:srgbClr val="000000"/>
                </a:solidFill>
                <a:latin typeface="Arial"/>
                <a:ea typeface="Arial"/>
                <a:cs typeface="Arial"/>
                <a:sym typeface="Arial"/>
              </a:rPr>
              <a:t>Receiver Operating Characteristics (ROC) Curve</a:t>
            </a:r>
            <a:endParaRPr/>
          </a:p>
        </p:txBody>
      </p:sp>
      <p:sp>
        <p:nvSpPr>
          <p:cNvPr id="326" name="Google Shape;326;p10"/>
          <p:cNvSpPr txBox="1"/>
          <p:nvPr/>
        </p:nvSpPr>
        <p:spPr>
          <a:xfrm>
            <a:off x="1929912" y="6019801"/>
            <a:ext cx="37338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Ref</a:t>
            </a:r>
            <a:r>
              <a:rPr lang="en-US" sz="1400">
                <a:solidFill>
                  <a:schemeClr val="dk1"/>
                </a:solidFill>
                <a:latin typeface="Arial"/>
                <a:ea typeface="Arial"/>
                <a:cs typeface="Arial"/>
                <a:sym typeface="Arial"/>
              </a:rPr>
              <a:t>:ROC_AUC.ipynb , </a:t>
            </a:r>
            <a:endParaRPr/>
          </a:p>
        </p:txBody>
      </p:sp>
    </p:spTree>
    <p:extLst>
      <p:ext uri="{BB962C8B-B14F-4D97-AF65-F5344CB8AC3E}">
        <p14:creationId xmlns:p14="http://schemas.microsoft.com/office/powerpoint/2010/main" val="1713826504"/>
      </p:ext>
    </p:extLst>
  </p:cSld>
  <p:clrMapOvr>
    <a:masterClrMapping/>
  </p:clrMapOvr>
  <p:transition spd="med">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Widescreen</PresentationFormat>
  <Paragraphs>74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Model performance measures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performance measures </dc:title>
  <dc:creator>Windows User</dc:creator>
  <cp:lastModifiedBy>Windows User</cp:lastModifiedBy>
  <cp:revision>1</cp:revision>
  <dcterms:created xsi:type="dcterms:W3CDTF">2019-10-04T06:15:03Z</dcterms:created>
  <dcterms:modified xsi:type="dcterms:W3CDTF">2019-10-04T06:15:06Z</dcterms:modified>
</cp:coreProperties>
</file>