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75470" y="2748453"/>
            <a:ext cx="10916529" cy="2803250"/>
          </a:xfrm>
          <a:prstGeom prst="rect">
            <a:avLst/>
          </a:prstGeom>
          <a:gradFill>
            <a:gsLst>
              <a:gs pos="75000">
                <a:schemeClr val="bg1"/>
              </a:gs>
              <a:gs pos="25000">
                <a:srgbClr val="FFFF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854757" y="2748453"/>
            <a:ext cx="1389064" cy="2803250"/>
          </a:xfrm>
          <a:prstGeom prst="roundRect">
            <a:avLst>
              <a:gd name="adj" fmla="val 22819"/>
            </a:avLst>
          </a:prstGeom>
          <a:gradFill>
            <a:gsLst>
              <a:gs pos="75000">
                <a:schemeClr val="bg1"/>
              </a:gs>
              <a:gs pos="25000">
                <a:srgbClr val="FFFF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1271753"/>
            <a:ext cx="10597660" cy="2803250"/>
          </a:xfrm>
          <a:prstGeom prst="rect">
            <a:avLst/>
          </a:prstGeom>
          <a:gradFill>
            <a:gsLst>
              <a:gs pos="50000">
                <a:srgbClr val="6F93B7"/>
              </a:gs>
              <a:gs pos="25000">
                <a:srgbClr val="1E648C"/>
              </a:gs>
              <a:gs pos="75000">
                <a:srgbClr val="1E648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8" name="圓角矩形 7"/>
          <p:cNvSpPr/>
          <p:nvPr/>
        </p:nvSpPr>
        <p:spPr>
          <a:xfrm>
            <a:off x="10088291" y="1271753"/>
            <a:ext cx="1290909" cy="2803250"/>
          </a:xfrm>
          <a:prstGeom prst="roundRect">
            <a:avLst>
              <a:gd name="adj" fmla="val 22819"/>
            </a:avLst>
          </a:prstGeom>
          <a:gradFill>
            <a:gsLst>
              <a:gs pos="50000">
                <a:srgbClr val="6F93B7"/>
              </a:gs>
              <a:gs pos="25000">
                <a:srgbClr val="1E648C"/>
              </a:gs>
              <a:gs pos="75000">
                <a:srgbClr val="1E648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022" y="1839310"/>
            <a:ext cx="9122977" cy="169216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/>
                <a:ea typeface="Apple LiGothic Medium"/>
                <a:cs typeface="Aria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745" y="4169113"/>
            <a:ext cx="9144000" cy="1201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404F65"/>
                </a:solidFill>
                <a:latin typeface="Arial"/>
                <a:ea typeface="Apple LiGothic Medium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185179" y="6088135"/>
            <a:ext cx="998736" cy="764451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FF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177379"/>
            <a:ext cx="10597660" cy="684464"/>
          </a:xfrm>
          <a:prstGeom prst="rect">
            <a:avLst/>
          </a:prstGeom>
          <a:gradFill>
            <a:gsLst>
              <a:gs pos="50000">
                <a:srgbClr val="6F93B7"/>
              </a:gs>
              <a:gs pos="25000">
                <a:srgbClr val="1E648C"/>
              </a:gs>
              <a:gs pos="75000">
                <a:srgbClr val="1E648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/>
                <a:ea typeface="Apple LiGothic Medium"/>
                <a:cs typeface="Aria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/>
                <a:ea typeface="Apple LiGothic Medium"/>
                <a:cs typeface="Arial"/>
              </a:defRPr>
            </a:lvl1pPr>
            <a:lvl2pPr>
              <a:defRPr sz="2000">
                <a:latin typeface="Arial"/>
                <a:ea typeface="Apple LiGothic Medium"/>
                <a:cs typeface="Arial"/>
              </a:defRPr>
            </a:lvl2pPr>
            <a:lvl3pPr>
              <a:defRPr sz="1800">
                <a:latin typeface="Arial"/>
                <a:ea typeface="Apple LiGothic Medium"/>
                <a:cs typeface="Arial"/>
              </a:defRPr>
            </a:lvl3pPr>
            <a:lvl4pPr>
              <a:defRPr sz="1800">
                <a:latin typeface="Arial"/>
                <a:ea typeface="Apple LiGothic Medium"/>
                <a:cs typeface="Arial"/>
              </a:defRPr>
            </a:lvl4pPr>
            <a:lvl5pPr>
              <a:defRPr sz="1600">
                <a:latin typeface="Arial"/>
                <a:ea typeface="Apple LiGothic Medium"/>
                <a:cs typeface="Arial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088291" y="175935"/>
            <a:ext cx="1018736" cy="685908"/>
          </a:xfrm>
          <a:prstGeom prst="roundRect">
            <a:avLst>
              <a:gd name="adj" fmla="val 22819"/>
            </a:avLst>
          </a:prstGeom>
          <a:gradFill>
            <a:gsLst>
              <a:gs pos="50000">
                <a:srgbClr val="6F93B7"/>
              </a:gs>
              <a:gs pos="25000">
                <a:srgbClr val="1E648C"/>
              </a:gs>
              <a:gs pos="75000">
                <a:srgbClr val="1E648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11463283" y="6316395"/>
            <a:ext cx="630621" cy="442880"/>
          </a:xfrm>
        </p:spPr>
        <p:txBody>
          <a:bodyPr/>
          <a:lstStyle>
            <a:lvl1pPr>
              <a:defRPr>
                <a:solidFill>
                  <a:srgbClr val="404F65"/>
                </a:solidFill>
                <a:latin typeface="Arial"/>
                <a:ea typeface="Apple LiGothic Medium"/>
                <a:cs typeface="Arial"/>
              </a:defRPr>
            </a:lvl1pPr>
          </a:lstStyle>
          <a:p>
            <a:fld id="{2EFF076C-88E1-431F-81D8-8DAAD30B9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7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5935"/>
            <a:ext cx="10515600" cy="68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6952"/>
            <a:ext cx="10515600" cy="579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3283" y="6483760"/>
            <a:ext cx="630621" cy="275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076C-88E1-431F-81D8-8DAAD30B9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06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767" y="1309816"/>
            <a:ext cx="6842233" cy="2726725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Introduction to </a:t>
            </a:r>
            <a:r>
              <a:rPr lang="en-US" sz="3200" dirty="0"/>
              <a:t>Machine Learning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altLang="zh-TW" sz="3600" dirty="0" smtClean="0"/>
              <a:t>Lab 02</a:t>
            </a:r>
            <a:r>
              <a:rPr lang="en-US" altLang="zh-TW" sz="3600" dirty="0"/>
              <a:t>. Naive Bayes' Classifier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1E648C"/>
                </a:solidFill>
              </a:rPr>
              <a:t>Prof. Chang-Chieh Cheng</a:t>
            </a:r>
          </a:p>
          <a:p>
            <a:r>
              <a:rPr lang="en-US" sz="2000" dirty="0">
                <a:solidFill>
                  <a:srgbClr val="1E648C"/>
                </a:solidFill>
              </a:rPr>
              <a:t>Information Technology Service Center</a:t>
            </a:r>
          </a:p>
          <a:p>
            <a:r>
              <a:rPr lang="en-US" sz="2000" dirty="0">
                <a:solidFill>
                  <a:srgbClr val="1E648C"/>
                </a:solidFill>
              </a:rPr>
              <a:t>National </a:t>
            </a:r>
            <a:r>
              <a:rPr lang="en-US" sz="2000" dirty="0" err="1">
                <a:solidFill>
                  <a:srgbClr val="1E648C"/>
                </a:solidFill>
              </a:rPr>
              <a:t>Chiao</a:t>
            </a:r>
            <a:r>
              <a:rPr lang="en-US" sz="2000" dirty="0">
                <a:solidFill>
                  <a:srgbClr val="1E648C"/>
                </a:solidFill>
              </a:rPr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205220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Predict the car evaluation</a:t>
            </a:r>
          </a:p>
          <a:p>
            <a:pPr lvl="1"/>
            <a:r>
              <a:rPr lang="en-US" altLang="zh-TW" dirty="0" smtClean="0"/>
              <a:t>There are 7 features in the dataset.</a:t>
            </a:r>
          </a:p>
          <a:p>
            <a:pPr lvl="2"/>
            <a:r>
              <a:rPr lang="en-US" altLang="zh-TW" dirty="0"/>
              <a:t>buying: </a:t>
            </a:r>
            <a:r>
              <a:rPr lang="en-US" altLang="zh-TW" dirty="0" err="1"/>
              <a:t>vhigh</a:t>
            </a:r>
            <a:r>
              <a:rPr lang="en-US" altLang="zh-TW" dirty="0"/>
              <a:t>, high, med, low. 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maint</a:t>
            </a:r>
            <a:r>
              <a:rPr lang="en-US" altLang="zh-TW" dirty="0"/>
              <a:t>: </a:t>
            </a:r>
            <a:r>
              <a:rPr lang="en-US" altLang="zh-TW" dirty="0" err="1"/>
              <a:t>vhigh</a:t>
            </a:r>
            <a:r>
              <a:rPr lang="en-US" altLang="zh-TW" dirty="0"/>
              <a:t>, high, med, low. 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doors</a:t>
            </a:r>
            <a:r>
              <a:rPr lang="en-US" altLang="zh-TW" dirty="0"/>
              <a:t>: 2, 3, 4, 5more. 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persons</a:t>
            </a:r>
            <a:r>
              <a:rPr lang="en-US" altLang="zh-TW" dirty="0"/>
              <a:t>: 2, 4, more. 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lug_boot</a:t>
            </a:r>
            <a:r>
              <a:rPr lang="en-US" altLang="zh-TW" dirty="0"/>
              <a:t>: small, med, big. 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safety</a:t>
            </a:r>
            <a:r>
              <a:rPr lang="en-US" altLang="zh-TW" dirty="0"/>
              <a:t>: low, med, high. 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Values</a:t>
            </a:r>
            <a:r>
              <a:rPr lang="en-US" altLang="zh-TW" dirty="0" smtClean="0"/>
              <a:t>: </a:t>
            </a:r>
            <a:r>
              <a:rPr lang="en-US" altLang="zh-TW" dirty="0" err="1"/>
              <a:t>unacc</a:t>
            </a:r>
            <a:r>
              <a:rPr lang="en-US" altLang="zh-TW" dirty="0"/>
              <a:t>, </a:t>
            </a:r>
            <a:r>
              <a:rPr lang="en-US" altLang="zh-TW" dirty="0" err="1"/>
              <a:t>acc</a:t>
            </a:r>
            <a:r>
              <a:rPr lang="en-US" altLang="zh-TW" dirty="0"/>
              <a:t>, good, </a:t>
            </a:r>
            <a:r>
              <a:rPr lang="en-US" altLang="zh-TW" dirty="0" err="1"/>
              <a:t>vgood</a:t>
            </a:r>
            <a:r>
              <a:rPr lang="en-US" altLang="zh-TW" dirty="0"/>
              <a:t> 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94" y="966952"/>
            <a:ext cx="3647619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File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the car.txt</a:t>
            </a:r>
          </a:p>
          <a:p>
            <a:r>
              <a:rPr lang="en-US" altLang="zh-TW" dirty="0" smtClean="0"/>
              <a:t>Print </a:t>
            </a:r>
            <a:r>
              <a:rPr lang="en-US" altLang="zh-TW" dirty="0"/>
              <a:t>how many cars have 4 doors(10%)</a:t>
            </a:r>
          </a:p>
          <a:p>
            <a:r>
              <a:rPr lang="en-US" altLang="zh-TW" dirty="0"/>
              <a:t>Print how many cars for each values(</a:t>
            </a:r>
            <a:r>
              <a:rPr lang="en-US" altLang="zh-TW" dirty="0" err="1"/>
              <a:t>unacc,acc,good,vgood</a:t>
            </a:r>
            <a:r>
              <a:rPr lang="en-US" altLang="zh-TW" dirty="0"/>
              <a:t>)(10</a:t>
            </a:r>
            <a:r>
              <a:rPr lang="en-US" altLang="zh-TW" dirty="0" smtClean="0"/>
              <a:t>%)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</a:t>
            </a:r>
            <a:r>
              <a:rPr lang="en-US" altLang="zh-TW" dirty="0" smtClean="0"/>
              <a:t>Data 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label </a:t>
            </a:r>
            <a:r>
              <a:rPr lang="en-US" altLang="zh-TW" dirty="0" smtClean="0"/>
              <a:t>encoder</a:t>
            </a:r>
          </a:p>
          <a:p>
            <a:r>
              <a:rPr lang="en-US" altLang="zh-TW" dirty="0" smtClean="0"/>
              <a:t>Print the corresponding labels and target name(5%)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Split dataset to the training dataset and testing dataset</a:t>
            </a:r>
          </a:p>
          <a:p>
            <a:pPr lvl="1"/>
            <a:r>
              <a:rPr lang="en-US" altLang="zh-TW" dirty="0" smtClean="0"/>
              <a:t>Testing dataset = 0.2 * dataset</a:t>
            </a:r>
          </a:p>
          <a:p>
            <a:pPr lvl="1"/>
            <a:r>
              <a:rPr lang="en-US" altLang="zh-TW" dirty="0" smtClean="0"/>
              <a:t>Print the number of testing dataset(5%)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55" y="2334999"/>
            <a:ext cx="3752381" cy="1190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093" y="2484629"/>
            <a:ext cx="240952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</a:t>
            </a:r>
            <a:r>
              <a:rPr lang="en-US" altLang="zh-TW" dirty="0" smtClean="0"/>
              <a:t>Naïve Bayes’ method 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Gaussian Naive Bayes' method, then print the accuracy.(15%)</a:t>
            </a:r>
          </a:p>
          <a:p>
            <a:r>
              <a:rPr lang="en-US" altLang="zh-TW" dirty="0"/>
              <a:t>Use Bernoulli Naive Bayes' method, then print the accuracy.(15%)</a:t>
            </a:r>
          </a:p>
          <a:p>
            <a:r>
              <a:rPr lang="en-US" altLang="zh-TW" dirty="0"/>
              <a:t>Use Complement Naive Bayes' method, then print the accuracy. (15%)</a:t>
            </a:r>
          </a:p>
          <a:p>
            <a:r>
              <a:rPr lang="en-US" altLang="zh-TW" dirty="0"/>
              <a:t>Use Multinomial Naive Bayes' method, then print the accuracy. (15</a:t>
            </a:r>
            <a:r>
              <a:rPr lang="en-US" altLang="zh-TW" dirty="0" smtClean="0"/>
              <a:t>%)</a:t>
            </a:r>
          </a:p>
          <a:p>
            <a:r>
              <a:rPr lang="en-US" altLang="zh-TW" dirty="0" smtClean="0"/>
              <a:t>Print the confusion matrix of the highest accuracy method, which target ha s the most wrong prediction?(10%)</a:t>
            </a:r>
          </a:p>
          <a:p>
            <a:r>
              <a:rPr lang="en-US" altLang="zh-TW" dirty="0" smtClean="0"/>
              <a:t>(Bonus)According to the results, can you adjust some parameters to get the accuracy that higher then 0.8?(5%)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8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338E-1435-2B48-BAE9-F309EF02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評分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88A9B-6B69-1F49-9835-21C59FA7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原始分數</a:t>
            </a:r>
            <a:endParaRPr kumimoji="1" lang="en-US" altLang="zh-TW" dirty="0"/>
          </a:p>
          <a:p>
            <a:pPr lvl="1"/>
            <a:r>
              <a:rPr kumimoji="1" lang="zh-CN" altLang="en-US" dirty="0" smtClean="0"/>
              <a:t>上課繳交：</a:t>
            </a:r>
            <a:r>
              <a:rPr kumimoji="1" lang="en-US" altLang="zh-TW" dirty="0" smtClean="0"/>
              <a:t>20%</a:t>
            </a:r>
            <a:endParaRPr kumimoji="1" lang="en-US" altLang="zh-TW" dirty="0"/>
          </a:p>
          <a:p>
            <a:pPr lvl="2"/>
            <a:r>
              <a:rPr kumimoji="1" lang="zh-CN" altLang="en-US" dirty="0"/>
              <a:t>在當天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16:20 </a:t>
            </a:r>
            <a:r>
              <a:rPr kumimoji="1" lang="zh-CN" altLang="en-US" dirty="0"/>
              <a:t>前上傳</a:t>
            </a:r>
            <a:r>
              <a:rPr kumimoji="1" lang="zh-TW" altLang="en-US" dirty="0"/>
              <a:t>至 </a:t>
            </a:r>
            <a:r>
              <a:rPr kumimoji="1" lang="en-US" altLang="zh-TW" dirty="0"/>
              <a:t>new</a:t>
            </a:r>
            <a:r>
              <a:rPr kumimoji="1" lang="zh-TW" altLang="en-US" dirty="0"/>
              <a:t> </a:t>
            </a:r>
            <a:r>
              <a:rPr kumimoji="1" lang="en-US" altLang="zh-TW" dirty="0"/>
              <a:t>E3</a:t>
            </a:r>
            <a:r>
              <a:rPr kumimoji="1" lang="zh-TW" altLang="en-US" dirty="0"/>
              <a:t> </a:t>
            </a:r>
            <a:r>
              <a:rPr kumimoji="1" lang="zh-CN" altLang="en-US" dirty="0"/>
              <a:t>作業，請將以下打包成</a:t>
            </a:r>
            <a:r>
              <a:rPr kumimoji="1" lang="zh-TW" altLang="en-US" dirty="0"/>
              <a:t> </a:t>
            </a:r>
            <a:r>
              <a:rPr kumimoji="1" lang="en-US" altLang="zh-TW" dirty="0"/>
              <a:t>.zip</a:t>
            </a:r>
            <a:r>
              <a:rPr kumimoji="1" lang="zh-TW" altLang="en-US" dirty="0"/>
              <a:t> </a:t>
            </a:r>
            <a:r>
              <a:rPr kumimoji="1" lang="zh-CN" altLang="en-US" dirty="0"/>
              <a:t>上傳：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程式原始檔</a:t>
            </a:r>
            <a:r>
              <a:rPr kumimoji="1" lang="zh-TW" altLang="en-US" dirty="0"/>
              <a:t> </a:t>
            </a:r>
            <a:r>
              <a:rPr kumimoji="1" lang="en-US" altLang="zh-TW" dirty="0"/>
              <a:t>(.</a:t>
            </a:r>
            <a:r>
              <a:rPr kumimoji="1" lang="en-US" altLang="zh-TW" dirty="0" err="1"/>
              <a:t>ipynb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3"/>
            <a:r>
              <a:rPr kumimoji="1" lang="zh-CN" altLang="en-US" dirty="0"/>
              <a:t>程式</a:t>
            </a:r>
            <a:r>
              <a:rPr kumimoji="1" lang="zh-TW" altLang="en-US" dirty="0"/>
              <a:t> </a:t>
            </a:r>
            <a:r>
              <a:rPr kumimoji="1" lang="en-US" altLang="zh-TW" dirty="0"/>
              <a:t>.html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檔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並填寫表單上傳程式執行</a:t>
            </a:r>
            <a:r>
              <a:rPr kumimoji="1" lang="zh-CN" altLang="en-US" dirty="0" smtClean="0"/>
              <a:t>結果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可以直接到中間</a:t>
            </a:r>
            <a:r>
              <a:rPr kumimoji="1" lang="en-US" altLang="zh-TW" dirty="0" smtClean="0"/>
              <a:t>demo</a:t>
            </a:r>
            <a:r>
              <a:rPr kumimoji="1" lang="zh-TW" altLang="en-US" dirty="0" smtClean="0"/>
              <a:t>，確認對錯</a:t>
            </a:r>
            <a:r>
              <a:rPr kumimoji="1" lang="en-US" altLang="zh-TW" dirty="0" smtClean="0"/>
              <a:t>)</a:t>
            </a:r>
            <a:endParaRPr kumimoji="1" lang="en-US" altLang="zh-CN" dirty="0"/>
          </a:p>
          <a:p>
            <a:pPr lvl="3"/>
            <a:r>
              <a:rPr kumimoji="1" lang="zh-TW" altLang="en-US" dirty="0"/>
              <a:t>請上傳 </a:t>
            </a:r>
            <a:r>
              <a:rPr kumimoji="1" lang="en-US" altLang="zh-TW" dirty="0"/>
              <a:t>.html</a:t>
            </a:r>
            <a:r>
              <a:rPr kumimoji="1" lang="zh-TW" altLang="en-US" dirty="0"/>
              <a:t> 檔案至表單</a:t>
            </a:r>
            <a:endParaRPr kumimoji="1" lang="en-US" altLang="zh-TW" dirty="0"/>
          </a:p>
          <a:p>
            <a:pPr lvl="3"/>
            <a:r>
              <a:rPr kumimoji="1" lang="zh-CN" altLang="en-US" dirty="0"/>
              <a:t>表單連結</a:t>
            </a:r>
            <a:endParaRPr kumimoji="1" lang="en-US" altLang="zh-TW" dirty="0"/>
          </a:p>
          <a:p>
            <a:pPr lvl="4"/>
            <a:r>
              <a:rPr kumimoji="1" lang="en-US" altLang="zh-TW" sz="600" dirty="0"/>
              <a:t>https://</a:t>
            </a:r>
            <a:r>
              <a:rPr kumimoji="1" lang="en-US" altLang="zh-TW" sz="600" dirty="0" err="1"/>
              <a:t>docs.google.com</a:t>
            </a:r>
            <a:r>
              <a:rPr kumimoji="1" lang="en-US" altLang="zh-TW" sz="600" dirty="0"/>
              <a:t>/forms/d/e/1FAIpQLSdlbNU_u9kb1QpCdXsgX42gx6UcRYCtVnX4E0xVlkjYyEOgug/</a:t>
            </a:r>
            <a:r>
              <a:rPr kumimoji="1" lang="en-US" altLang="zh-TW" sz="600" dirty="0" err="1"/>
              <a:t>viewform</a:t>
            </a:r>
            <a:endParaRPr kumimoji="1" lang="en-US" altLang="zh-TW" sz="600" dirty="0"/>
          </a:p>
          <a:p>
            <a:pPr lvl="1"/>
            <a:r>
              <a:rPr kumimoji="1" lang="zh-CN" altLang="en-US" dirty="0"/>
              <a:t>程式分數</a:t>
            </a:r>
            <a:r>
              <a:rPr kumimoji="1" lang="zh-CN" altLang="en-US" dirty="0" smtClean="0"/>
              <a:t>：</a:t>
            </a:r>
            <a:r>
              <a:rPr kumimoji="1" lang="en-US" altLang="zh-TW" dirty="0" smtClean="0"/>
              <a:t>80</a:t>
            </a:r>
            <a:r>
              <a:rPr kumimoji="1" lang="en-US" altLang="zh-TW" dirty="0" smtClean="0"/>
              <a:t>%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調整</a:t>
            </a:r>
            <a:r>
              <a:rPr kumimoji="1" lang="zh-TW" altLang="en-US" dirty="0" smtClean="0"/>
              <a:t>分數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你的調整分數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914400" lvl="2" indent="0">
              <a:buNone/>
            </a:pPr>
            <a:r>
              <a:rPr kumimoji="1" lang="en-US" altLang="zh-TW" dirty="0"/>
              <a:t>(</a:t>
            </a:r>
            <a:r>
              <a:rPr kumimoji="1" lang="zh-TW" altLang="en-US" dirty="0"/>
              <a:t>你的原始分數 </a:t>
            </a:r>
            <a:r>
              <a:rPr kumimoji="1" lang="en-US" altLang="zh-TW" dirty="0"/>
              <a:t>- </a:t>
            </a:r>
            <a:r>
              <a:rPr kumimoji="1" lang="zh-TW" altLang="en-US" dirty="0"/>
              <a:t>全部人原始分數平均</a:t>
            </a:r>
            <a:r>
              <a:rPr kumimoji="1" lang="en-US" altLang="zh-TW" dirty="0"/>
              <a:t>) x </a:t>
            </a:r>
            <a:r>
              <a:rPr kumimoji="1" lang="en-US" altLang="zh-TW" dirty="0" smtClean="0"/>
              <a:t>(</a:t>
            </a:r>
            <a:r>
              <a:rPr kumimoji="1" lang="en-US" altLang="zh-TW" dirty="0"/>
              <a:t>15. / </a:t>
            </a:r>
            <a:r>
              <a:rPr kumimoji="1" lang="zh-TW" altLang="en-US" dirty="0"/>
              <a:t>全部人原始分數標準差</a:t>
            </a:r>
            <a:r>
              <a:rPr kumimoji="1" lang="en-US" altLang="zh-TW" dirty="0"/>
              <a:t>)</a:t>
            </a:r>
            <a:r>
              <a:rPr kumimoji="1" lang="zh-TW" altLang="en-US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dirty="0"/>
              <a:t>80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AC826F-9255-4D4B-B511-F8966E2F2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7937C-0F41-3743-A2B5-4A434BD6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下載程式原始檔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382507D-BF78-4648-8B95-E08DC7885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013100"/>
            <a:ext cx="7886700" cy="570016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BD3E6B-C57C-A74D-8AE6-C4659DF08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489BC-8429-3745-9D85-EDF4BBAB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下載成 </a:t>
            </a:r>
            <a:r>
              <a:rPr kumimoji="1" lang="en-US" altLang="zh-TW" dirty="0"/>
              <a:t>.html</a:t>
            </a:r>
            <a:r>
              <a:rPr kumimoji="1" lang="zh-TW" altLang="en-US" dirty="0"/>
              <a:t> 檔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22F4A75-DEDE-4C46-8F6F-8631118CA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89" y="966789"/>
            <a:ext cx="7732222" cy="579278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F6E34-C439-4C48-B66F-672B11675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226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F2054341-02D3-4017-848B-D9BB365E834F}" vid="{D81BFC95-DCCD-4B52-B59E-70785CA12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7375</TotalTime>
  <Words>328</Words>
  <Application>Microsoft Office PowerPoint</Application>
  <PresentationFormat>寬螢幕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Apple LiGothic Medium</vt:lpstr>
      <vt:lpstr>新細明體</vt:lpstr>
      <vt:lpstr>Arial</vt:lpstr>
      <vt:lpstr>Calibri</vt:lpstr>
      <vt:lpstr>Calibri Light</vt:lpstr>
      <vt:lpstr>佈景主題1</vt:lpstr>
      <vt:lpstr>Introduction to Machine Learning  Lab 02. Naive Bayes' Classifier</vt:lpstr>
      <vt:lpstr>Dataset</vt:lpstr>
      <vt:lpstr>Exercise File I/O</vt:lpstr>
      <vt:lpstr>Exercise Data preprocessing</vt:lpstr>
      <vt:lpstr>Exercise Naïve Bayes’ method implement</vt:lpstr>
      <vt:lpstr>評分</vt:lpstr>
      <vt:lpstr>下載程式原始檔</vt:lpstr>
      <vt:lpstr>下載成 .html 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Lab 02. Naive Bayes' Classifier</dc:title>
  <dc:creator>PZ</dc:creator>
  <cp:lastModifiedBy>PZ</cp:lastModifiedBy>
  <cp:revision>17</cp:revision>
  <dcterms:created xsi:type="dcterms:W3CDTF">2019-03-07T06:31:23Z</dcterms:created>
  <dcterms:modified xsi:type="dcterms:W3CDTF">2019-03-12T09:26:41Z</dcterms:modified>
</cp:coreProperties>
</file>