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-Chieh Cheng" initials="C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E648C"/>
    <a:srgbClr val="5AA0C8"/>
    <a:srgbClr val="468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7" autoAdjust="0"/>
    <p:restoredTop sz="94714"/>
  </p:normalViewPr>
  <p:slideViewPr>
    <p:cSldViewPr snapToGrid="0" snapToObjects="1">
      <p:cViewPr varScale="1">
        <p:scale>
          <a:sx n="209" d="100"/>
          <a:sy n="209" d="100"/>
        </p:scale>
        <p:origin x="3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04D-A50F-044D-9868-E86978769B5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800CA-DC04-004A-901E-42DD07A6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56602" y="2748453"/>
            <a:ext cx="8187397" cy="2803250"/>
          </a:xfrm>
          <a:prstGeom prst="rect">
            <a:avLst/>
          </a:prstGeom>
          <a:gradFill>
            <a:gsLst>
              <a:gs pos="75000">
                <a:schemeClr val="bg1"/>
              </a:gs>
              <a:gs pos="2500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1068" y="2748453"/>
            <a:ext cx="1041798" cy="2803250"/>
          </a:xfrm>
          <a:prstGeom prst="roundRect">
            <a:avLst>
              <a:gd name="adj" fmla="val 22819"/>
            </a:avLst>
          </a:prstGeom>
          <a:gradFill>
            <a:gsLst>
              <a:gs pos="75000">
                <a:schemeClr val="bg1"/>
              </a:gs>
              <a:gs pos="2500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1" y="1271753"/>
            <a:ext cx="7948245" cy="2803250"/>
          </a:xfrm>
          <a:prstGeom prst="rect">
            <a:avLst/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66218" y="1271753"/>
            <a:ext cx="968182" cy="2803250"/>
          </a:xfrm>
          <a:prstGeom prst="roundRect">
            <a:avLst>
              <a:gd name="adj" fmla="val 22819"/>
            </a:avLst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766" y="1839310"/>
            <a:ext cx="6842233" cy="169216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09" y="4169113"/>
            <a:ext cx="6858000" cy="120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404F65"/>
                </a:solidFill>
                <a:latin typeface="Arial"/>
                <a:ea typeface="Apple LiGothic Medium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88884" y="6088134"/>
            <a:ext cx="749052" cy="764451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1" y="177379"/>
            <a:ext cx="7948245" cy="684464"/>
          </a:xfrm>
          <a:prstGeom prst="rect">
            <a:avLst/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/>
                <a:ea typeface="Apple LiGothic Medium"/>
                <a:cs typeface="Arial"/>
              </a:defRPr>
            </a:lvl1pPr>
            <a:lvl2pPr>
              <a:defRPr sz="2000">
                <a:latin typeface="Arial"/>
                <a:ea typeface="Apple LiGothic Medium"/>
                <a:cs typeface="Arial"/>
              </a:defRPr>
            </a:lvl2pPr>
            <a:lvl3pPr>
              <a:defRPr sz="1800">
                <a:latin typeface="Arial"/>
                <a:ea typeface="Apple LiGothic Medium"/>
                <a:cs typeface="Arial"/>
              </a:defRPr>
            </a:lvl3pPr>
            <a:lvl4pPr>
              <a:defRPr sz="1800">
                <a:latin typeface="Arial"/>
                <a:ea typeface="Apple LiGothic Medium"/>
                <a:cs typeface="Arial"/>
              </a:defRPr>
            </a:lvl4pPr>
            <a:lvl5pPr>
              <a:defRPr sz="1600">
                <a:latin typeface="Arial"/>
                <a:ea typeface="Apple LiGothic Medium"/>
                <a:cs typeface="Arial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66218" y="175935"/>
            <a:ext cx="764052" cy="685908"/>
          </a:xfrm>
          <a:prstGeom prst="roundRect">
            <a:avLst>
              <a:gd name="adj" fmla="val 22819"/>
            </a:avLst>
          </a:prstGeom>
          <a:gradFill>
            <a:gsLst>
              <a:gs pos="50000">
                <a:srgbClr val="6F93B7"/>
              </a:gs>
              <a:gs pos="25000">
                <a:srgbClr val="1E648C"/>
              </a:gs>
              <a:gs pos="75000">
                <a:srgbClr val="1E648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597462" y="6316395"/>
            <a:ext cx="472966" cy="442880"/>
          </a:xfrm>
        </p:spPr>
        <p:txBody>
          <a:bodyPr/>
          <a:lstStyle>
            <a:lvl1pPr>
              <a:defRPr>
                <a:solidFill>
                  <a:srgbClr val="404F65"/>
                </a:solidFill>
                <a:latin typeface="Arial"/>
                <a:ea typeface="Apple LiGothic Medium"/>
                <a:cs typeface="Arial"/>
              </a:defRPr>
            </a:lvl1pPr>
          </a:lstStyle>
          <a:p>
            <a:fld id="{9129CAC7-8C75-7A46-BB2F-55C142EA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5935"/>
            <a:ext cx="7886700" cy="68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6952"/>
            <a:ext cx="7886700" cy="579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7462" y="6483759"/>
            <a:ext cx="472966" cy="275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CAC7-8C75-7A46-BB2F-55C142EA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dataset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766" y="1309815"/>
            <a:ext cx="6842233" cy="2726725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Introduction to </a:t>
            </a:r>
            <a:r>
              <a:rPr lang="en-US" sz="3200" dirty="0"/>
              <a:t>Machine Learning</a:t>
            </a:r>
            <a:br>
              <a:rPr lang="en-US" sz="4000" dirty="0"/>
            </a:br>
            <a:br>
              <a:rPr lang="en-US" sz="3600" dirty="0"/>
            </a:br>
            <a:r>
              <a:rPr lang="en-US" altLang="zh-TW" sz="3600" dirty="0"/>
              <a:t>Lab 01. Data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1E648C"/>
                </a:solidFill>
              </a:rPr>
              <a:t>Prof. Chang-Chieh Cheng</a:t>
            </a:r>
          </a:p>
          <a:p>
            <a:r>
              <a:rPr lang="en-US" sz="2000" dirty="0">
                <a:solidFill>
                  <a:srgbClr val="1E648C"/>
                </a:solidFill>
              </a:rPr>
              <a:t>Information Technology Service Center</a:t>
            </a:r>
          </a:p>
          <a:p>
            <a:r>
              <a:rPr lang="en-US" sz="2000" dirty="0">
                <a:solidFill>
                  <a:srgbClr val="1E648C"/>
                </a:solidFill>
              </a:rPr>
              <a:t>National </a:t>
            </a:r>
            <a:r>
              <a:rPr lang="en-US" sz="2000" dirty="0" err="1">
                <a:solidFill>
                  <a:srgbClr val="1E648C"/>
                </a:solidFill>
              </a:rPr>
              <a:t>Chiao</a:t>
            </a:r>
            <a:r>
              <a:rPr lang="en-US" sz="2000" dirty="0">
                <a:solidFill>
                  <a:srgbClr val="1E648C"/>
                </a:solidFill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108710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087E-3933-AF46-94A8-F26544A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Toydata</a:t>
            </a:r>
            <a:r>
              <a:rPr lang="en-US" dirty="0"/>
              <a:t>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252D-A2F1-494F-B9F8-A4DFE070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https://scikit-learn.org/stable/datasets/index.html</a:t>
            </a:r>
            <a:endParaRPr lang="en-US" dirty="0"/>
          </a:p>
          <a:p>
            <a:pPr lvl="1"/>
            <a:r>
              <a:rPr lang="en-US" dirty="0" err="1"/>
              <a:t>load_boston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boston</a:t>
            </a:r>
            <a:r>
              <a:rPr lang="en-US" dirty="0"/>
              <a:t> house-prices dataset (regression).</a:t>
            </a:r>
          </a:p>
          <a:p>
            <a:pPr lvl="1"/>
            <a:r>
              <a:rPr lang="en-US" dirty="0" err="1"/>
              <a:t>load_iris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the iris dataset (classification).</a:t>
            </a:r>
          </a:p>
          <a:p>
            <a:pPr lvl="1"/>
            <a:r>
              <a:rPr lang="en-US" dirty="0" err="1"/>
              <a:t>load_diabetes</a:t>
            </a:r>
            <a:endParaRPr lang="en-US" dirty="0"/>
          </a:p>
          <a:p>
            <a:pPr lvl="2"/>
            <a:r>
              <a:rPr lang="en-US" dirty="0"/>
              <a:t>the diabetes dataset (regression).</a:t>
            </a:r>
          </a:p>
          <a:p>
            <a:pPr lvl="1"/>
            <a:r>
              <a:rPr lang="en-US" dirty="0" err="1"/>
              <a:t>load_digits</a:t>
            </a:r>
            <a:endParaRPr lang="en-US" dirty="0"/>
          </a:p>
          <a:p>
            <a:pPr lvl="2"/>
            <a:r>
              <a:rPr lang="en-US" dirty="0"/>
              <a:t>the digits dataset (classification).</a:t>
            </a:r>
          </a:p>
          <a:p>
            <a:pPr lvl="1"/>
            <a:r>
              <a:rPr lang="en-US" dirty="0" err="1"/>
              <a:t>load_linnerud</a:t>
            </a:r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linnerud</a:t>
            </a:r>
            <a:r>
              <a:rPr lang="en-US" dirty="0"/>
              <a:t> dataset (multivariate regression).</a:t>
            </a:r>
          </a:p>
          <a:p>
            <a:pPr lvl="1"/>
            <a:r>
              <a:rPr lang="en-US" b="1" dirty="0" err="1"/>
              <a:t>load_wine</a:t>
            </a:r>
            <a:endParaRPr lang="en-US" b="1" dirty="0"/>
          </a:p>
          <a:p>
            <a:pPr lvl="2"/>
            <a:r>
              <a:rPr lang="en-US" b="1" dirty="0"/>
              <a:t>the wine dataset (classification).</a:t>
            </a:r>
          </a:p>
          <a:p>
            <a:pPr lvl="1"/>
            <a:r>
              <a:rPr lang="en-US" dirty="0" err="1"/>
              <a:t>load_breast_cancer</a:t>
            </a:r>
            <a:endParaRPr lang="en-US" dirty="0"/>
          </a:p>
          <a:p>
            <a:pPr lvl="2"/>
            <a:r>
              <a:rPr lang="en-US" dirty="0"/>
              <a:t>the breast cancer </a:t>
            </a:r>
            <a:r>
              <a:rPr lang="en-US" dirty="0" err="1"/>
              <a:t>wisconsin</a:t>
            </a:r>
            <a:r>
              <a:rPr lang="en-US" dirty="0"/>
              <a:t> dataset (classification).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BAFB-DA94-E945-B47B-E86895DD6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A1E0-BCDD-024A-AF8B-4E7D6095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429F-8EAA-7242-846C-D4A6C93C7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6952"/>
            <a:ext cx="7886700" cy="5792322"/>
          </a:xfrm>
        </p:spPr>
        <p:txBody>
          <a:bodyPr/>
          <a:lstStyle/>
          <a:p>
            <a:r>
              <a:rPr lang="en-US" dirty="0"/>
              <a:t>Write a program to load the wine dataset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Print the shape of Wine (10%)</a:t>
            </a:r>
          </a:p>
          <a:p>
            <a:r>
              <a:rPr lang="en-US" dirty="0"/>
              <a:t>Print the names of all features (10%)</a:t>
            </a:r>
          </a:p>
          <a:p>
            <a:r>
              <a:rPr lang="en-US" dirty="0"/>
              <a:t>Print the names of all targets (10%)</a:t>
            </a:r>
          </a:p>
          <a:p>
            <a:r>
              <a:rPr lang="en-US" dirty="0"/>
              <a:t>Print any data instance including its target (10%)</a:t>
            </a:r>
          </a:p>
          <a:p>
            <a:pPr lvl="1"/>
            <a:r>
              <a:rPr lang="en-US" dirty="0"/>
              <a:t>Print the 39</a:t>
            </a:r>
            <a:r>
              <a:rPr lang="en-US" baseline="30000" dirty="0"/>
              <a:t>th</a:t>
            </a:r>
            <a:r>
              <a:rPr lang="en-US" dirty="0"/>
              <a:t> , 48</a:t>
            </a:r>
            <a:r>
              <a:rPr lang="en-US" baseline="30000" dirty="0"/>
              <a:t>th</a:t>
            </a:r>
            <a:r>
              <a:rPr lang="en-US" dirty="0"/>
              <a:t> , 99</a:t>
            </a:r>
            <a:r>
              <a:rPr lang="en-US" baseline="30000" dirty="0"/>
              <a:t>th</a:t>
            </a:r>
            <a:r>
              <a:rPr lang="en-US" dirty="0"/>
              <a:t>, 170</a:t>
            </a:r>
            <a:r>
              <a:rPr lang="en-US" baseline="30000" dirty="0"/>
              <a:t>th</a:t>
            </a:r>
            <a:r>
              <a:rPr lang="en-US" dirty="0"/>
              <a:t> data instances</a:t>
            </a:r>
          </a:p>
          <a:p>
            <a:pPr marL="3200400" lvl="7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1990-ABA7-264D-A721-7C62B4178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A1E0-BCDD-024A-AF8B-4E7D6095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429F-8EAA-7242-846C-D4A6C93C7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6952"/>
            <a:ext cx="8118308" cy="5792322"/>
          </a:xfrm>
        </p:spPr>
        <p:txBody>
          <a:bodyPr/>
          <a:lstStyle/>
          <a:p>
            <a:r>
              <a:rPr lang="en-US" dirty="0"/>
              <a:t>Calculate the following attributes of each feature (10%)</a:t>
            </a:r>
          </a:p>
          <a:p>
            <a:pPr lvl="1"/>
            <a:r>
              <a:rPr lang="en-US" b="1" dirty="0"/>
              <a:t>Minimum, maximum, median, mean, and standard deviation</a:t>
            </a:r>
          </a:p>
          <a:p>
            <a:pPr lvl="1"/>
            <a:r>
              <a:rPr lang="en-US" dirty="0"/>
              <a:t>For example, feature 0 (alcohol):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1990-ABA7-264D-A721-7C62B4178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4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23A138-8905-F94A-A721-AA63F96B0E37}"/>
              </a:ext>
            </a:extLst>
          </p:cNvPr>
          <p:cNvSpPr txBox="1"/>
          <p:nvPr/>
        </p:nvSpPr>
        <p:spPr>
          <a:xfrm>
            <a:off x="1015059" y="2481810"/>
            <a:ext cx="7345490" cy="830997"/>
          </a:xfrm>
          <a:prstGeom prst="rect">
            <a:avLst/>
          </a:prstGeom>
          <a:noFill/>
          <a:ln w="12700">
            <a:solidFill>
              <a:srgbClr val="1E648C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alcohol</a:t>
            </a:r>
            <a:endParaRPr lang="fr-FR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11.03, 14.83, 13.05, 13.00061797752809, 0.8095429145285168</a:t>
            </a:r>
          </a:p>
          <a:p>
            <a:endParaRPr lang="fr-FR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015B-B910-DD48-B4B2-C2588A85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FC05-C6F6-E341-9296-9A8E937C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scatter figure for each feature and assign different colors for all targets, for example, the figure of feature 0: (10%)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1A13-6FA3-FB4D-AAAC-FF2AD88B6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3C2AF-C390-DE4D-BAA6-1651795934C6}"/>
              </a:ext>
            </a:extLst>
          </p:cNvPr>
          <p:cNvSpPr/>
          <p:nvPr/>
        </p:nvSpPr>
        <p:spPr>
          <a:xfrm>
            <a:off x="1821281" y="25492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﻿feature 0 alcohol</a:t>
            </a:r>
          </a:p>
          <a:p>
            <a:endParaRPr lang="en-US" dirty="0"/>
          </a:p>
          <a:p>
            <a:r>
              <a:rPr lang="en-US" dirty="0"/>
              <a:t>￼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C4176-5B21-8840-BA4C-105F248A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68" y="3010886"/>
            <a:ext cx="4851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4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E619-9CBB-BA49-836F-FA8BB366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AFA4-791C-874A-B181-F059CCDE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two features to </a:t>
            </a:r>
            <a:r>
              <a:rPr lang="en-US" b="1" dirty="0"/>
              <a:t>classify the data precisely.</a:t>
            </a:r>
          </a:p>
          <a:p>
            <a:pPr lvl="1"/>
            <a:r>
              <a:rPr lang="en-US" dirty="0"/>
              <a:t>Drawing a scatter figure for the selected features, where the color of each point depends on its target. (10%)</a:t>
            </a:r>
          </a:p>
          <a:p>
            <a:pPr lvl="1"/>
            <a:r>
              <a:rPr lang="en-US" dirty="0"/>
              <a:t>For example, feature 0 and 1: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Tell me why do you choose these two feature? (5%)</a:t>
            </a:r>
          </a:p>
          <a:p>
            <a:pPr lvl="1"/>
            <a:r>
              <a:rPr lang="en-US" dirty="0"/>
              <a:t>Write down your opinion as a commend at the beginning of your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8435-69E9-2E42-A394-CAD765384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0D6D5-D82B-FE45-AA9E-4DC43381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1740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C338E-1435-2B48-BAE9-F309EF02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評分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8A9B-6B69-1F49-9835-21C59FA7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原始分數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上課繳交：</a:t>
            </a:r>
            <a:r>
              <a:rPr kumimoji="1" lang="en-US" altLang="zh-CN" dirty="0"/>
              <a:t>25</a:t>
            </a:r>
            <a:r>
              <a:rPr kumimoji="1" lang="en-US" altLang="zh-TW" dirty="0"/>
              <a:t>%</a:t>
            </a:r>
          </a:p>
          <a:p>
            <a:pPr lvl="2"/>
            <a:r>
              <a:rPr kumimoji="1" lang="zh-CN" altLang="en-US" dirty="0"/>
              <a:t>在當天</a:t>
            </a:r>
            <a:r>
              <a:rPr kumimoji="1" lang="zh-TW" altLang="en-US" dirty="0"/>
              <a:t> </a:t>
            </a:r>
            <a:r>
              <a:rPr kumimoji="1" lang="en-US" altLang="zh-TW" dirty="0"/>
              <a:t>18:20 </a:t>
            </a:r>
            <a:r>
              <a:rPr kumimoji="1" lang="zh-CN" altLang="en-US" dirty="0"/>
              <a:t>前上傳</a:t>
            </a:r>
            <a:r>
              <a:rPr kumimoji="1" lang="zh-TW" altLang="en-US" dirty="0"/>
              <a:t>至 </a:t>
            </a:r>
            <a:r>
              <a:rPr kumimoji="1" lang="en-US" altLang="zh-TW" dirty="0"/>
              <a:t>new</a:t>
            </a:r>
            <a:r>
              <a:rPr kumimoji="1" lang="zh-TW" altLang="en-US" dirty="0"/>
              <a:t> </a:t>
            </a:r>
            <a:r>
              <a:rPr kumimoji="1" lang="en-US" altLang="zh-TW" dirty="0"/>
              <a:t>E3</a:t>
            </a:r>
            <a:r>
              <a:rPr kumimoji="1" lang="zh-TW" altLang="en-US" dirty="0"/>
              <a:t> </a:t>
            </a:r>
            <a:r>
              <a:rPr kumimoji="1" lang="zh-CN" altLang="en-US" dirty="0"/>
              <a:t>作業，請將以下打包成</a:t>
            </a:r>
            <a:r>
              <a:rPr kumimoji="1" lang="zh-TW" altLang="en-US" dirty="0"/>
              <a:t> </a:t>
            </a:r>
            <a:r>
              <a:rPr kumimoji="1" lang="en-US" altLang="zh-TW" dirty="0"/>
              <a:t>.zip</a:t>
            </a:r>
            <a:r>
              <a:rPr kumimoji="1" lang="zh-TW" altLang="en-US" dirty="0"/>
              <a:t> </a:t>
            </a:r>
            <a:r>
              <a:rPr kumimoji="1" lang="zh-CN" altLang="en-US" dirty="0"/>
              <a:t>上傳：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程式原始檔</a:t>
            </a:r>
            <a:r>
              <a:rPr kumimoji="1" lang="zh-TW" altLang="en-US" dirty="0"/>
              <a:t> </a:t>
            </a:r>
            <a:r>
              <a:rPr kumimoji="1" lang="en-US" altLang="zh-TW" dirty="0"/>
              <a:t>(.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3"/>
            <a:r>
              <a:rPr kumimoji="1" lang="zh-CN" altLang="en-US" dirty="0"/>
              <a:t>程式</a:t>
            </a:r>
            <a:r>
              <a:rPr kumimoji="1" lang="zh-TW" altLang="en-US" dirty="0"/>
              <a:t>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檔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並填寫表單上傳程式執行結果</a:t>
            </a:r>
            <a:endParaRPr kumimoji="1" lang="en-US" altLang="zh-CN" dirty="0"/>
          </a:p>
          <a:p>
            <a:pPr lvl="3"/>
            <a:r>
              <a:rPr kumimoji="1" lang="zh-TW" altLang="en-US" dirty="0"/>
              <a:t>請上傳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檔案至表單</a:t>
            </a:r>
            <a:endParaRPr kumimoji="1" lang="en-US" altLang="zh-TW" dirty="0"/>
          </a:p>
          <a:p>
            <a:pPr lvl="3"/>
            <a:r>
              <a:rPr kumimoji="1" lang="zh-CN" altLang="en-US" dirty="0"/>
              <a:t>表單連結</a:t>
            </a:r>
            <a:endParaRPr kumimoji="1" lang="en-US" altLang="zh-TW" dirty="0"/>
          </a:p>
          <a:p>
            <a:pPr lvl="4"/>
            <a:r>
              <a:rPr kumimoji="1" lang="en-US" altLang="zh-TW" sz="600" dirty="0"/>
              <a:t>https://</a:t>
            </a:r>
            <a:r>
              <a:rPr kumimoji="1" lang="en-US" altLang="zh-TW" sz="600" dirty="0" err="1"/>
              <a:t>docs.google.com</a:t>
            </a:r>
            <a:r>
              <a:rPr kumimoji="1" lang="en-US" altLang="zh-TW" sz="600" dirty="0"/>
              <a:t>/forms/d/e/1FAIpQLSdlbNU_u9kb1QpCdXsgX42gx6UcRYCtVnX4E0xVlkjYyEOgug/</a:t>
            </a:r>
            <a:r>
              <a:rPr kumimoji="1" lang="en-US" altLang="zh-TW" sz="600" dirty="0" err="1"/>
              <a:t>viewform</a:t>
            </a:r>
            <a:endParaRPr kumimoji="1" lang="en-US" altLang="zh-TW" sz="600" dirty="0"/>
          </a:p>
          <a:p>
            <a:pPr lvl="1"/>
            <a:r>
              <a:rPr kumimoji="1" lang="zh-CN" altLang="en-US" dirty="0"/>
              <a:t>程式分數：</a:t>
            </a:r>
            <a:r>
              <a:rPr kumimoji="1" lang="en-US" altLang="zh-TW" dirty="0"/>
              <a:t>75%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調整分數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你的調整分數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14400" lvl="2" indent="0">
              <a:buNone/>
            </a:pPr>
            <a:r>
              <a:rPr kumimoji="1" lang="en-US" altLang="zh-TW" dirty="0"/>
              <a:t>(</a:t>
            </a:r>
            <a:r>
              <a:rPr kumimoji="1" lang="zh-TW" altLang="en-US" dirty="0"/>
              <a:t>你的原始分數 </a:t>
            </a:r>
            <a:r>
              <a:rPr kumimoji="1" lang="en-US" altLang="zh-TW" dirty="0"/>
              <a:t>- </a:t>
            </a:r>
            <a:r>
              <a:rPr kumimoji="1" lang="zh-TW" altLang="en-US" dirty="0"/>
              <a:t>全部人原始分數平均</a:t>
            </a:r>
            <a:r>
              <a:rPr kumimoji="1" lang="en-US" altLang="zh-TW" dirty="0"/>
              <a:t>) x </a:t>
            </a:r>
          </a:p>
          <a:p>
            <a:pPr marL="1371600" lvl="3" indent="0">
              <a:buNone/>
            </a:pPr>
            <a:r>
              <a:rPr kumimoji="1" lang="en-US" altLang="zh-TW" dirty="0"/>
              <a:t>			(15. / </a:t>
            </a:r>
            <a:r>
              <a:rPr kumimoji="1" lang="zh-TW" altLang="en-US" dirty="0"/>
              <a:t>全部人原始分數標準差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80.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AC826F-9255-4D4B-B511-F8966E2F2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7937C-0F41-3743-A2B5-4A434BD6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下載程式原始檔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382507D-BF78-4648-8B95-E08DC7885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13100"/>
            <a:ext cx="7886700" cy="57001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BD3E6B-C57C-A74D-8AE6-C4659DF08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489BC-8429-3745-9D85-EDF4BBAB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下載成 </a:t>
            </a:r>
            <a:r>
              <a:rPr kumimoji="1" lang="en-US" altLang="zh-TW" dirty="0"/>
              <a:t>.html</a:t>
            </a:r>
            <a:r>
              <a:rPr kumimoji="1" lang="zh-TW" altLang="en-US" dirty="0"/>
              <a:t> 檔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2F4A75-DEDE-4C46-8F6F-8631118CA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89" y="966788"/>
            <a:ext cx="7732222" cy="57927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F6E34-C439-4C48-B66F-672B11675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9CAC7-8C75-7A46-BB2F-55C142EA8E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0618"/>
      </p:ext>
    </p:extLst>
  </p:cSld>
  <p:clrMapOvr>
    <a:masterClrMapping/>
  </p:clrMapOvr>
</p:sld>
</file>

<file path=ppt/theme/theme1.xml><?xml version="1.0" encoding="utf-8"?>
<a:theme xmlns:a="http://schemas.openxmlformats.org/drawingml/2006/main" name="James_ML_Python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es_ML_Python" id="{99F65F12-6BAE-8948-9632-3571A427F35D}" vid="{323C6FDD-CE7F-4B44-AA59-F93F3DE136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James_ML_Python</Template>
  <TotalTime>17772</TotalTime>
  <Words>354</Words>
  <Application>Microsoft Macintosh PowerPoint</Application>
  <PresentationFormat>如螢幕大小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Apple LiGothic Medium</vt:lpstr>
      <vt:lpstr>Arial</vt:lpstr>
      <vt:lpstr>Calibri</vt:lpstr>
      <vt:lpstr>Calibri Light</vt:lpstr>
      <vt:lpstr>Courier New</vt:lpstr>
      <vt:lpstr>James_ML_Python</vt:lpstr>
      <vt:lpstr>Introduction to Machine Learning  Lab 01. Data Analysis</vt:lpstr>
      <vt:lpstr>Toydata in scikit-learn</vt:lpstr>
      <vt:lpstr>Wine dataset</vt:lpstr>
      <vt:lpstr>Analysis</vt:lpstr>
      <vt:lpstr>Analysis</vt:lpstr>
      <vt:lpstr>Analysis</vt:lpstr>
      <vt:lpstr>評分</vt:lpstr>
      <vt:lpstr>下載程式原始檔</vt:lpstr>
      <vt:lpstr>下載成 .html 檔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 with Python</dc:title>
  <dc:creator>Microsoft Office User</dc:creator>
  <cp:lastModifiedBy>Microsoft Office 使用者</cp:lastModifiedBy>
  <cp:revision>368</cp:revision>
  <dcterms:created xsi:type="dcterms:W3CDTF">2016-05-21T09:32:36Z</dcterms:created>
  <dcterms:modified xsi:type="dcterms:W3CDTF">2019-02-20T09:19:49Z</dcterms:modified>
</cp:coreProperties>
</file>