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8"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Is work a right?</a:t>
            </a:r>
            <a:br>
              <a:rPr lang="en-US" dirty="0" smtClean="0"/>
            </a:br>
            <a:r>
              <a:rPr lang="zh-TW" altLang="en-US" dirty="0" smtClean="0">
                <a:latin typeface="標楷體" panose="03000509000000000000" pitchFamily="65" charset="-120"/>
                <a:ea typeface="標楷體" panose="03000509000000000000" pitchFamily="65" charset="-120"/>
              </a:rPr>
              <a:t>工作是權利嗎</a:t>
            </a:r>
            <a:r>
              <a:rPr lang="en-US" altLang="zh-TW" dirty="0" smtClean="0">
                <a:latin typeface="標楷體" panose="03000509000000000000" pitchFamily="65" charset="-120"/>
                <a:ea typeface="標楷體" panose="03000509000000000000" pitchFamily="65" charset="-120"/>
              </a:rPr>
              <a:t>?</a:t>
            </a:r>
            <a:endParaRPr lang="en-US" dirty="0">
              <a:latin typeface="標楷體" panose="03000509000000000000" pitchFamily="65" charset="-120"/>
              <a:ea typeface="標楷體" panose="03000509000000000000" pitchFamily="65" charset="-12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7962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question a question…</a:t>
            </a:r>
            <a:endParaRPr lang="en-US" dirty="0"/>
          </a:p>
        </p:txBody>
      </p:sp>
      <p:sp>
        <p:nvSpPr>
          <p:cNvPr id="3" name="Content Placeholder 2"/>
          <p:cNvSpPr>
            <a:spLocks noGrp="1"/>
          </p:cNvSpPr>
          <p:nvPr>
            <p:ph sz="half" idx="1"/>
          </p:nvPr>
        </p:nvSpPr>
        <p:spPr/>
        <p:txBody>
          <a:bodyPr>
            <a:normAutofit fontScale="77500" lnSpcReduction="20000"/>
          </a:bodyPr>
          <a:lstStyle/>
          <a:p>
            <a:pPr marL="514350" lvl="0" indent="-514350">
              <a:buFont typeface="+mj-lt"/>
              <a:buAutoNum type="arabicPeriod"/>
            </a:pPr>
            <a:r>
              <a:rPr lang="en-GB" dirty="0"/>
              <a:t>Analyse the concepts: what are the different concepts implied by the question? To what field these concepts are related?</a:t>
            </a:r>
            <a:endParaRPr lang="en-US" dirty="0"/>
          </a:p>
          <a:p>
            <a:pPr marL="514350" lvl="0" indent="-514350">
              <a:buFont typeface="+mj-lt"/>
              <a:buAutoNum type="arabicPeriod"/>
            </a:pPr>
            <a:r>
              <a:rPr lang="en-GB" dirty="0"/>
              <a:t>Find synonyms or antonyms concepts</a:t>
            </a:r>
            <a:r>
              <a:rPr lang="en-GB" dirty="0" smtClean="0"/>
              <a:t>. </a:t>
            </a:r>
            <a:endParaRPr lang="en-US" dirty="0"/>
          </a:p>
          <a:p>
            <a:pPr marL="514350" lvl="0" indent="-514350">
              <a:buFont typeface="+mj-lt"/>
              <a:buAutoNum type="arabicPeriod"/>
            </a:pPr>
            <a:r>
              <a:rPr lang="en-GB" dirty="0"/>
              <a:t>What are the implications of the question?</a:t>
            </a:r>
            <a:endParaRPr lang="en-US" dirty="0"/>
          </a:p>
          <a:p>
            <a:pPr marL="514350" lvl="0" indent="-514350">
              <a:buFont typeface="+mj-lt"/>
              <a:buAutoNum type="arabicPeriod"/>
            </a:pPr>
            <a:r>
              <a:rPr lang="en-GB" dirty="0"/>
              <a:t>Find two or three other ways to re-phrase the question. </a:t>
            </a:r>
            <a:endParaRPr lang="en-US" dirty="0"/>
          </a:p>
          <a:p>
            <a:pPr marL="514350" lvl="0" indent="-514350">
              <a:buFont typeface="+mj-lt"/>
              <a:buAutoNum type="arabicPeriod"/>
            </a:pPr>
            <a:r>
              <a:rPr lang="en-GB" dirty="0"/>
              <a:t>How can the reading of </a:t>
            </a:r>
            <a:r>
              <a:rPr lang="en-GB" dirty="0" smtClean="0"/>
              <a:t>[….] help </a:t>
            </a:r>
            <a:r>
              <a:rPr lang="en-GB" dirty="0"/>
              <a:t>you to investigate the question? </a:t>
            </a:r>
            <a:endParaRPr lang="en-US" dirty="0"/>
          </a:p>
          <a:p>
            <a:pPr marL="514350" indent="-514350">
              <a:buFont typeface="+mj-lt"/>
              <a:buAutoNum type="arabicPeriod"/>
            </a:pPr>
            <a:endParaRPr lang="en-US" dirty="0"/>
          </a:p>
        </p:txBody>
      </p:sp>
      <p:sp>
        <p:nvSpPr>
          <p:cNvPr id="4" name="內容版面配置區 3"/>
          <p:cNvSpPr>
            <a:spLocks noGrp="1"/>
          </p:cNvSpPr>
          <p:nvPr>
            <p:ph sz="half" idx="2"/>
          </p:nvPr>
        </p:nvSpPr>
        <p:spPr/>
        <p:txBody>
          <a:bodyPr>
            <a:normAutofit fontScale="77500" lnSpcReduction="20000"/>
          </a:bodyPr>
          <a:lstStyle/>
          <a:p>
            <a:pPr marL="0" indent="0">
              <a:buNone/>
            </a:pPr>
            <a:r>
              <a:rPr lang="en-US" altLang="zh-TW" sz="2600" dirty="0" smtClean="0">
                <a:latin typeface="標楷體" panose="03000509000000000000" pitchFamily="65" charset="-120"/>
                <a:ea typeface="標楷體" panose="03000509000000000000" pitchFamily="65" charset="-120"/>
              </a:rPr>
              <a:t>1.</a:t>
            </a:r>
            <a:r>
              <a:rPr lang="zh-TW" altLang="en-US" sz="2600" dirty="0" smtClean="0">
                <a:latin typeface="標楷體" panose="03000509000000000000" pitchFamily="65" charset="-120"/>
                <a:ea typeface="標楷體" panose="03000509000000000000" pitchFamily="65" charset="-120"/>
              </a:rPr>
              <a:t>分析概念</a:t>
            </a:r>
            <a:r>
              <a:rPr lang="en-US" altLang="zh-TW" sz="2600" dirty="0" smtClean="0">
                <a:latin typeface="標楷體" panose="03000509000000000000" pitchFamily="65" charset="-120"/>
                <a:ea typeface="標楷體" panose="03000509000000000000" pitchFamily="65" charset="-120"/>
              </a:rPr>
              <a:t>:</a:t>
            </a:r>
            <a:r>
              <a:rPr lang="zh-TW" altLang="en-US" sz="2600" dirty="0" smtClean="0">
                <a:latin typeface="標楷體" panose="03000509000000000000" pitchFamily="65" charset="-120"/>
                <a:ea typeface="標楷體" panose="03000509000000000000" pitchFamily="65" charset="-120"/>
              </a:rPr>
              <a:t>隱含在問題被後的概念有哪些</a:t>
            </a:r>
            <a:r>
              <a:rPr lang="en-US" altLang="zh-TW" sz="2600" dirty="0" smtClean="0">
                <a:latin typeface="標楷體" panose="03000509000000000000" pitchFamily="65" charset="-120"/>
                <a:ea typeface="標楷體" panose="03000509000000000000" pitchFamily="65" charset="-120"/>
              </a:rPr>
              <a:t>?</a:t>
            </a:r>
            <a:r>
              <a:rPr lang="zh-TW" altLang="en-US" sz="2600" dirty="0" smtClean="0">
                <a:latin typeface="標楷體" panose="03000509000000000000" pitchFamily="65" charset="-120"/>
                <a:ea typeface="標楷體" panose="03000509000000000000" pitchFamily="65" charset="-120"/>
              </a:rPr>
              <a:t>這些概念跟哪些領域相關聯</a:t>
            </a:r>
            <a:r>
              <a:rPr lang="en-US" altLang="zh-TW" sz="2600" dirty="0" smtClean="0">
                <a:latin typeface="標楷體" panose="03000509000000000000" pitchFamily="65" charset="-120"/>
                <a:ea typeface="標楷體" panose="03000509000000000000" pitchFamily="65" charset="-120"/>
              </a:rPr>
              <a:t>?</a:t>
            </a:r>
          </a:p>
          <a:p>
            <a:pPr marL="0" indent="0">
              <a:buNone/>
            </a:pPr>
            <a:r>
              <a:rPr lang="en-US" altLang="zh-TW" sz="2600" dirty="0" smtClean="0">
                <a:latin typeface="標楷體" panose="03000509000000000000" pitchFamily="65" charset="-120"/>
                <a:ea typeface="標楷體" panose="03000509000000000000" pitchFamily="65" charset="-120"/>
              </a:rPr>
              <a:t>2.</a:t>
            </a:r>
            <a:r>
              <a:rPr lang="zh-TW" altLang="en-US" sz="2600" dirty="0" smtClean="0">
                <a:latin typeface="標楷體" panose="03000509000000000000" pitchFamily="65" charset="-120"/>
                <a:ea typeface="標楷體" panose="03000509000000000000" pitchFamily="65" charset="-120"/>
              </a:rPr>
              <a:t>找出相近與相反的概念</a:t>
            </a:r>
            <a:endParaRPr lang="en-US" altLang="zh-TW" sz="2600" dirty="0" smtClean="0">
              <a:latin typeface="標楷體" panose="03000509000000000000" pitchFamily="65" charset="-120"/>
              <a:ea typeface="標楷體" panose="03000509000000000000" pitchFamily="65" charset="-120"/>
            </a:endParaRPr>
          </a:p>
          <a:p>
            <a:pPr marL="0" indent="0">
              <a:buNone/>
            </a:pPr>
            <a:r>
              <a:rPr lang="en-US" altLang="zh-TW" sz="2600" dirty="0" smtClean="0">
                <a:latin typeface="標楷體" panose="03000509000000000000" pitchFamily="65" charset="-120"/>
                <a:ea typeface="標楷體" panose="03000509000000000000" pitchFamily="65" charset="-120"/>
              </a:rPr>
              <a:t>3.</a:t>
            </a:r>
            <a:r>
              <a:rPr lang="zh-TW" altLang="en-US" sz="2600" dirty="0" smtClean="0">
                <a:latin typeface="標楷體" panose="03000509000000000000" pitchFamily="65" charset="-120"/>
                <a:ea typeface="標楷體" panose="03000509000000000000" pitchFamily="65" charset="-120"/>
              </a:rPr>
              <a:t>這些問題有何弦外之音</a:t>
            </a:r>
            <a:r>
              <a:rPr lang="en-US" altLang="zh-TW" sz="2600" dirty="0" smtClean="0">
                <a:latin typeface="標楷體" panose="03000509000000000000" pitchFamily="65" charset="-120"/>
                <a:ea typeface="標楷體" panose="03000509000000000000" pitchFamily="65" charset="-120"/>
              </a:rPr>
              <a:t>?</a:t>
            </a:r>
          </a:p>
          <a:p>
            <a:pPr marL="0" indent="0">
              <a:buNone/>
            </a:pPr>
            <a:r>
              <a:rPr lang="en-US" altLang="zh-TW" sz="2600" dirty="0" smtClean="0">
                <a:latin typeface="標楷體" panose="03000509000000000000" pitchFamily="65" charset="-120"/>
                <a:ea typeface="標楷體" panose="03000509000000000000" pitchFamily="65" charset="-120"/>
              </a:rPr>
              <a:t>4.</a:t>
            </a:r>
            <a:r>
              <a:rPr lang="zh-TW" altLang="en-US" sz="2600" dirty="0" smtClean="0">
                <a:latin typeface="標楷體" panose="03000509000000000000" pitchFamily="65" charset="-120"/>
                <a:ea typeface="標楷體" panose="03000509000000000000" pitchFamily="65" charset="-120"/>
              </a:rPr>
              <a:t>找出兩三個方法來重組這個問題</a:t>
            </a:r>
            <a:endParaRPr lang="en-US" altLang="zh-TW" sz="2600" dirty="0" smtClean="0">
              <a:latin typeface="標楷體" panose="03000509000000000000" pitchFamily="65" charset="-120"/>
              <a:ea typeface="標楷體" panose="03000509000000000000" pitchFamily="65" charset="-120"/>
            </a:endParaRPr>
          </a:p>
          <a:p>
            <a:pPr marL="0" indent="0">
              <a:buNone/>
            </a:pPr>
            <a:r>
              <a:rPr lang="en-US" altLang="zh-TW" sz="2600" dirty="0" smtClean="0">
                <a:latin typeface="標楷體" panose="03000509000000000000" pitchFamily="65" charset="-120"/>
                <a:ea typeface="標楷體" panose="03000509000000000000" pitchFamily="65" charset="-120"/>
              </a:rPr>
              <a:t>5.</a:t>
            </a:r>
            <a:r>
              <a:rPr lang="zh-TW" altLang="en-US" sz="2600" dirty="0" smtClean="0">
                <a:latin typeface="標楷體" panose="03000509000000000000" pitchFamily="65" charset="-120"/>
                <a:ea typeface="標楷體" panose="03000509000000000000" pitchFamily="65" charset="-120"/>
              </a:rPr>
              <a:t>閱讀</a:t>
            </a:r>
            <a:r>
              <a:rPr lang="en-US" altLang="zh-TW" sz="2600" dirty="0" smtClean="0">
                <a:latin typeface="標楷體" panose="03000509000000000000" pitchFamily="65" charset="-120"/>
                <a:ea typeface="標楷體" panose="03000509000000000000" pitchFamily="65" charset="-120"/>
              </a:rPr>
              <a:t>[…]</a:t>
            </a:r>
            <a:r>
              <a:rPr lang="zh-TW" altLang="en-US" sz="2600" dirty="0" smtClean="0">
                <a:latin typeface="標楷體" panose="03000509000000000000" pitchFamily="65" charset="-120"/>
                <a:ea typeface="標楷體" panose="03000509000000000000" pitchFamily="65" charset="-120"/>
              </a:rPr>
              <a:t>如何幫助你研究這個問題</a:t>
            </a:r>
            <a:r>
              <a:rPr lang="en-US" altLang="zh-TW" sz="2600" dirty="0" smtClean="0">
                <a:latin typeface="標楷體" panose="03000509000000000000" pitchFamily="65" charset="-120"/>
                <a:ea typeface="標楷體" panose="03000509000000000000" pitchFamily="65" charset="-120"/>
              </a:rPr>
              <a:t>?</a:t>
            </a:r>
            <a:endParaRPr lang="zh-TW" altLang="en-US" sz="2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5741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noAutofit/>
          </a:bodyPr>
          <a:lstStyle/>
          <a:p>
            <a:pPr lvl="0"/>
            <a:r>
              <a:rPr lang="en-GB" sz="2400" b="1" dirty="0" smtClean="0"/>
              <a:t>1. Analyse </a:t>
            </a:r>
            <a:r>
              <a:rPr lang="en-GB" sz="2400" b="1" dirty="0"/>
              <a:t>the concepts: what are the different concepts implied by the question? To what field these concepts are related</a:t>
            </a:r>
            <a:r>
              <a:rPr lang="en-GB" sz="2400" b="1" dirty="0" smtClean="0"/>
              <a:t>?</a:t>
            </a:r>
            <a:br>
              <a:rPr lang="en-GB" sz="2400" b="1" dirty="0" smtClean="0"/>
            </a:br>
            <a:r>
              <a:rPr lang="zh-TW" altLang="en-US" sz="2400" dirty="0">
                <a:latin typeface="標楷體" panose="03000509000000000000" pitchFamily="65" charset="-120"/>
                <a:ea typeface="標楷體" panose="03000509000000000000" pitchFamily="65" charset="-120"/>
              </a:rPr>
              <a:t>分析概念</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隱含在問題被後的概念有哪些</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這些概念跟哪些領域相關聯</a:t>
            </a:r>
            <a:r>
              <a:rPr lang="en-US" altLang="zh-TW" sz="2400" dirty="0">
                <a:latin typeface="標楷體" panose="03000509000000000000" pitchFamily="65" charset="-120"/>
                <a:ea typeface="標楷體" panose="03000509000000000000" pitchFamily="65" charset="-120"/>
              </a:rPr>
              <a:t>?</a:t>
            </a:r>
            <a:r>
              <a:rPr lang="en-US" sz="2400" dirty="0"/>
              <a:t/>
            </a:r>
            <a:br>
              <a:rPr lang="en-US" sz="2400" dirty="0"/>
            </a:br>
            <a:endParaRPr lang="en-US" sz="2400" dirty="0"/>
          </a:p>
        </p:txBody>
      </p:sp>
      <p:sp>
        <p:nvSpPr>
          <p:cNvPr id="3" name="Content Placeholder 2"/>
          <p:cNvSpPr>
            <a:spLocks noGrp="1"/>
          </p:cNvSpPr>
          <p:nvPr>
            <p:ph idx="1"/>
          </p:nvPr>
        </p:nvSpPr>
        <p:spPr>
          <a:xfrm>
            <a:off x="381000" y="2057400"/>
            <a:ext cx="8229600" cy="4525963"/>
          </a:xfrm>
        </p:spPr>
        <p:txBody>
          <a:bodyPr>
            <a:normAutofit fontScale="92500" lnSpcReduction="20000"/>
          </a:bodyPr>
          <a:lstStyle/>
          <a:p>
            <a:pPr marL="0" indent="0">
              <a:buNone/>
            </a:pPr>
            <a:r>
              <a:rPr lang="en-US" b="1" dirty="0" smtClean="0">
                <a:solidFill>
                  <a:srgbClr val="FF0000"/>
                </a:solidFill>
              </a:rPr>
              <a:t>Is work a right?</a:t>
            </a:r>
            <a:r>
              <a:rPr lang="zh-TW" altLang="en-US" b="1" dirty="0" smtClean="0">
                <a:solidFill>
                  <a:srgbClr val="FF0000"/>
                </a:solidFill>
              </a:rPr>
              <a:t>  </a:t>
            </a:r>
            <a:r>
              <a:rPr lang="zh-TW" altLang="en-US" b="1" dirty="0" smtClean="0">
                <a:solidFill>
                  <a:srgbClr val="FF0000"/>
                </a:solidFill>
                <a:latin typeface="標楷體" panose="03000509000000000000" pitchFamily="65" charset="-120"/>
                <a:ea typeface="標楷體" panose="03000509000000000000" pitchFamily="65" charset="-120"/>
              </a:rPr>
              <a:t>工作是權利嗎</a:t>
            </a:r>
            <a:r>
              <a:rPr lang="en-US" altLang="zh-TW" b="1" dirty="0" smtClean="0">
                <a:solidFill>
                  <a:srgbClr val="FF0000"/>
                </a:solidFill>
                <a:latin typeface="標楷體" panose="03000509000000000000" pitchFamily="65" charset="-120"/>
                <a:ea typeface="標楷體" panose="03000509000000000000" pitchFamily="65" charset="-120"/>
              </a:rPr>
              <a:t>?</a:t>
            </a:r>
            <a:endParaRPr lang="en-US" b="1" dirty="0" smtClean="0">
              <a:solidFill>
                <a:srgbClr val="FF0000"/>
              </a:solidFill>
              <a:latin typeface="標楷體" panose="03000509000000000000" pitchFamily="65" charset="-120"/>
              <a:ea typeface="標楷體" panose="03000509000000000000" pitchFamily="65" charset="-120"/>
            </a:endParaRPr>
          </a:p>
          <a:p>
            <a:r>
              <a:rPr lang="en-US" dirty="0" smtClean="0"/>
              <a:t>“Work”: economy, management, sociology</a:t>
            </a:r>
          </a:p>
          <a:p>
            <a:pPr marL="0" indent="0">
              <a:buNone/>
            </a:pP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工作：經濟、管理、社會學</a:t>
            </a:r>
            <a:endParaRPr lang="en-US" dirty="0" smtClean="0">
              <a:latin typeface="標楷體" panose="03000509000000000000" pitchFamily="65" charset="-120"/>
              <a:ea typeface="標楷體" panose="03000509000000000000" pitchFamily="65" charset="-120"/>
            </a:endParaRPr>
          </a:p>
          <a:p>
            <a:r>
              <a:rPr lang="en-US" dirty="0" smtClean="0"/>
              <a:t>“Rights”: law, politics</a:t>
            </a:r>
          </a:p>
          <a:p>
            <a:pPr marL="0" indent="0">
              <a:buNone/>
            </a:pP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權利：法律、政治</a:t>
            </a:r>
            <a:endParaRPr lang="en-US" dirty="0" smtClean="0">
              <a:latin typeface="標楷體" panose="03000509000000000000" pitchFamily="65" charset="-120"/>
              <a:ea typeface="標楷體" panose="03000509000000000000" pitchFamily="65" charset="-120"/>
            </a:endParaRPr>
          </a:p>
          <a:p>
            <a:r>
              <a:rPr lang="en-US" dirty="0" smtClean="0"/>
              <a:t>“Is”: definition, relation of implication, belonging </a:t>
            </a:r>
          </a:p>
          <a:p>
            <a:pPr marL="0" indent="0">
              <a:buNone/>
            </a:pP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是：定義</a:t>
            </a:r>
            <a:endParaRPr lang="en-US" dirty="0" smtClean="0">
              <a:latin typeface="標楷體" panose="03000509000000000000" pitchFamily="65" charset="-120"/>
              <a:ea typeface="標楷體" panose="03000509000000000000" pitchFamily="65" charset="-120"/>
            </a:endParaRPr>
          </a:p>
          <a:p>
            <a:r>
              <a:rPr lang="en-US" dirty="0" smtClean="0"/>
              <a:t>Ask for definition, justification from juridical point of view and personal point of view. There is a conflict of values. </a:t>
            </a:r>
          </a:p>
          <a:p>
            <a:endParaRPr lang="en-US" dirty="0" smtClean="0"/>
          </a:p>
          <a:p>
            <a:endParaRPr lang="en-US" dirty="0"/>
          </a:p>
        </p:txBody>
      </p:sp>
    </p:spTree>
    <p:extLst>
      <p:ext uri="{BB962C8B-B14F-4D97-AF65-F5344CB8AC3E}">
        <p14:creationId xmlns:p14="http://schemas.microsoft.com/office/powerpoint/2010/main" val="262517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14350" indent="-514350">
              <a:spcBef>
                <a:spcPct val="20000"/>
              </a:spcBef>
            </a:pPr>
            <a:r>
              <a:rPr lang="en-GB" sz="3000" b="1" dirty="0" smtClean="0">
                <a:solidFill>
                  <a:prstClr val="black"/>
                </a:solidFill>
                <a:ea typeface="+mn-ea"/>
                <a:cs typeface="+mn-cs"/>
              </a:rPr>
              <a:t>2.1 Find </a:t>
            </a:r>
            <a:r>
              <a:rPr lang="en-GB" sz="3000" b="1" dirty="0">
                <a:solidFill>
                  <a:prstClr val="black"/>
                </a:solidFill>
                <a:ea typeface="+mn-ea"/>
                <a:cs typeface="+mn-cs"/>
              </a:rPr>
              <a:t>synonyms or antonyms concepts</a:t>
            </a:r>
            <a:r>
              <a:rPr lang="en-GB" sz="3000" b="1" dirty="0" smtClean="0">
                <a:solidFill>
                  <a:prstClr val="black"/>
                </a:solidFill>
                <a:ea typeface="+mn-ea"/>
                <a:cs typeface="+mn-cs"/>
              </a:rPr>
              <a:t>.</a:t>
            </a:r>
            <a:br>
              <a:rPr lang="en-GB" sz="3000" b="1" dirty="0" smtClean="0">
                <a:solidFill>
                  <a:prstClr val="black"/>
                </a:solidFill>
                <a:ea typeface="+mn-ea"/>
                <a:cs typeface="+mn-cs"/>
              </a:rPr>
            </a:br>
            <a:r>
              <a:rPr lang="zh-TW" altLang="en-US" sz="3200" dirty="0">
                <a:latin typeface="標楷體" panose="03000509000000000000" pitchFamily="65" charset="-120"/>
                <a:ea typeface="標楷體" panose="03000509000000000000" pitchFamily="65" charset="-120"/>
              </a:rPr>
              <a:t>找出相近與相反的</a:t>
            </a:r>
            <a:r>
              <a:rPr lang="zh-TW" altLang="en-US" sz="3200" dirty="0" smtClean="0">
                <a:latin typeface="標楷體" panose="03000509000000000000" pitchFamily="65" charset="-120"/>
                <a:ea typeface="標楷體" panose="03000509000000000000" pitchFamily="65" charset="-120"/>
              </a:rPr>
              <a:t>概念</a:t>
            </a:r>
            <a:r>
              <a:rPr lang="en-US" sz="3000" dirty="0">
                <a:solidFill>
                  <a:prstClr val="black"/>
                </a:solidFill>
                <a:ea typeface="+mn-ea"/>
                <a:cs typeface="+mn-cs"/>
              </a:rPr>
              <a:t/>
            </a:r>
            <a:br>
              <a:rPr lang="en-US" sz="3000" dirty="0">
                <a:solidFill>
                  <a:prstClr val="black"/>
                </a:solidFill>
                <a:ea typeface="+mn-ea"/>
                <a:cs typeface="+mn-cs"/>
              </a:rPr>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Work: labor, duty, constraint, alienation, salary property/ leisure, personal development, </a:t>
            </a:r>
          </a:p>
          <a:p>
            <a:pPr marL="0" indent="0">
              <a:buNone/>
            </a:pPr>
            <a:r>
              <a:rPr lang="en-US" dirty="0"/>
              <a:t>	</a:t>
            </a:r>
            <a:r>
              <a:rPr lang="zh-TW" altLang="en-US" dirty="0" smtClean="0">
                <a:latin typeface="標楷體" panose="03000509000000000000" pitchFamily="65" charset="-120"/>
                <a:ea typeface="標楷體" panose="03000509000000000000" pitchFamily="65" charset="-120"/>
              </a:rPr>
              <a:t>相似：勞動、責任、限制、異化、薪水</a:t>
            </a:r>
            <a:endParaRPr lang="en-US" altLang="zh-TW" dirty="0" smtClean="0">
              <a:latin typeface="標楷體" panose="03000509000000000000" pitchFamily="65" charset="-120"/>
              <a:ea typeface="標楷體" panose="03000509000000000000" pitchFamily="65" charset="-120"/>
            </a:endParaRPr>
          </a:p>
          <a:p>
            <a:pPr marL="0" indent="0">
              <a:buNone/>
            </a:pPr>
            <a:r>
              <a:rPr lang="en-US" altLang="zh-TW" dirty="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相反：享受、個人發展</a:t>
            </a:r>
            <a:endParaRPr lang="en-US" dirty="0" smtClean="0">
              <a:latin typeface="標楷體" panose="03000509000000000000" pitchFamily="65" charset="-120"/>
              <a:ea typeface="標楷體" panose="03000509000000000000" pitchFamily="65" charset="-120"/>
            </a:endParaRPr>
          </a:p>
          <a:p>
            <a:r>
              <a:rPr lang="en-US" dirty="0" smtClean="0"/>
              <a:t>Right: law, authority, power, legal, legitimate, natural, formal, equity, equality, human rights/ anarchy, social inequity </a:t>
            </a:r>
          </a:p>
          <a:p>
            <a:pPr marL="0" indent="0">
              <a:buNone/>
            </a:pPr>
            <a:r>
              <a:rPr lang="en-US" dirty="0"/>
              <a:t>	</a:t>
            </a:r>
            <a:r>
              <a:rPr lang="zh-TW" altLang="en-US" dirty="0">
                <a:latin typeface="標楷體" panose="03000509000000000000" pitchFamily="65" charset="-120"/>
                <a:ea typeface="標楷體" panose="03000509000000000000" pitchFamily="65" charset="-120"/>
              </a:rPr>
              <a:t>相似：</a:t>
            </a:r>
            <a:r>
              <a:rPr lang="zh-TW" altLang="en-US" dirty="0" smtClean="0">
                <a:latin typeface="標楷體" panose="03000509000000000000" pitchFamily="65" charset="-120"/>
                <a:ea typeface="標楷體" panose="03000509000000000000" pitchFamily="65" charset="-120"/>
              </a:rPr>
              <a:t>法律、當權者、力量、合法、立法、自</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然、正式、公平、平等、人權</a:t>
            </a:r>
            <a:endParaRPr lang="en-US" altLang="zh-TW" dirty="0" smtClean="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相反：</a:t>
            </a:r>
            <a:r>
              <a:rPr lang="zh-TW" altLang="en-US" dirty="0" smtClean="0">
                <a:latin typeface="標楷體" panose="03000509000000000000" pitchFamily="65" charset="-120"/>
                <a:ea typeface="標楷體" panose="03000509000000000000" pitchFamily="65" charset="-120"/>
              </a:rPr>
              <a:t>無政府狀態、社會不平等</a:t>
            </a:r>
            <a:endParaRPr lang="en-US" dirty="0" smtClean="0">
              <a:latin typeface="標楷體" panose="03000509000000000000" pitchFamily="65" charset="-120"/>
              <a:ea typeface="標楷體" panose="03000509000000000000" pitchFamily="65" charset="-120"/>
            </a:endParaRPr>
          </a:p>
          <a:p>
            <a:r>
              <a:rPr lang="en-US" dirty="0" smtClean="0"/>
              <a:t>Is: identity relation, synonyms, belong to,</a:t>
            </a:r>
          </a:p>
          <a:p>
            <a:pPr marL="457200" lvl="1" indent="0">
              <a:buNone/>
            </a:pPr>
            <a:r>
              <a:rPr lang="en-US" dirty="0"/>
              <a:t>	</a:t>
            </a:r>
            <a:r>
              <a:rPr lang="zh-TW" altLang="en-US" sz="3200" dirty="0" smtClean="0">
                <a:latin typeface="標楷體" panose="03000509000000000000" pitchFamily="65" charset="-120"/>
                <a:ea typeface="標楷體" panose="03000509000000000000" pitchFamily="65" charset="-120"/>
              </a:rPr>
              <a:t>相似：身分關係、同意詞、屬於</a:t>
            </a:r>
            <a:endParaRPr lang="en-US" sz="3200" dirty="0" smtClean="0">
              <a:latin typeface="標楷體" panose="03000509000000000000" pitchFamily="65" charset="-120"/>
              <a:ea typeface="標楷體" panose="03000509000000000000" pitchFamily="65" charset="-120"/>
            </a:endParaRPr>
          </a:p>
          <a:p>
            <a:endParaRPr lang="en-US" dirty="0"/>
          </a:p>
          <a:p>
            <a:endParaRPr lang="en-US" dirty="0"/>
          </a:p>
        </p:txBody>
      </p:sp>
    </p:spTree>
    <p:extLst>
      <p:ext uri="{BB962C8B-B14F-4D97-AF65-F5344CB8AC3E}">
        <p14:creationId xmlns:p14="http://schemas.microsoft.com/office/powerpoint/2010/main" val="355289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The yes/no technic</a:t>
            </a:r>
            <a:endParaRPr lang="en-US" dirty="0"/>
          </a:p>
        </p:txBody>
      </p:sp>
      <p:sp>
        <p:nvSpPr>
          <p:cNvPr id="3" name="Content Placeholder 2"/>
          <p:cNvSpPr>
            <a:spLocks noGrp="1"/>
          </p:cNvSpPr>
          <p:nvPr>
            <p:ph idx="1"/>
          </p:nvPr>
        </p:nvSpPr>
        <p:spPr/>
        <p:txBody>
          <a:bodyPr/>
          <a:lstStyle/>
          <a:p>
            <a:pPr lvl="0"/>
            <a:r>
              <a:rPr lang="en-US" sz="2500" dirty="0">
                <a:solidFill>
                  <a:prstClr val="black"/>
                </a:solidFill>
              </a:rPr>
              <a:t>What if yes? Work is a right. Does this mean that I MUST work. Do I have the right not to work? If work is natural to society, why talking about right? Can I be deprived from this right? </a:t>
            </a:r>
          </a:p>
          <a:p>
            <a:pPr lvl="0"/>
            <a:r>
              <a:rPr lang="zh-TW" altLang="en-US" sz="2500" dirty="0">
                <a:solidFill>
                  <a:prstClr val="black"/>
                </a:solidFill>
                <a:latin typeface="標楷體" panose="03000509000000000000" pitchFamily="65" charset="-120"/>
                <a:ea typeface="標楷體" panose="03000509000000000000" pitchFamily="65" charset="-120"/>
              </a:rPr>
              <a:t>如果答案為真，工作是權利。這是否代表我必須工作</a:t>
            </a:r>
            <a:r>
              <a:rPr lang="en-US" altLang="zh-TW" sz="2500" dirty="0">
                <a:solidFill>
                  <a:prstClr val="black"/>
                </a:solidFill>
                <a:latin typeface="標楷體" panose="03000509000000000000" pitchFamily="65" charset="-120"/>
                <a:ea typeface="標楷體" panose="03000509000000000000" pitchFamily="65" charset="-120"/>
              </a:rPr>
              <a:t>?</a:t>
            </a:r>
            <a:r>
              <a:rPr lang="zh-TW" altLang="en-US" sz="2500" dirty="0">
                <a:solidFill>
                  <a:prstClr val="black"/>
                </a:solidFill>
                <a:latin typeface="標楷體" panose="03000509000000000000" pitchFamily="65" charset="-120"/>
                <a:ea typeface="標楷體" panose="03000509000000000000" pitchFamily="65" charset="-120"/>
              </a:rPr>
              <a:t> 我是否有不工作的權利</a:t>
            </a:r>
            <a:r>
              <a:rPr lang="en-US" altLang="zh-TW" sz="2500" dirty="0">
                <a:solidFill>
                  <a:prstClr val="black"/>
                </a:solidFill>
                <a:latin typeface="標楷體" panose="03000509000000000000" pitchFamily="65" charset="-120"/>
                <a:ea typeface="標楷體" panose="03000509000000000000" pitchFamily="65" charset="-120"/>
              </a:rPr>
              <a:t>?</a:t>
            </a:r>
            <a:r>
              <a:rPr lang="zh-TW" altLang="en-US" sz="2500" dirty="0">
                <a:solidFill>
                  <a:prstClr val="black"/>
                </a:solidFill>
                <a:latin typeface="標楷體" panose="03000509000000000000" pitchFamily="65" charset="-120"/>
                <a:ea typeface="標楷體" panose="03000509000000000000" pitchFamily="65" charset="-120"/>
              </a:rPr>
              <a:t> 如果工作在社會中是正常的，為何還要討論權利</a:t>
            </a:r>
            <a:r>
              <a:rPr lang="en-US" altLang="zh-TW" sz="2500" dirty="0">
                <a:solidFill>
                  <a:prstClr val="black"/>
                </a:solidFill>
                <a:latin typeface="標楷體" panose="03000509000000000000" pitchFamily="65" charset="-120"/>
                <a:ea typeface="標楷體" panose="03000509000000000000" pitchFamily="65" charset="-120"/>
              </a:rPr>
              <a:t>?</a:t>
            </a:r>
            <a:r>
              <a:rPr lang="zh-TW" altLang="en-US" sz="2500" dirty="0">
                <a:solidFill>
                  <a:prstClr val="black"/>
                </a:solidFill>
                <a:latin typeface="標楷體" panose="03000509000000000000" pitchFamily="65" charset="-120"/>
                <a:ea typeface="標楷體" panose="03000509000000000000" pitchFamily="65" charset="-120"/>
              </a:rPr>
              <a:t> 我有可能被剝奪這項權利嗎</a:t>
            </a:r>
            <a:r>
              <a:rPr lang="en-US" altLang="zh-TW" sz="2500" dirty="0">
                <a:solidFill>
                  <a:prstClr val="black"/>
                </a:solidFill>
                <a:latin typeface="標楷體" panose="03000509000000000000" pitchFamily="65" charset="-120"/>
                <a:ea typeface="標楷體" panose="03000509000000000000" pitchFamily="65" charset="-120"/>
              </a:rPr>
              <a:t>?</a:t>
            </a:r>
            <a:endParaRPr lang="en-US" sz="2500" dirty="0">
              <a:solidFill>
                <a:prstClr val="black"/>
              </a:solidFill>
              <a:latin typeface="標楷體" panose="03000509000000000000" pitchFamily="65" charset="-120"/>
              <a:ea typeface="標楷體" panose="03000509000000000000" pitchFamily="65" charset="-120"/>
            </a:endParaRPr>
          </a:p>
          <a:p>
            <a:endParaRPr lang="en-US" dirty="0"/>
          </a:p>
        </p:txBody>
      </p:sp>
    </p:spTree>
    <p:extLst>
      <p:ext uri="{BB962C8B-B14F-4D97-AF65-F5344CB8AC3E}">
        <p14:creationId xmlns:p14="http://schemas.microsoft.com/office/powerpoint/2010/main" val="302877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14350" indent="-514350">
              <a:spcBef>
                <a:spcPct val="20000"/>
              </a:spcBef>
            </a:pPr>
            <a:r>
              <a:rPr lang="en-GB" sz="3000" b="1" dirty="0" smtClean="0">
                <a:solidFill>
                  <a:prstClr val="black"/>
                </a:solidFill>
                <a:ea typeface="+mn-ea"/>
                <a:cs typeface="+mn-cs"/>
              </a:rPr>
              <a:t>3. What </a:t>
            </a:r>
            <a:r>
              <a:rPr lang="en-GB" sz="3000" b="1" dirty="0">
                <a:solidFill>
                  <a:prstClr val="black"/>
                </a:solidFill>
                <a:ea typeface="+mn-ea"/>
                <a:cs typeface="+mn-cs"/>
              </a:rPr>
              <a:t>are the implications of the question</a:t>
            </a:r>
            <a:r>
              <a:rPr lang="en-GB" sz="3000" b="1" dirty="0" smtClean="0">
                <a:solidFill>
                  <a:prstClr val="black"/>
                </a:solidFill>
                <a:ea typeface="+mn-ea"/>
                <a:cs typeface="+mn-cs"/>
              </a:rPr>
              <a:t>?</a:t>
            </a:r>
            <a:br>
              <a:rPr lang="en-GB" sz="3000" b="1" dirty="0" smtClean="0">
                <a:solidFill>
                  <a:prstClr val="black"/>
                </a:solidFill>
                <a:ea typeface="+mn-ea"/>
                <a:cs typeface="+mn-cs"/>
              </a:rPr>
            </a:br>
            <a:r>
              <a:rPr lang="zh-TW" altLang="en-US" sz="3000" dirty="0">
                <a:latin typeface="標楷體" panose="03000509000000000000" pitchFamily="65" charset="-120"/>
                <a:ea typeface="標楷體" panose="03000509000000000000" pitchFamily="65" charset="-120"/>
              </a:rPr>
              <a:t>這些問題有何弦外之音</a:t>
            </a:r>
            <a:r>
              <a:rPr lang="en-US" altLang="zh-TW" sz="3000" dirty="0">
                <a:latin typeface="標楷體" panose="03000509000000000000" pitchFamily="65" charset="-120"/>
                <a:ea typeface="標楷體" panose="03000509000000000000" pitchFamily="65" charset="-120"/>
              </a:rPr>
              <a:t>?</a:t>
            </a:r>
            <a:br>
              <a:rPr lang="en-US" altLang="zh-TW" sz="3000" dirty="0">
                <a:latin typeface="標楷體" panose="03000509000000000000" pitchFamily="65" charset="-120"/>
                <a:ea typeface="標楷體" panose="03000509000000000000" pitchFamily="65" charset="-120"/>
              </a:rPr>
            </a:br>
            <a:endParaRPr lang="en-US" sz="3000" dirty="0"/>
          </a:p>
        </p:txBody>
      </p:sp>
      <p:sp>
        <p:nvSpPr>
          <p:cNvPr id="3" name="Content Placeholder 2"/>
          <p:cNvSpPr>
            <a:spLocks noGrp="1"/>
          </p:cNvSpPr>
          <p:nvPr>
            <p:ph idx="1"/>
          </p:nvPr>
        </p:nvSpPr>
        <p:spPr/>
        <p:txBody>
          <a:bodyPr>
            <a:normAutofit/>
          </a:bodyPr>
          <a:lstStyle/>
          <a:p>
            <a:r>
              <a:rPr lang="en-US" dirty="0" smtClean="0"/>
              <a:t>Why this question? It means the relation is not obvious, natural. </a:t>
            </a:r>
          </a:p>
          <a:p>
            <a:r>
              <a:rPr lang="zh-TW" altLang="en-US" dirty="0" smtClean="0">
                <a:latin typeface="標楷體" panose="03000509000000000000" pitchFamily="65" charset="-120"/>
                <a:ea typeface="標楷體" panose="03000509000000000000" pitchFamily="65" charset="-120"/>
              </a:rPr>
              <a:t>為什麼問這個問題</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這代表關聯並不明顯、自然</a:t>
            </a:r>
            <a:endParaRPr lang="en-US" dirty="0" smtClean="0">
              <a:latin typeface="標楷體" panose="03000509000000000000" pitchFamily="65" charset="-120"/>
              <a:ea typeface="標楷體" panose="03000509000000000000" pitchFamily="65" charset="-120"/>
            </a:endParaRPr>
          </a:p>
          <a:p>
            <a:r>
              <a:rPr lang="en-US" dirty="0" smtClean="0"/>
              <a:t>Work is alienation. Rights are made to protect freedom… contradiction?  </a:t>
            </a:r>
          </a:p>
          <a:p>
            <a:r>
              <a:rPr lang="zh-TW" altLang="en-US" dirty="0" smtClean="0">
                <a:latin typeface="標楷體" panose="03000509000000000000" pitchFamily="65" charset="-120"/>
                <a:ea typeface="標楷體" panose="03000509000000000000" pitchFamily="65" charset="-120"/>
              </a:rPr>
              <a:t>工作是一種異化。權利是用來保護自由的</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矛盾</a:t>
            </a:r>
            <a:r>
              <a:rPr lang="en-US" altLang="zh-TW" dirty="0" smtClean="0">
                <a:latin typeface="標楷體" panose="03000509000000000000" pitchFamily="65" charset="-120"/>
                <a:ea typeface="標楷體" panose="03000509000000000000" pitchFamily="65" charset="-120"/>
              </a:rPr>
              <a:t>?</a:t>
            </a:r>
          </a:p>
          <a:p>
            <a:endParaRPr lang="en-US"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898100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28600"/>
            <a:ext cx="8458200" cy="1143000"/>
          </a:xfrm>
        </p:spPr>
        <p:txBody>
          <a:bodyPr>
            <a:normAutofit fontScale="90000"/>
          </a:bodyPr>
          <a:lstStyle/>
          <a:p>
            <a:pPr marL="514350" lvl="0" indent="-514350">
              <a:spcBef>
                <a:spcPct val="20000"/>
              </a:spcBef>
            </a:pPr>
            <a:r>
              <a:rPr lang="en-GB" sz="3000" b="1" dirty="0" smtClean="0">
                <a:solidFill>
                  <a:prstClr val="black"/>
                </a:solidFill>
                <a:ea typeface="+mn-ea"/>
                <a:cs typeface="+mn-cs"/>
              </a:rPr>
              <a:t>4. Find </a:t>
            </a:r>
            <a:r>
              <a:rPr lang="en-GB" sz="3000" b="1" dirty="0">
                <a:solidFill>
                  <a:prstClr val="black"/>
                </a:solidFill>
                <a:ea typeface="+mn-ea"/>
                <a:cs typeface="+mn-cs"/>
              </a:rPr>
              <a:t>two or three other ways to re-phrase the question. </a:t>
            </a:r>
            <a:r>
              <a:rPr lang="en-GB" sz="3000" b="1" dirty="0" smtClean="0">
                <a:solidFill>
                  <a:prstClr val="black"/>
                </a:solidFill>
                <a:ea typeface="+mn-ea"/>
                <a:cs typeface="+mn-cs"/>
              </a:rPr>
              <a:t/>
            </a:r>
            <a:br>
              <a:rPr lang="en-GB" sz="3000" b="1" dirty="0" smtClean="0">
                <a:solidFill>
                  <a:prstClr val="black"/>
                </a:solidFill>
                <a:ea typeface="+mn-ea"/>
                <a:cs typeface="+mn-cs"/>
              </a:rPr>
            </a:br>
            <a:r>
              <a:rPr lang="zh-TW" altLang="en-US" sz="3200" dirty="0">
                <a:latin typeface="標楷體" panose="03000509000000000000" pitchFamily="65" charset="-120"/>
                <a:ea typeface="標楷體" panose="03000509000000000000" pitchFamily="65" charset="-120"/>
              </a:rPr>
              <a:t>找出兩三個方法來重組這個</a:t>
            </a:r>
            <a:r>
              <a:rPr lang="zh-TW" altLang="en-US" sz="3200" dirty="0" smtClean="0">
                <a:latin typeface="標楷體" panose="03000509000000000000" pitchFamily="65" charset="-120"/>
                <a:ea typeface="標楷體" panose="03000509000000000000" pitchFamily="65" charset="-120"/>
              </a:rPr>
              <a:t>問題</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work is alienation, why do we need rights to protect it?</a:t>
            </a:r>
          </a:p>
          <a:p>
            <a:r>
              <a:rPr lang="zh-TW" altLang="en-US" dirty="0" smtClean="0">
                <a:latin typeface="標楷體" panose="03000509000000000000" pitchFamily="65" charset="-120"/>
                <a:ea typeface="標楷體" panose="03000509000000000000" pitchFamily="65" charset="-120"/>
              </a:rPr>
              <a:t>如果工作是一種異化，為何我們需要將他做為權利保護</a:t>
            </a:r>
            <a:r>
              <a:rPr lang="en-US" altLang="zh-TW" dirty="0" smtClean="0">
                <a:latin typeface="標楷體" panose="03000509000000000000" pitchFamily="65" charset="-120"/>
                <a:ea typeface="標楷體" panose="03000509000000000000" pitchFamily="65" charset="-120"/>
              </a:rPr>
              <a:t>?</a:t>
            </a:r>
            <a:endParaRPr lang="en-US" dirty="0" smtClean="0">
              <a:latin typeface="標楷體" panose="03000509000000000000" pitchFamily="65" charset="-120"/>
              <a:ea typeface="標楷體" panose="03000509000000000000" pitchFamily="65" charset="-120"/>
            </a:endParaRPr>
          </a:p>
          <a:p>
            <a:r>
              <a:rPr lang="en-US" dirty="0" smtClean="0"/>
              <a:t>If work is a right, does it produce social inequities or does it protect against inequities?</a:t>
            </a:r>
          </a:p>
          <a:p>
            <a:r>
              <a:rPr lang="zh-TW" altLang="en-US" dirty="0" smtClean="0">
                <a:latin typeface="標楷體" panose="03000509000000000000" pitchFamily="65" charset="-120"/>
                <a:ea typeface="標楷體" panose="03000509000000000000" pitchFamily="65" charset="-120"/>
              </a:rPr>
              <a:t>如果工作是權利，它會產生社會不公正亦或是保護我們免於不公正</a:t>
            </a:r>
            <a:r>
              <a:rPr lang="en-US" altLang="zh-TW" dirty="0" smtClean="0">
                <a:latin typeface="標楷體" panose="03000509000000000000" pitchFamily="65" charset="-120"/>
                <a:ea typeface="標楷體" panose="03000509000000000000" pitchFamily="65" charset="-120"/>
              </a:rPr>
              <a:t>?</a:t>
            </a:r>
            <a:endParaRPr lang="en-US" dirty="0" smtClean="0">
              <a:latin typeface="標楷體" panose="03000509000000000000" pitchFamily="65" charset="-120"/>
              <a:ea typeface="標楷體" panose="03000509000000000000" pitchFamily="65" charset="-120"/>
            </a:endParaRPr>
          </a:p>
          <a:p>
            <a:r>
              <a:rPr lang="en-US" dirty="0" smtClean="0"/>
              <a:t>If work is a right, is it a natural or formal right?</a:t>
            </a:r>
          </a:p>
          <a:p>
            <a:r>
              <a:rPr lang="zh-TW" altLang="en-US" dirty="0" smtClean="0">
                <a:latin typeface="標楷體" panose="03000509000000000000" pitchFamily="65" charset="-120"/>
                <a:ea typeface="標楷體" panose="03000509000000000000" pitchFamily="65" charset="-120"/>
              </a:rPr>
              <a:t>如果工作是權利，他是自然</a:t>
            </a:r>
            <a:r>
              <a:rPr lang="zh-TW" altLang="en-US" smtClean="0">
                <a:latin typeface="標楷體" panose="03000509000000000000" pitchFamily="65" charset="-120"/>
                <a:ea typeface="標楷體" panose="03000509000000000000" pitchFamily="65" charset="-120"/>
              </a:rPr>
              <a:t>權利或是法定權</a:t>
            </a:r>
            <a:r>
              <a:rPr lang="zh-TW" altLang="en-US">
                <a:latin typeface="標楷體" panose="03000509000000000000" pitchFamily="65" charset="-120"/>
                <a:ea typeface="標楷體" panose="03000509000000000000" pitchFamily="65" charset="-120"/>
              </a:rPr>
              <a:t>利</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74366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000" b="1" dirty="0" smtClean="0">
                <a:solidFill>
                  <a:prstClr val="black"/>
                </a:solidFill>
                <a:ea typeface="+mn-ea"/>
                <a:cs typeface="+mn-cs"/>
              </a:rPr>
              <a:t>5. How </a:t>
            </a:r>
            <a:r>
              <a:rPr lang="en-GB" sz="3000" b="1" dirty="0">
                <a:solidFill>
                  <a:prstClr val="black"/>
                </a:solidFill>
                <a:ea typeface="+mn-ea"/>
                <a:cs typeface="+mn-cs"/>
              </a:rPr>
              <a:t>can the reading of [….] help you to investigate the question</a:t>
            </a:r>
            <a:r>
              <a:rPr lang="en-GB" sz="3000" b="1" dirty="0" smtClean="0">
                <a:solidFill>
                  <a:prstClr val="black"/>
                </a:solidFill>
                <a:ea typeface="+mn-ea"/>
                <a:cs typeface="+mn-cs"/>
              </a:rPr>
              <a:t>?</a:t>
            </a:r>
            <a:br>
              <a:rPr lang="en-GB" sz="3000" b="1" dirty="0" smtClean="0">
                <a:solidFill>
                  <a:prstClr val="black"/>
                </a:solidFill>
                <a:ea typeface="+mn-ea"/>
                <a:cs typeface="+mn-cs"/>
              </a:rPr>
            </a:br>
            <a:r>
              <a:rPr lang="zh-TW" altLang="en-US" sz="3000" dirty="0">
                <a:latin typeface="標楷體" panose="03000509000000000000" pitchFamily="65" charset="-120"/>
                <a:ea typeface="標楷體" panose="03000509000000000000" pitchFamily="65" charset="-120"/>
              </a:rPr>
              <a:t>閱讀</a:t>
            </a:r>
            <a:r>
              <a:rPr lang="en-US" altLang="zh-TW" sz="3000" dirty="0">
                <a:latin typeface="標楷體" panose="03000509000000000000" pitchFamily="65" charset="-120"/>
                <a:ea typeface="標楷體" panose="03000509000000000000" pitchFamily="65" charset="-120"/>
              </a:rPr>
              <a:t>[…]</a:t>
            </a:r>
            <a:r>
              <a:rPr lang="zh-TW" altLang="en-US" sz="3000" dirty="0">
                <a:latin typeface="標楷體" panose="03000509000000000000" pitchFamily="65" charset="-120"/>
                <a:ea typeface="標楷體" panose="03000509000000000000" pitchFamily="65" charset="-120"/>
              </a:rPr>
              <a:t>如何幫助你研究這個問題</a:t>
            </a:r>
            <a:r>
              <a:rPr lang="en-US" altLang="zh-TW" sz="3000" dirty="0">
                <a:latin typeface="標楷體" panose="03000509000000000000" pitchFamily="65" charset="-120"/>
                <a:ea typeface="標楷體" panose="03000509000000000000" pitchFamily="65" charset="-120"/>
              </a:rPr>
              <a:t>?</a:t>
            </a:r>
            <a:endParaRPr lang="en-US" sz="3000" dirty="0"/>
          </a:p>
        </p:txBody>
      </p:sp>
      <p:sp>
        <p:nvSpPr>
          <p:cNvPr id="3" name="Content Placeholder 2"/>
          <p:cNvSpPr>
            <a:spLocks noGrp="1"/>
          </p:cNvSpPr>
          <p:nvPr>
            <p:ph idx="1"/>
          </p:nvPr>
        </p:nvSpPr>
        <p:spPr/>
        <p:txBody>
          <a:bodyPr/>
          <a:lstStyle/>
          <a:p>
            <a:r>
              <a:rPr lang="en-US" dirty="0" smtClean="0"/>
              <a:t>Write one or two lines concerning each reference you know: what is the main idea and how it helps. </a:t>
            </a:r>
          </a:p>
          <a:p>
            <a:r>
              <a:rPr lang="zh-TW" altLang="en-US" dirty="0" smtClean="0">
                <a:latin typeface="標楷體" panose="03000509000000000000" pitchFamily="65" charset="-120"/>
                <a:ea typeface="標楷體" panose="03000509000000000000" pitchFamily="65" charset="-120"/>
              </a:rPr>
              <a:t>對每一項引用的文章寫下一兩行來解釋他的主要概念與他如何應用在這個問題上</a:t>
            </a:r>
            <a:endParaRPr lang="en-US" dirty="0" smtClean="0">
              <a:latin typeface="標楷體" panose="03000509000000000000" pitchFamily="65" charset="-120"/>
              <a:ea typeface="標楷體" panose="03000509000000000000" pitchFamily="65" charset="-120"/>
            </a:endParaRPr>
          </a:p>
          <a:p>
            <a:endParaRPr lang="en-US" dirty="0"/>
          </a:p>
        </p:txBody>
      </p:sp>
    </p:spTree>
    <p:extLst>
      <p:ext uri="{BB962C8B-B14F-4D97-AF65-F5344CB8AC3E}">
        <p14:creationId xmlns:p14="http://schemas.microsoft.com/office/powerpoint/2010/main" val="762072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637</Words>
  <Application>Microsoft Office PowerPoint</Application>
  <PresentationFormat>On-screen Show (4:3)</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新細明體</vt:lpstr>
      <vt:lpstr>標楷體</vt:lpstr>
      <vt:lpstr>Arial</vt:lpstr>
      <vt:lpstr>Calibri</vt:lpstr>
      <vt:lpstr>Office Theme</vt:lpstr>
      <vt:lpstr>Is work a right? 工作是權利嗎?</vt:lpstr>
      <vt:lpstr>How to question a question…</vt:lpstr>
      <vt:lpstr>1. Analyse the concepts: what are the different concepts implied by the question? To what field these concepts are related? 分析概念:隱含在問題被後的概念有哪些?這些概念跟哪些領域相關聯? </vt:lpstr>
      <vt:lpstr>2.1 Find synonyms or antonyms concepts. 找出相近與相反的概念 </vt:lpstr>
      <vt:lpstr>2.2 The yes/no technic</vt:lpstr>
      <vt:lpstr>3. What are the implications of the question? 這些問題有何弦外之音? </vt:lpstr>
      <vt:lpstr>4. Find two or three other ways to re-phrase the question.  找出兩三個方法來重組這個問題</vt:lpstr>
      <vt:lpstr>5. How can the reading of [….] help you to investigate the question? 閱讀[…]如何幫助你研究這個問題?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work a right? 工作是權利嗎?</dc:title>
  <dc:creator/>
  <cp:lastModifiedBy>USER</cp:lastModifiedBy>
  <cp:revision>1</cp:revision>
  <dcterms:created xsi:type="dcterms:W3CDTF">2006-08-16T00:00:00Z</dcterms:created>
  <dcterms:modified xsi:type="dcterms:W3CDTF">2019-10-01T01:31:43Z</dcterms:modified>
</cp:coreProperties>
</file>