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7" r:id="rId9"/>
  </p:sldIdLst>
  <p:sldSz cx="18288000" cy="10287000"/>
  <p:notesSz cx="6858000" cy="9144000"/>
  <p:embeddedFontLst>
    <p:embeddedFont>
      <p:font typeface="Open Sauce" panose="020B0604020202020204" charset="0"/>
      <p:regular r:id="rId10"/>
    </p:embeddedFont>
    <p:embeddedFont>
      <p:font typeface="Open Sauce Heavy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59853" y="2308160"/>
            <a:ext cx="10368293" cy="3469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85"/>
              </a:lnSpc>
            </a:pPr>
            <a:r>
              <a:rPr lang="fr-FR" sz="9600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TMC(</a:t>
            </a:r>
            <a:r>
              <a:rPr lang="fr-FR" sz="9600" b="1" noProof="0" dirty="0" err="1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TransporteMonColis</a:t>
            </a:r>
            <a:r>
              <a:rPr lang="fr-FR" sz="9600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) </a:t>
            </a:r>
          </a:p>
        </p:txBody>
      </p:sp>
      <p:sp>
        <p:nvSpPr>
          <p:cNvPr id="3" name="Freeform 3"/>
          <p:cNvSpPr/>
          <p:nvPr/>
        </p:nvSpPr>
        <p:spPr>
          <a:xfrm>
            <a:off x="14048009" y="-74189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0"/>
                </a:moveTo>
                <a:lnTo>
                  <a:pt x="7315200" y="0"/>
                </a:lnTo>
                <a:lnTo>
                  <a:pt x="7315200" y="3657600"/>
                </a:lnTo>
                <a:lnTo>
                  <a:pt x="0" y="365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6618699" y="-1086910"/>
            <a:ext cx="2173821" cy="217382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7" name="Freeform 7"/>
          <p:cNvSpPr/>
          <p:nvPr/>
        </p:nvSpPr>
        <p:spPr>
          <a:xfrm flipH="1">
            <a:off x="-1631347" y="6083524"/>
            <a:ext cx="5874518" cy="5874518"/>
          </a:xfrm>
          <a:custGeom>
            <a:avLst/>
            <a:gdLst/>
            <a:ahLst/>
            <a:cxnLst/>
            <a:rect l="l" t="t" r="r" b="b"/>
            <a:pathLst>
              <a:path w="5874518" h="5874518">
                <a:moveTo>
                  <a:pt x="5874518" y="0"/>
                </a:moveTo>
                <a:lnTo>
                  <a:pt x="0" y="0"/>
                </a:lnTo>
                <a:lnTo>
                  <a:pt x="0" y="5874518"/>
                </a:lnTo>
                <a:lnTo>
                  <a:pt x="5874518" y="5874518"/>
                </a:lnTo>
                <a:lnTo>
                  <a:pt x="58745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8" name="Group 8"/>
          <p:cNvGrpSpPr/>
          <p:nvPr/>
        </p:nvGrpSpPr>
        <p:grpSpPr>
          <a:xfrm>
            <a:off x="-1123584" y="5143500"/>
            <a:ext cx="2598841" cy="259884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12" name="Freeform 12"/>
          <p:cNvSpPr/>
          <p:nvPr/>
        </p:nvSpPr>
        <p:spPr>
          <a:xfrm>
            <a:off x="-1856863" y="-1795549"/>
            <a:ext cx="7315200" cy="3591098"/>
          </a:xfrm>
          <a:custGeom>
            <a:avLst/>
            <a:gdLst/>
            <a:ahLst/>
            <a:cxnLst/>
            <a:rect l="l" t="t" r="r" b="b"/>
            <a:pathLst>
              <a:path w="7315200" h="3591098">
                <a:moveTo>
                  <a:pt x="0" y="0"/>
                </a:moveTo>
                <a:lnTo>
                  <a:pt x="7315200" y="0"/>
                </a:lnTo>
                <a:lnTo>
                  <a:pt x="7315200" y="3591098"/>
                </a:lnTo>
                <a:lnTo>
                  <a:pt x="0" y="3591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13" name="TextBox 13"/>
          <p:cNvSpPr txBox="1"/>
          <p:nvPr/>
        </p:nvSpPr>
        <p:spPr>
          <a:xfrm>
            <a:off x="4243171" y="6802788"/>
            <a:ext cx="9801658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9"/>
              </a:lnSpc>
            </a:pPr>
            <a:r>
              <a:rPr lang="fr-FR" sz="4677" i="1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"Faites voyager vos colis en toute confiance 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7828" y="4744"/>
            <a:ext cx="13258800" cy="1245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fr-FR" sz="6600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BESOIN ET UTILITE</a:t>
            </a:r>
          </a:p>
        </p:txBody>
      </p:sp>
      <p:sp>
        <p:nvSpPr>
          <p:cNvPr id="3" name="Freeform 3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4" name="Freeform 4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5" name="Freeform 5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9" name="Freeform 9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11" name="Group 11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pic>
        <p:nvPicPr>
          <p:cNvPr id="26" name="Image 25" descr="Une image contenant cercle, clipart, dessin humoristique, dessin&#10;&#10;Le contenu généré par l’IA peut être incorrect.">
            <a:extLst>
              <a:ext uri="{FF2B5EF4-FFF2-40B4-BE49-F238E27FC236}">
                <a16:creationId xmlns:a16="http://schemas.microsoft.com/office/drawing/2014/main" id="{41488A34-12A7-4FBC-A47A-5D6001CFD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63" y="1779901"/>
            <a:ext cx="1974294" cy="1974294"/>
          </a:xfrm>
          <a:prstGeom prst="rect">
            <a:avLst/>
          </a:prstGeom>
        </p:spPr>
      </p:pic>
      <p:pic>
        <p:nvPicPr>
          <p:cNvPr id="1026" name="Picture 2" descr="Icono de Solución Generic Blue">
            <a:extLst>
              <a:ext uri="{FF2B5EF4-FFF2-40B4-BE49-F238E27FC236}">
                <a16:creationId xmlns:a16="http://schemas.microsoft.com/office/drawing/2014/main" id="{25E85B7A-0087-D568-CB84-8995F0A7B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1747096"/>
            <a:ext cx="2438400" cy="23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118BF553-3B36-6AB3-798F-3DD8C22FEB3D}"/>
              </a:ext>
            </a:extLst>
          </p:cNvPr>
          <p:cNvSpPr txBox="1"/>
          <p:nvPr/>
        </p:nvSpPr>
        <p:spPr>
          <a:xfrm>
            <a:off x="3194415" y="4591481"/>
            <a:ext cx="6111284" cy="3680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1"/>
              </a:lnSpc>
            </a:pP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Envoi de colis</a:t>
            </a: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:</a:t>
            </a: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coûteux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lent 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peu flexible.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50DACB03-EDE5-7BF9-B98A-B4D0115819F1}"/>
              </a:ext>
            </a:extLst>
          </p:cNvPr>
          <p:cNvSpPr txBox="1"/>
          <p:nvPr/>
        </p:nvSpPr>
        <p:spPr>
          <a:xfrm>
            <a:off x="10132354" y="4591481"/>
            <a:ext cx="6834100" cy="315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1"/>
              </a:lnSpc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fr-FR" sz="4000" noProof="0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pplication</a:t>
            </a: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: TMC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connecte des particuliers 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moindre coût.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939878-E27C-97D8-EAF2-94CD2205D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E6806E6-D561-F57D-5DEA-4D920F6A55A3}"/>
              </a:ext>
            </a:extLst>
          </p:cNvPr>
          <p:cNvSpPr txBox="1"/>
          <p:nvPr/>
        </p:nvSpPr>
        <p:spPr>
          <a:xfrm>
            <a:off x="2357828" y="4744"/>
            <a:ext cx="13258800" cy="1245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fr-FR" sz="6600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CLIENTÈLE VISÉE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E73FEA5-EF84-D905-A450-9645DCED2269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09EA1BC-ED83-35D6-1BA2-BBB53C6DE3CB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52FE813-A723-2CC8-2E9A-3285561BBD47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45DC51E-D378-E606-8CA0-C529D9A9025E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B10552B-8D34-677E-4147-B436F1F7050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F0E84A2-7C7C-F6B9-1192-BCC50ABB28D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16696B5E-0BE1-7AB7-4BAD-C650F4E64584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3E885F1-89CD-0D21-A73C-B82D850D4884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6CF3F2F-0554-EC99-A288-644E7FB771F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7D84A77-4099-F480-AF11-22DD25A53EE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34" name="TextBox 10">
            <a:extLst>
              <a:ext uri="{FF2B5EF4-FFF2-40B4-BE49-F238E27FC236}">
                <a16:creationId xmlns:a16="http://schemas.microsoft.com/office/drawing/2014/main" id="{58B2340E-45E3-A82E-AA31-3326107B01F6}"/>
              </a:ext>
            </a:extLst>
          </p:cNvPr>
          <p:cNvSpPr txBox="1"/>
          <p:nvPr/>
        </p:nvSpPr>
        <p:spPr>
          <a:xfrm>
            <a:off x="2357828" y="3103811"/>
            <a:ext cx="6111284" cy="4732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1"/>
              </a:lnSpc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Expéditeurs : </a:t>
            </a: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028700" lvl="1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particuliers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028700" lvl="1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fr-FR" sz="4000" noProof="0" dirty="0" err="1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echerchant</a:t>
            </a: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une alternative :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943100" lvl="3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Rapide et </a:t>
            </a: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économique</a:t>
            </a: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AB14D433-1E2F-4294-490E-E1EEBA60623D}"/>
              </a:ext>
            </a:extLst>
          </p:cNvPr>
          <p:cNvSpPr txBox="1"/>
          <p:nvPr/>
        </p:nvSpPr>
        <p:spPr>
          <a:xfrm>
            <a:off x="9822607" y="2972619"/>
            <a:ext cx="6111284" cy="4206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31"/>
              </a:lnSpc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Transporteurs : </a:t>
            </a: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028700" lvl="1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noProof="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automobilistes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028700" lvl="1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rentabiliser leurs trajets</a:t>
            </a:r>
          </a:p>
          <a:p>
            <a:pPr marL="1028700" lvl="1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1028700" lvl="1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233886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D8859-9E00-6671-F10C-77BBD9CC4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F3AA4E4-47AD-A19D-9E80-C12DA650F7D8}"/>
              </a:ext>
            </a:extLst>
          </p:cNvPr>
          <p:cNvSpPr txBox="1"/>
          <p:nvPr/>
        </p:nvSpPr>
        <p:spPr>
          <a:xfrm>
            <a:off x="2357828" y="4744"/>
            <a:ext cx="13258800" cy="1204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fr-FR" sz="6600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FONCTIONALITÉS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1272E0E-C365-7369-E0D2-1392AB57FA08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9281792-497F-922B-682A-2B78D37FE0B9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E4C3355-6D6A-3900-9190-0F28C1DDEB70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74D0CAE0-5647-AECA-5FA2-FA91DC6F953B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DD4900B-BD82-6C61-A02B-F2712361FF1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7F751DF-6964-9859-6757-304697D94C8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202349F-76F7-BEC2-016A-11DB1804AB24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CD409F9C-7EEF-C633-6BC5-12B5A8BE905E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5596B0C-434F-0594-CB4E-D8ACA348F03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9CBB2F5-A292-16DB-37E4-C201BFB4865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34" name="TextBox 10">
            <a:extLst>
              <a:ext uri="{FF2B5EF4-FFF2-40B4-BE49-F238E27FC236}">
                <a16:creationId xmlns:a16="http://schemas.microsoft.com/office/drawing/2014/main" id="{CC91FACD-C7DF-08EA-F573-100176C1AA2A}"/>
              </a:ext>
            </a:extLst>
          </p:cNvPr>
          <p:cNvSpPr txBox="1"/>
          <p:nvPr/>
        </p:nvSpPr>
        <p:spPr>
          <a:xfrm>
            <a:off x="4343400" y="2412438"/>
            <a:ext cx="9067800" cy="578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Publication de trajet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Réservation de trajet pour un colis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Suivi en temps réel du colis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Paiement sécurisé via l’application.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Système de notation et d’avis pour garantir la fiabilité.</a:t>
            </a:r>
            <a:endParaRPr lang="fr-FR" sz="4000" noProof="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9923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4FD50-15A6-2EF1-C3F5-5CD84546D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9D74FBF-7317-4CE7-8FED-8BAE1C15C362}"/>
              </a:ext>
            </a:extLst>
          </p:cNvPr>
          <p:cNvSpPr txBox="1"/>
          <p:nvPr/>
        </p:nvSpPr>
        <p:spPr>
          <a:xfrm>
            <a:off x="2357828" y="4744"/>
            <a:ext cx="13258800" cy="1204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fr-FR" sz="6600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COMMERCIALISATION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D052C7-FB85-8AB3-4025-26B3DDE65082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921275C-202F-6A35-F09A-C81EB7EEEC33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355F853-A057-06D0-5A08-1871FDAF47A8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49C5322-C405-8FC0-4AFC-6D3948355F48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FFF43B1-5FB3-D34C-E1A3-BE20C6A8BB3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D2C2E25C-4508-58A7-4725-6E300F72CEA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DB8DC0F2-C534-E90E-4A42-13D0285BA278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F8559B6-F56D-01E6-868D-FE9136E4B16E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31A08EB-1E1E-1CFD-43AA-E8F898271E2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91D5B6B-C413-78A9-C077-86899A4E671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pic>
        <p:nvPicPr>
          <p:cNvPr id="15" name="Image 14" descr="Une image contenant capture d’écran, Graphique, texte, Caractère coloré&#10;&#10;Le contenu généré par l’IA peut être incorrect.">
            <a:extLst>
              <a:ext uri="{FF2B5EF4-FFF2-40B4-BE49-F238E27FC236}">
                <a16:creationId xmlns:a16="http://schemas.microsoft.com/office/drawing/2014/main" id="{7EDFCBBE-2009-816F-3B80-996AC0B9C6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19" y="2583972"/>
            <a:ext cx="2859881" cy="2859881"/>
          </a:xfrm>
          <a:prstGeom prst="rect">
            <a:avLst/>
          </a:prstGeom>
        </p:spPr>
      </p:pic>
      <p:pic>
        <p:nvPicPr>
          <p:cNvPr id="17" name="Image 16" descr="Une image contenant Graphique, symbole, Police, graphisme&#10;&#10;Le contenu généré par l’IA peut être incorrect.">
            <a:extLst>
              <a:ext uri="{FF2B5EF4-FFF2-40B4-BE49-F238E27FC236}">
                <a16:creationId xmlns:a16="http://schemas.microsoft.com/office/drawing/2014/main" id="{2A569CCC-28CD-EFBE-42C5-8EF202D814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338" y="2055379"/>
            <a:ext cx="3162300" cy="3231421"/>
          </a:xfrm>
          <a:prstGeom prst="rect">
            <a:avLst/>
          </a:prstGeom>
        </p:spPr>
      </p:pic>
      <p:pic>
        <p:nvPicPr>
          <p:cNvPr id="19" name="Image 18" descr="Une image contenant Graphique, clipart, graphisme, logo&#10;&#10;Le contenu généré par l’IA peut être incorrect.">
            <a:extLst>
              <a:ext uri="{FF2B5EF4-FFF2-40B4-BE49-F238E27FC236}">
                <a16:creationId xmlns:a16="http://schemas.microsoft.com/office/drawing/2014/main" id="{32C5E4F1-E4C2-9D82-A447-759C6D11C9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19" y="6536001"/>
            <a:ext cx="3746579" cy="2189559"/>
          </a:xfrm>
          <a:prstGeom prst="rect">
            <a:avLst/>
          </a:prstGeom>
        </p:spPr>
      </p:pic>
      <p:pic>
        <p:nvPicPr>
          <p:cNvPr id="21" name="Image 20" descr="Une image contenant gâteau d’anniversaire, texte, dessin humoristique, clipart&#10;&#10;Le contenu généré par l’IA peut être incorrect.">
            <a:extLst>
              <a:ext uri="{FF2B5EF4-FFF2-40B4-BE49-F238E27FC236}">
                <a16:creationId xmlns:a16="http://schemas.microsoft.com/office/drawing/2014/main" id="{11AEA5E1-3CD6-01A5-D686-90B299C1E8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689" y="5143501"/>
            <a:ext cx="3360426" cy="357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3AEE1-A84B-181B-5200-3D03B624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535C568-CDB7-9326-6F71-4F2D4FA5F02B}"/>
              </a:ext>
            </a:extLst>
          </p:cNvPr>
          <p:cNvSpPr txBox="1"/>
          <p:nvPr/>
        </p:nvSpPr>
        <p:spPr>
          <a:xfrm>
            <a:off x="2357828" y="4744"/>
            <a:ext cx="13258800" cy="1204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fr-FR" sz="6600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RENTABILITÉ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42AF1DD-3E4A-EB5B-A67F-AFE243D3D605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235FEA0-DCE8-A87F-0715-08FD06904D1E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078E922-D7B1-9B87-2028-9213B5F91697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24CB5A1-C05C-9361-1609-309DBF1A29B4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8C197EE-2247-BA9A-8064-240D165CDA4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0B578738-C5B9-A96A-D12D-8A7F3781B22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5B465B17-AB06-9559-4704-14CDB6042E9B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98B3D3A-E2BE-5324-B068-F83628A546C5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47BA3E0-9F88-904D-05DC-0769273073C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7F58B912-AE70-997F-66BD-088E58A3AC7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81DBA520-21C0-1806-F3A5-A14434FC08E5}"/>
              </a:ext>
            </a:extLst>
          </p:cNvPr>
          <p:cNvSpPr txBox="1"/>
          <p:nvPr/>
        </p:nvSpPr>
        <p:spPr>
          <a:xfrm>
            <a:off x="4343400" y="2412438"/>
            <a:ext cx="9067800" cy="2628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Commission de 10 %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r>
              <a:rPr lang="fr-FR" sz="4000" dirty="0">
                <a:solidFill>
                  <a:srgbClr val="007D9C"/>
                </a:solidFill>
                <a:latin typeface="Open Sauce"/>
                <a:ea typeface="Open Sauce"/>
                <a:cs typeface="Open Sauce"/>
                <a:sym typeface="Open Sauce"/>
              </a:rPr>
              <a:t>Publicité payante</a:t>
            </a: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71500" indent="-571500">
              <a:lnSpc>
                <a:spcPts val="4131"/>
              </a:lnSpc>
              <a:buFont typeface="Arial" panose="020B0604020202020204" pitchFamily="34" charset="0"/>
              <a:buChar char="•"/>
            </a:pPr>
            <a:endParaRPr lang="fr-FR" sz="4000" dirty="0">
              <a:solidFill>
                <a:srgbClr val="007D9C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99427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4FF5A-2F02-E85D-FE17-E168261EE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3E2749A-30A6-0E68-3C06-E5385CFA8A75}"/>
              </a:ext>
            </a:extLst>
          </p:cNvPr>
          <p:cNvSpPr txBox="1"/>
          <p:nvPr/>
        </p:nvSpPr>
        <p:spPr>
          <a:xfrm>
            <a:off x="2357828" y="4744"/>
            <a:ext cx="13258800" cy="1204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38"/>
              </a:lnSpc>
            </a:pPr>
            <a:r>
              <a:rPr lang="fr-FR" sz="6600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CONCURRENCE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D9F30E5-8C7F-9B72-ADA1-DA731B294C56}"/>
              </a:ext>
            </a:extLst>
          </p:cNvPr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37854D2-8B8C-49D3-F366-96FE5608797A}"/>
              </a:ext>
            </a:extLst>
          </p:cNvPr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9D04435-F101-4605-371C-DE2F33E9DE96}"/>
              </a:ext>
            </a:extLst>
          </p:cNvPr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70F70D01-1C29-D7F7-AC4E-814E8B42483C}"/>
              </a:ext>
            </a:extLst>
          </p:cNvPr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D377E1B-9679-9104-1B17-331A674A896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9D06AFFE-14F1-9856-BF39-610AA06757C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45BF9BB0-0832-64EE-0189-50DB12F080A4}"/>
              </a:ext>
            </a:extLst>
          </p:cNvPr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FF54AE1-4EE2-806E-B751-D2817657EE0B}"/>
              </a:ext>
            </a:extLst>
          </p:cNvPr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3F78782-E83B-841D-FB4A-BC27A2906F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28E004D-7E42-1D58-644F-150CD19D6CB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21EDF497-3195-1E5F-D333-03331BFE5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90646"/>
              </p:ext>
            </p:extLst>
          </p:nvPr>
        </p:nvGraphicFramePr>
        <p:xfrm>
          <a:off x="3034061" y="2252378"/>
          <a:ext cx="12192000" cy="5940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5939">
                  <a:extLst>
                    <a:ext uri="{9D8B030D-6E8A-4147-A177-3AD203B41FA5}">
                      <a16:colId xmlns:a16="http://schemas.microsoft.com/office/drawing/2014/main" val="4078513979"/>
                    </a:ext>
                  </a:extLst>
                </a:gridCol>
                <a:gridCol w="3542061">
                  <a:extLst>
                    <a:ext uri="{9D8B030D-6E8A-4147-A177-3AD203B41FA5}">
                      <a16:colId xmlns:a16="http://schemas.microsoft.com/office/drawing/2014/main" val="34248716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73673867"/>
                    </a:ext>
                  </a:extLst>
                </a:gridCol>
              </a:tblGrid>
              <a:tr h="1136931">
                <a:tc>
                  <a:txBody>
                    <a:bodyPr/>
                    <a:lstStyle/>
                    <a:p>
                      <a:r>
                        <a:rPr lang="fr-FR" sz="4000" dirty="0"/>
                        <a:t>Critères</a:t>
                      </a:r>
                      <a:endParaRPr lang="fr-BJ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 err="1"/>
                        <a:t>Cocolis</a:t>
                      </a:r>
                      <a:endParaRPr lang="fr-BJ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dirty="0"/>
                        <a:t>TMC</a:t>
                      </a:r>
                      <a:endParaRPr lang="fr-BJ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60201"/>
                  </a:ext>
                </a:extLst>
              </a:tr>
              <a:tr h="1136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  <a:sym typeface="Open Sauce"/>
                        </a:rPr>
                        <a:t>Commission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</a:rPr>
                        <a:t>20 %</a:t>
                      </a:r>
                      <a:endParaRPr lang="fr-BJ" sz="4000" kern="1200" dirty="0">
                        <a:solidFill>
                          <a:srgbClr val="007D9C"/>
                        </a:solidFill>
                        <a:latin typeface="Open Sauc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</a:rPr>
                        <a:t>10%</a:t>
                      </a:r>
                      <a:endParaRPr lang="fr-BJ" sz="4000" kern="1200" dirty="0">
                        <a:solidFill>
                          <a:srgbClr val="007D9C"/>
                        </a:solidFill>
                        <a:latin typeface="Open Sauc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95407"/>
                  </a:ext>
                </a:extLst>
              </a:tr>
              <a:tr h="1136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</a:rPr>
                        <a:t>Suivi du colis</a:t>
                      </a:r>
                      <a:endParaRPr lang="fr-BJ" sz="4000" kern="1200" dirty="0">
                        <a:solidFill>
                          <a:srgbClr val="007D9C"/>
                        </a:solidFill>
                        <a:latin typeface="Open Sauc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</a:rPr>
                        <a:t> Non</a:t>
                      </a:r>
                      <a:endParaRPr lang="fr-BJ" sz="4000" kern="1200" dirty="0">
                        <a:solidFill>
                          <a:srgbClr val="007D9C"/>
                        </a:solidFill>
                        <a:latin typeface="Open Sauc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</a:rPr>
                        <a:t>En temps réel</a:t>
                      </a:r>
                      <a:endParaRPr lang="fr-BJ" sz="4000" kern="1200" dirty="0">
                        <a:solidFill>
                          <a:srgbClr val="007D9C"/>
                        </a:solidFill>
                        <a:latin typeface="Open Sauc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77458"/>
                  </a:ext>
                </a:extLst>
              </a:tr>
              <a:tr h="1136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</a:rPr>
                        <a:t>Mise en relation</a:t>
                      </a:r>
                      <a:endParaRPr lang="fr-BJ" sz="4000" kern="1200" dirty="0">
                        <a:solidFill>
                          <a:srgbClr val="007D9C"/>
                        </a:solidFill>
                        <a:latin typeface="Open Sauc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</a:rPr>
                        <a:t> Annonce manuelle</a:t>
                      </a:r>
                      <a:endParaRPr lang="fr-BJ" sz="4000" kern="1200" dirty="0">
                        <a:solidFill>
                          <a:srgbClr val="007D9C"/>
                        </a:solidFill>
                        <a:latin typeface="Open Sauce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4000" kern="1200" dirty="0">
                          <a:solidFill>
                            <a:srgbClr val="007D9C"/>
                          </a:solidFill>
                          <a:latin typeface="Open Sauce"/>
                          <a:ea typeface="+mn-ea"/>
                          <a:cs typeface="+mn-cs"/>
                        </a:rPr>
                        <a:t>Recherche ciblée des trajets disponibles</a:t>
                      </a:r>
                      <a:endParaRPr lang="fr-BJ" sz="4000" kern="1200" dirty="0">
                        <a:solidFill>
                          <a:srgbClr val="007D9C"/>
                        </a:solidFill>
                        <a:latin typeface="Open Sauce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04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67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F2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43283" y="-800100"/>
            <a:ext cx="5160004" cy="2580002"/>
          </a:xfrm>
          <a:custGeom>
            <a:avLst/>
            <a:gdLst/>
            <a:ahLst/>
            <a:cxnLst/>
            <a:rect l="l" t="t" r="r" b="b"/>
            <a:pathLst>
              <a:path w="5160004" h="2580002">
                <a:moveTo>
                  <a:pt x="0" y="0"/>
                </a:moveTo>
                <a:lnTo>
                  <a:pt x="5160004" y="0"/>
                </a:lnTo>
                <a:lnTo>
                  <a:pt x="5160004" y="2580002"/>
                </a:lnTo>
                <a:lnTo>
                  <a:pt x="0" y="258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3" name="Freeform 3"/>
          <p:cNvSpPr/>
          <p:nvPr/>
        </p:nvSpPr>
        <p:spPr>
          <a:xfrm flipH="1">
            <a:off x="-1352580" y="7144503"/>
            <a:ext cx="4227594" cy="4227594"/>
          </a:xfrm>
          <a:custGeom>
            <a:avLst/>
            <a:gdLst/>
            <a:ahLst/>
            <a:cxnLst/>
            <a:rect l="l" t="t" r="r" b="b"/>
            <a:pathLst>
              <a:path w="4227594" h="4227594">
                <a:moveTo>
                  <a:pt x="4227594" y="0"/>
                </a:moveTo>
                <a:lnTo>
                  <a:pt x="0" y="0"/>
                </a:lnTo>
                <a:lnTo>
                  <a:pt x="0" y="4227594"/>
                </a:lnTo>
                <a:lnTo>
                  <a:pt x="4227594" y="4227594"/>
                </a:lnTo>
                <a:lnTo>
                  <a:pt x="4227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4" name="Freeform 4"/>
          <p:cNvSpPr/>
          <p:nvPr/>
        </p:nvSpPr>
        <p:spPr>
          <a:xfrm>
            <a:off x="15201900" y="784324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5" name="Group 5"/>
          <p:cNvGrpSpPr/>
          <p:nvPr/>
        </p:nvGrpSpPr>
        <p:grpSpPr>
          <a:xfrm>
            <a:off x="17259300" y="6703862"/>
            <a:ext cx="2053173" cy="2053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5CCE2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8" name="Freeform 8"/>
          <p:cNvSpPr/>
          <p:nvPr/>
        </p:nvSpPr>
        <p:spPr>
          <a:xfrm>
            <a:off x="-3285545" y="-800100"/>
            <a:ext cx="5816717" cy="2855479"/>
          </a:xfrm>
          <a:custGeom>
            <a:avLst/>
            <a:gdLst/>
            <a:ahLst/>
            <a:cxnLst/>
            <a:rect l="l" t="t" r="r" b="b"/>
            <a:pathLst>
              <a:path w="5816717" h="2855479">
                <a:moveTo>
                  <a:pt x="0" y="0"/>
                </a:moveTo>
                <a:lnTo>
                  <a:pt x="5816717" y="0"/>
                </a:lnTo>
                <a:lnTo>
                  <a:pt x="5816717" y="2855479"/>
                </a:lnTo>
                <a:lnTo>
                  <a:pt x="0" y="2855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-638476" y="1080055"/>
            <a:ext cx="1399693" cy="13996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7D9C"/>
            </a:solidFill>
          </p:spPr>
          <p:txBody>
            <a:bodyPr/>
            <a:lstStyle/>
            <a:p>
              <a:endParaRPr lang="fr-FR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fr-FR" noProof="0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959854" y="3422440"/>
            <a:ext cx="10368293" cy="3642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185"/>
              </a:lnSpc>
            </a:pPr>
            <a:r>
              <a:rPr lang="fr-FR" sz="13907" b="1" noProof="0" dirty="0">
                <a:solidFill>
                  <a:srgbClr val="007D9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MERCI</a:t>
            </a:r>
          </a:p>
          <a:p>
            <a:pPr algn="ctr">
              <a:lnSpc>
                <a:spcPts val="14185"/>
              </a:lnSpc>
            </a:pPr>
            <a:endParaRPr lang="fr-FR" sz="13907" b="1" noProof="0" dirty="0">
              <a:solidFill>
                <a:srgbClr val="007D9C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7881</TotalTime>
  <Words>121</Words>
  <Application>Microsoft Office PowerPoint</Application>
  <PresentationFormat>Personnalisé</PresentationFormat>
  <Paragraphs>57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Open Sauce</vt:lpstr>
      <vt:lpstr>Open Sauce Heavy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Group Project Presentation</dc:title>
  <dc:creator>Hardy ADIMOU</dc:creator>
  <cp:lastModifiedBy>Hardy Giovani F Adimou</cp:lastModifiedBy>
  <cp:revision>6</cp:revision>
  <dcterms:created xsi:type="dcterms:W3CDTF">2006-08-16T00:00:00Z</dcterms:created>
  <dcterms:modified xsi:type="dcterms:W3CDTF">2025-04-15T15:19:18Z</dcterms:modified>
  <dc:identifier>DAGjSX9v084</dc:identifier>
</cp:coreProperties>
</file>