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97" r:id="rId6"/>
    <p:sldId id="261" r:id="rId7"/>
    <p:sldId id="262" r:id="rId8"/>
    <p:sldId id="298" r:id="rId9"/>
    <p:sldId id="293" r:id="rId10"/>
    <p:sldId id="300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020" y="1610308"/>
            <a:ext cx="4972453" cy="351240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282828"/>
                </a:solidFill>
                <a:effectLst/>
              </a:rPr>
              <a:t>CROP and WEATHER DEPENDANT YIELD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</a:b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</a:br>
            <a:br>
              <a:rPr lang="en-US" sz="800" dirty="0"/>
            </a:br>
            <a:br>
              <a:rPr lang="en-US" sz="800" dirty="0"/>
            </a:br>
            <a:br>
              <a:rPr lang="en-US" sz="1000" dirty="0"/>
            </a:b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593" y="4645152"/>
            <a:ext cx="2973034" cy="630936"/>
          </a:xfrm>
        </p:spPr>
        <p:txBody>
          <a:bodyPr/>
          <a:lstStyle/>
          <a:p>
            <a:r>
              <a:rPr lang="en-US" sz="18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HAADI YAKUBU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656" r="26656"/>
          <a:stretch/>
        </p:blipFill>
        <p:spPr>
          <a:xfrm>
            <a:off x="6972300" y="812292"/>
            <a:ext cx="4109107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97B22-81BF-2889-F0FE-F6AF6ADDA8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467895"/>
            <a:ext cx="5682996" cy="6510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 yield performance across Wheat, Corn, and Soybeans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C055BA-CE66-8DD9-F303-688977F33D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1274" y="1635533"/>
            <a:ext cx="5980176" cy="77274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environmental factors influencing crop yields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AA4910-09D6-832E-4CB7-13D9763BD7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21274" y="2924837"/>
            <a:ext cx="5652862" cy="84779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 strategies for maximizing productivity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96C9512-B436-9FCA-6C74-51C4BC6FB4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539359"/>
            <a:ext cx="5682996" cy="847797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 actions for growth and risk reduction</a:t>
            </a:r>
          </a:p>
        </p:txBody>
      </p:sp>
      <p:pic>
        <p:nvPicPr>
          <p:cNvPr id="47" name="Picture Placeholder 33">
            <a:extLst>
              <a:ext uri="{FF2B5EF4-FFF2-40B4-BE49-F238E27FC236}">
                <a16:creationId xmlns:a16="http://schemas.microsoft.com/office/drawing/2014/main" id="{A0D46E84-4623-CEB8-5CAA-5854E75F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28868" y="5434589"/>
            <a:ext cx="1012059" cy="1006990"/>
          </a:xfrm>
          <a:prstGeom prst="rect">
            <a:avLst/>
          </a:prstGeom>
        </p:spPr>
      </p:pic>
      <p:pic>
        <p:nvPicPr>
          <p:cNvPr id="48" name="Picture Placeholder 33">
            <a:extLst>
              <a:ext uri="{FF2B5EF4-FFF2-40B4-BE49-F238E27FC236}">
                <a16:creationId xmlns:a16="http://schemas.microsoft.com/office/drawing/2014/main" id="{BF3A15C5-91FF-8638-C649-EA1AF237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28868" y="1494427"/>
            <a:ext cx="1012059" cy="1006990"/>
          </a:xfrm>
          <a:prstGeom prst="rect">
            <a:avLst/>
          </a:prstGeom>
        </p:spPr>
      </p:pic>
      <p:pic>
        <p:nvPicPr>
          <p:cNvPr id="49" name="Picture Placeholder 33">
            <a:extLst>
              <a:ext uri="{FF2B5EF4-FFF2-40B4-BE49-F238E27FC236}">
                <a16:creationId xmlns:a16="http://schemas.microsoft.com/office/drawing/2014/main" id="{B6F37A86-E63C-AA54-7E2C-AA2297D2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28867" y="2807712"/>
            <a:ext cx="1012059" cy="1006990"/>
          </a:xfrm>
          <a:prstGeom prst="rect">
            <a:avLst/>
          </a:prstGeom>
        </p:spPr>
      </p:pic>
      <p:pic>
        <p:nvPicPr>
          <p:cNvPr id="50" name="Picture Placeholder 33">
            <a:extLst>
              <a:ext uri="{FF2B5EF4-FFF2-40B4-BE49-F238E27FC236}">
                <a16:creationId xmlns:a16="http://schemas.microsoft.com/office/drawing/2014/main" id="{D5C5DAB8-3388-92DA-90A9-1756C621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28866" y="210144"/>
            <a:ext cx="1012059" cy="100699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B068315-DC13-C486-196C-7B8D738F6330}"/>
              </a:ext>
            </a:extLst>
          </p:cNvPr>
          <p:cNvSpPr txBox="1"/>
          <p:nvPr/>
        </p:nvSpPr>
        <p:spPr>
          <a:xfrm>
            <a:off x="0" y="2740171"/>
            <a:ext cx="4229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KEY OBJECTIVES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36D6F-503F-E769-8B31-F95CDF90B801}"/>
              </a:ext>
            </a:extLst>
          </p:cNvPr>
          <p:cNvSpPr/>
          <p:nvPr/>
        </p:nvSpPr>
        <p:spPr>
          <a:xfrm>
            <a:off x="4229099" y="4063610"/>
            <a:ext cx="7765677" cy="25842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43" y="20366"/>
            <a:ext cx="9912096" cy="1014984"/>
          </a:xfrm>
        </p:spPr>
        <p:txBody>
          <a:bodyPr/>
          <a:lstStyle/>
          <a:p>
            <a:pPr algn="l"/>
            <a:r>
              <a:rPr lang="en-GB" dirty="0"/>
              <a:t>V</a:t>
            </a:r>
            <a:r>
              <a:rPr lang="en-US" dirty="0"/>
              <a:t>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2EDBF-7723-4374-578D-94CF2DC9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" y="1142005"/>
            <a:ext cx="11232157" cy="55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252F7D-4732-01AA-0614-5E2DA53E4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0" y="731844"/>
            <a:ext cx="10641492" cy="5915948"/>
          </a:xfrm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043F8-F71F-DD66-BE04-56826181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175FE-A96B-598A-7C77-AFBD52F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ECE-2B0F-407F-0476-C261D114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064B6-9601-7FA0-1D0D-06DD70EA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0" y="496166"/>
            <a:ext cx="112490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6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07" y="210208"/>
            <a:ext cx="9912096" cy="1014984"/>
          </a:xfrm>
        </p:spPr>
        <p:txBody>
          <a:bodyPr/>
          <a:lstStyle/>
          <a:p>
            <a:pPr algn="l"/>
            <a:r>
              <a:rPr lang="en-US" dirty="0"/>
              <a:t>Key Insights​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444336"/>
            <a:ext cx="3246120" cy="4499264"/>
          </a:xfrm>
        </p:spPr>
        <p:txBody>
          <a:bodyPr/>
          <a:lstStyle/>
          <a:p>
            <a:r>
              <a:rPr lang="en-US" dirty="0"/>
              <a:t>Wheat 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7260" y="2323372"/>
            <a:ext cx="2743200" cy="34124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Avg. Wind Speed: 3.72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 % Water: 40.2%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Total Grain Yield: 316.85K kg/ha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Yield peaks at 8.0K under higher %H₂O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Rainfall &gt;5.3 mm/d and Wind &gt;5.79 m/s increase Spring Wheat likelihood</a:t>
            </a:r>
          </a:p>
          <a:p>
            <a:br>
              <a:rPr lang="en-US" dirty="0"/>
            </a:b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484259"/>
            <a:ext cx="3246120" cy="4499264"/>
          </a:xfrm>
        </p:spPr>
        <p:txBody>
          <a:bodyPr/>
          <a:lstStyle/>
          <a:p>
            <a:r>
              <a:rPr lang="en-GB" dirty="0"/>
              <a:t>Corn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444336"/>
            <a:ext cx="3246120" cy="4499264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/>
              <a:t>oy Beans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EE30478-8A98-751B-A64C-489CA04D8AB4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4507992" y="2690315"/>
            <a:ext cx="324611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Avg. Wind Speed: 3.72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 % Water: 94.8%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Grain Yield: 353.30K kg/ha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 yield observed 11.0K under high %H₂O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Corn thrives when Min Temp ≤19.5°C &amp; Wind ≤1.48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Yields vary widely by treatment (210K vs 144K)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D222BA2-753F-FE37-5BBE-804B0D4B689A}"/>
              </a:ext>
            </a:extLst>
          </p:cNvPr>
          <p:cNvSpPr>
            <a:spLocks noGrp="1" noChangeArrowheads="1"/>
          </p:cNvSpPr>
          <p:nvPr>
            <p:ph sz="half" idx="20"/>
          </p:nvPr>
        </p:nvSpPr>
        <p:spPr bwMode="auto">
          <a:xfrm>
            <a:off x="8275320" y="2567205"/>
            <a:ext cx="313389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Avg. Wind Speed: 3.72 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Max % Water: 14.5%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Grain Yield: 100.38K kg/ha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Yield peaks at 9.2K under optimal water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likely when Min Temp &gt;17.9°C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 speeds 1.67–5.93 m/s positively influence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E08D-385C-EA2A-A765-E8B6E43A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143000"/>
            <a:ext cx="5038344" cy="4041648"/>
          </a:xfrm>
        </p:spPr>
        <p:txBody>
          <a:bodyPr/>
          <a:lstStyle/>
          <a:p>
            <a:r>
              <a:rPr lang="en-GB" sz="3200" dirty="0">
                <a:latin typeface="Arial Black" panose="020B0A04020102020204" pitchFamily="34" charset="0"/>
              </a:rPr>
              <a:t>Comparative Insights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96167-1D9C-F564-3654-0EAA2925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1797627"/>
            <a:ext cx="5010912" cy="3387021"/>
          </a:xfrm>
        </p:spPr>
        <p:txBody>
          <a:bodyPr/>
          <a:lstStyle/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Corn has the highest yield (353.30K kg/ha)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Soybeans have the lowest yield (100.38K kg/ha)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Wheat yield influenced by Rainfall &amp; Wind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Corn influenced by Temperature &amp; Wind</a:t>
            </a:r>
          </a:p>
          <a:p>
            <a:pPr marL="39776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Soybeans by Temperature &amp; Moderate Wind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1BC9-CAD4-6C19-4639-CA2DAB0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32D9846-8672-E4FC-6E08-512CDD3528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>
          <a:xfrm>
            <a:off x="8296656" y="0"/>
            <a:ext cx="3895344" cy="6858000"/>
          </a:xfrm>
        </p:spPr>
      </p:pic>
    </p:spTree>
    <p:extLst>
      <p:ext uri="{BB962C8B-B14F-4D97-AF65-F5344CB8AC3E}">
        <p14:creationId xmlns:p14="http://schemas.microsoft.com/office/powerpoint/2010/main" val="2596925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8" y="997527"/>
            <a:ext cx="5964382" cy="810491"/>
          </a:xfrm>
        </p:spPr>
        <p:txBody>
          <a:bodyPr/>
          <a:lstStyle/>
          <a:p>
            <a:r>
              <a:rPr lang="en-US" sz="4000" u="sng" dirty="0"/>
              <a:t>Recommendation</a:t>
            </a:r>
            <a:br>
              <a:rPr lang="en-US" dirty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CEF1B-8775-CE7A-C656-FB7916201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7018" y="2310457"/>
            <a:ext cx="579812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Optimize irrigation for Corn to sustain high yields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Manage windbreaks for Wheat during high wind seasons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Plant Soybeans in warmer areas with moderate wind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Tailor crop treatment strategies per crop type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38ADD1-FC88-58FB-95C0-9904C979AF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827EE-B94B-0256-32E5-4DD3BAC7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" y="0"/>
            <a:ext cx="4301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50499-B9B9-0AE3-CA4D-9D964229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12292"/>
            <a:ext cx="4636008" cy="49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{7BE3DB7F-3CBA-40CE-A9E6-79B0727BB9D9}TFe1d98463-2fb3-4a8a-b8ce-60608704d48e96bc5776_win32-f4b1007d240e</Template>
  <TotalTime>158</TotalTime>
  <Words>325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Karla</vt:lpstr>
      <vt:lpstr>Univers Condensed Light</vt:lpstr>
      <vt:lpstr>Office Theme</vt:lpstr>
      <vt:lpstr>CROP and WEATHER DEPENDANT YIELD     </vt:lpstr>
      <vt:lpstr>PowerPoint Presentation</vt:lpstr>
      <vt:lpstr>VISUALIZATIONS</vt:lpstr>
      <vt:lpstr>PowerPoint Presentation</vt:lpstr>
      <vt:lpstr>PowerPoint Presentation</vt:lpstr>
      <vt:lpstr>Key Insights​</vt:lpstr>
      <vt:lpstr>Comparative Insights</vt:lpstr>
      <vt:lpstr>Recommendation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 TRADE SOLUTIONS REPORT</dc:title>
  <dc:creator>Hardy Yaq</dc:creator>
  <cp:lastModifiedBy>Hardy Yaq</cp:lastModifiedBy>
  <cp:revision>6</cp:revision>
  <dcterms:created xsi:type="dcterms:W3CDTF">2025-09-09T21:01:17Z</dcterms:created>
  <dcterms:modified xsi:type="dcterms:W3CDTF">2025-09-11T12:15:50Z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