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6" r:id="rId1"/>
  </p:sldMasterIdLst>
  <p:notesMasterIdLst>
    <p:notesMasterId r:id="rId9"/>
  </p:notesMasterIdLst>
  <p:sldIdLst>
    <p:sldId id="256" r:id="rId2"/>
    <p:sldId id="257" r:id="rId3"/>
    <p:sldId id="259" r:id="rId4"/>
    <p:sldId id="260" r:id="rId5"/>
    <p:sldId id="261" r:id="rId6"/>
    <p:sldId id="262" r:id="rId7"/>
    <p:sldId id="263" r:id="rId8"/>
  </p:sldIdLst>
  <p:sldSz cx="12192000" cy="6858000"/>
  <p:notesSz cx="6858000" cy="9144000"/>
  <p:embeddedFontLst>
    <p:embeddedFont>
      <p:font typeface="Calibri" panose="020F0502020204030204" pitchFamily="34" charset="0"/>
      <p:regular r:id="rId10"/>
      <p:bold r:id="rId11"/>
      <p:italic r:id="rId12"/>
      <p:boldItalic r:id="rId13"/>
    </p:embeddedFont>
    <p:embeddedFont>
      <p:font typeface="Century Gothic" panose="020B0502020202090204" pitchFamily="34" charset="0"/>
      <p:regular r:id="rId14"/>
      <p:bold r:id="rId15"/>
      <p:italic r:id="rId16"/>
      <p:boldItalic r:id="rId17"/>
    </p:embeddedFont>
    <p:embeddedFont>
      <p:font typeface="Verdana" panose="020B0604030504040204" pitchFamily="34" charset="0"/>
      <p:regular r:id="rId18"/>
      <p:bold r:id="rId19"/>
      <p:italic r:id="rId20"/>
      <p:boldItalic r:id="rId21"/>
    </p:embeddedFont>
    <p:embeddedFont>
      <p:font typeface="Wingdings 3" panose="05040102010807070707" pitchFamily="18" charset="2"/>
      <p:regular r:id="rId22"/>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3" roundtripDataSignature="AMtx7mja1iNMUlAlqX4iV31sKtFy/FYFr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3" d="100"/>
          <a:sy n="73" d="100"/>
        </p:scale>
        <p:origin x="59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font" Target="fonts/font9.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12.fntdata"/><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6.fntdata"/><Relationship Id="rId23" Type="http://customschemas.google.com/relationships/presentationmetadata" Target="metadata"/><Relationship Id="rId10" Type="http://schemas.openxmlformats.org/officeDocument/2006/relationships/font" Target="fonts/font1.fntdata"/><Relationship Id="rId19"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 Id="rId22" Type="http://schemas.openxmlformats.org/officeDocument/2006/relationships/font" Target="fonts/font13.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2" name="Google Shape;15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8" name="Google Shape;15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3" name="Google Shape;16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8" name="Google Shape;168;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2380120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4089554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84114519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48678399"/>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6829150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006931901"/>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362058934"/>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6977626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543421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1019106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4595553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4432006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184364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138509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1884256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4639654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38049910"/>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669121687"/>
      </p:ext>
    </p:extLst>
  </p:cSld>
  <p:clrMap bg1="dk1" tx1="lt1" bg2="dk2" tx2="lt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 id="2147483683"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
          <p:cNvSpPr txBox="1">
            <a:spLocks noGrp="1"/>
          </p:cNvSpPr>
          <p:nvPr>
            <p:ph type="subTitle" idx="1"/>
          </p:nvPr>
        </p:nvSpPr>
        <p:spPr>
          <a:xfrm>
            <a:off x="684212" y="2537138"/>
            <a:ext cx="6400800" cy="3254062"/>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1680"/>
              <a:buNone/>
            </a:pPr>
            <a:r>
              <a:rPr lang="en-US" dirty="0">
                <a:solidFill>
                  <a:schemeClr val="lt1"/>
                </a:solidFill>
                <a:latin typeface="Times New Roman"/>
                <a:ea typeface="Times New Roman"/>
                <a:cs typeface="Times New Roman"/>
                <a:sym typeface="Times New Roman"/>
              </a:rPr>
              <a:t>		SQL-SQOOP-DATA-INGESTION-ETL</a:t>
            </a:r>
            <a:endParaRPr sz="3000" dirty="0">
              <a:solidFill>
                <a:schemeClr val="lt1"/>
              </a:solidFill>
              <a:latin typeface="Times New Roman"/>
              <a:ea typeface="Times New Roman"/>
              <a:cs typeface="Times New Roman"/>
              <a:sym typeface="Times New Roman"/>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
          <p:cNvSpPr txBox="1">
            <a:spLocks noGrp="1"/>
          </p:cNvSpPr>
          <p:nvPr>
            <p:ph idx="1"/>
          </p:nvPr>
        </p:nvSpPr>
        <p:spPr>
          <a:xfrm>
            <a:off x="684212" y="685799"/>
            <a:ext cx="8534400" cy="5457423"/>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600"/>
              <a:buNone/>
            </a:pPr>
            <a:r>
              <a:rPr lang="en-US" dirty="0"/>
              <a:t>					</a:t>
            </a:r>
            <a:r>
              <a:rPr lang="en-US" b="1" dirty="0"/>
              <a:t>	</a:t>
            </a:r>
            <a:endParaRPr dirty="0"/>
          </a:p>
          <a:p>
            <a:pPr marL="0" lvl="0" indent="0" algn="l" rtl="0">
              <a:spcBef>
                <a:spcPts val="1040"/>
              </a:spcBef>
              <a:spcAft>
                <a:spcPts val="0"/>
              </a:spcAft>
              <a:buSzPts val="1760"/>
              <a:buNone/>
            </a:pPr>
            <a:r>
              <a:rPr lang="en-US" sz="2200" dirty="0">
                <a:solidFill>
                  <a:schemeClr val="lt1"/>
                </a:solidFill>
                <a:latin typeface="Times New Roman"/>
                <a:ea typeface="Times New Roman"/>
                <a:cs typeface="Times New Roman"/>
                <a:sym typeface="Times New Roman"/>
              </a:rPr>
              <a:t>Objective:</a:t>
            </a:r>
          </a:p>
          <a:p>
            <a:pPr marL="0" indent="0">
              <a:spcBef>
                <a:spcPts val="1040"/>
              </a:spcBef>
              <a:buSzPts val="1760"/>
              <a:buNone/>
            </a:pPr>
            <a:r>
              <a:rPr lang="en-US" sz="2200" dirty="0">
                <a:solidFill>
                  <a:schemeClr val="lt1"/>
                </a:solidFill>
                <a:latin typeface="Times New Roman"/>
                <a:ea typeface="Times New Roman"/>
                <a:cs typeface="Times New Roman"/>
                <a:sym typeface="Times New Roman"/>
              </a:rPr>
              <a:t> </a:t>
            </a: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In Big data field when there is need to transfer the data from transactional databases to Hadoop ecosystem the best practice is to by doing with Sqoop which can transfer the data from MySQL, PostgreSQL, Oracle, etc to Hadoop cluster and vice-versa.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gn="l" rtl="0">
              <a:spcBef>
                <a:spcPts val="1040"/>
              </a:spcBef>
              <a:spcAft>
                <a:spcPts val="0"/>
              </a:spcAft>
              <a:buSzPts val="1760"/>
              <a:buNone/>
            </a:pPr>
            <a:endParaRPr dirty="0"/>
          </a:p>
          <a:p>
            <a:pPr marL="0" lvl="0" indent="0" algn="l" rtl="0">
              <a:spcBef>
                <a:spcPts val="1040"/>
              </a:spcBef>
              <a:spcAft>
                <a:spcPts val="0"/>
              </a:spcAft>
              <a:buSzPts val="1760"/>
              <a:buNone/>
            </a:pPr>
            <a:r>
              <a:rPr lang="en-US" sz="2200" dirty="0">
                <a:solidFill>
                  <a:schemeClr val="lt1"/>
                </a:solidFill>
                <a:latin typeface="Times New Roman"/>
                <a:ea typeface="Times New Roman"/>
                <a:cs typeface="Times New Roman"/>
                <a:sym typeface="Times New Roman"/>
              </a:rPr>
              <a:t>Benefits:</a:t>
            </a:r>
            <a:endParaRPr dirty="0"/>
          </a:p>
          <a:p>
            <a:pPr marL="742950" lvl="1" indent="-285750" algn="l" rtl="0">
              <a:spcBef>
                <a:spcPts val="960"/>
              </a:spcBef>
              <a:spcAft>
                <a:spcPts val="0"/>
              </a:spcAft>
              <a:buSzPts val="1440"/>
              <a:buFont typeface="Noto Sans Symbols"/>
              <a:buChar char="⮚"/>
            </a:pPr>
            <a:r>
              <a:rPr lang="en-GB" dirty="0"/>
              <a:t>Easy to write the Sqoop Query rather than typical map-reduce job.</a:t>
            </a:r>
          </a:p>
          <a:p>
            <a:pPr marL="742950" lvl="1" indent="-285750" algn="l" rtl="0">
              <a:spcBef>
                <a:spcPts val="960"/>
              </a:spcBef>
              <a:spcAft>
                <a:spcPts val="0"/>
              </a:spcAft>
              <a:buSzPts val="1440"/>
              <a:buFont typeface="Noto Sans Symbols"/>
              <a:buChar char="⮚"/>
            </a:pPr>
            <a:r>
              <a:rPr lang="en-GB" dirty="0"/>
              <a:t>Point to Point delivery that means Sqoop does not hold the data for certain amount of time likewise </a:t>
            </a:r>
            <a:r>
              <a:rPr lang="en-GB" dirty="0" err="1"/>
              <a:t>kafka</a:t>
            </a:r>
            <a:r>
              <a:rPr lang="en-GB" dirty="0"/>
              <a:t>.</a:t>
            </a:r>
          </a:p>
          <a:p>
            <a:pPr marL="0" lvl="0" indent="0" algn="l" rtl="0">
              <a:spcBef>
                <a:spcPts val="1000"/>
              </a:spcBef>
              <a:spcAft>
                <a:spcPts val="0"/>
              </a:spcAft>
              <a:buSzPts val="1600"/>
              <a:buNone/>
            </a:pPr>
            <a:endParaRPr dirty="0"/>
          </a:p>
          <a:p>
            <a:pPr marL="0" lvl="0" indent="0" algn="l" rtl="0">
              <a:spcBef>
                <a:spcPts val="1000"/>
              </a:spcBef>
              <a:spcAft>
                <a:spcPts val="0"/>
              </a:spcAft>
              <a:buSzPts val="1600"/>
              <a:buNone/>
            </a:pPr>
            <a:endParaRPr lang="en-IN" dirty="0"/>
          </a:p>
          <a:p>
            <a:pPr marL="285750" lvl="0" indent="-184150" algn="l" rtl="0">
              <a:spcBef>
                <a:spcPts val="1000"/>
              </a:spcBef>
              <a:spcAft>
                <a:spcPts val="0"/>
              </a:spcAft>
              <a:buSzPts val="1600"/>
              <a:buFont typeface="Noto Sans Symbols"/>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4"/>
          <p:cNvSpPr txBox="1">
            <a:spLocks noGrp="1"/>
          </p:cNvSpPr>
          <p:nvPr>
            <p:ph idx="1"/>
          </p:nvPr>
        </p:nvSpPr>
        <p:spPr>
          <a:xfrm>
            <a:off x="1672046" y="476794"/>
            <a:ext cx="8534400" cy="2058771"/>
          </a:xfrm>
          <a:prstGeom prst="rect">
            <a:avLst/>
          </a:prstGeom>
          <a:noFill/>
          <a:ln>
            <a:noFill/>
          </a:ln>
        </p:spPr>
        <p:txBody>
          <a:bodyPr spcFirstLastPara="1" wrap="square" lIns="91425" tIns="45700" rIns="91425" bIns="45700" anchor="ctr" anchorCtr="0">
            <a:normAutofit/>
          </a:bodyPr>
          <a:lstStyle/>
          <a:p>
            <a:pPr marL="3657600" lvl="8" indent="0" algn="l" rtl="0">
              <a:spcBef>
                <a:spcPts val="0"/>
              </a:spcBef>
              <a:spcAft>
                <a:spcPts val="0"/>
              </a:spcAft>
              <a:buSzPts val="1760"/>
              <a:buNone/>
            </a:pPr>
            <a:r>
              <a:rPr lang="en-US" sz="2200" dirty="0">
                <a:solidFill>
                  <a:schemeClr val="lt1"/>
                </a:solidFill>
                <a:latin typeface="Times New Roman"/>
                <a:ea typeface="Times New Roman"/>
                <a:cs typeface="Times New Roman"/>
                <a:sym typeface="Times New Roman"/>
              </a:rPr>
              <a:t>Architecture</a:t>
            </a:r>
            <a:endParaRPr dirty="0"/>
          </a:p>
          <a:p>
            <a:pPr marL="285750" lvl="0" indent="-184150" algn="l" rtl="0">
              <a:spcBef>
                <a:spcPts val="1000"/>
              </a:spcBef>
              <a:spcAft>
                <a:spcPts val="0"/>
              </a:spcAft>
              <a:buSzPts val="1600"/>
              <a:buNone/>
            </a:pPr>
            <a:endParaRPr dirty="0"/>
          </a:p>
          <a:p>
            <a:pPr marL="285750" lvl="0" indent="-184150" algn="l" rtl="0">
              <a:spcBef>
                <a:spcPts val="1000"/>
              </a:spcBef>
              <a:spcAft>
                <a:spcPts val="0"/>
              </a:spcAft>
              <a:buSzPts val="1600"/>
              <a:buNone/>
            </a:pPr>
            <a:endParaRPr dirty="0"/>
          </a:p>
        </p:txBody>
      </p:sp>
      <p:pic>
        <p:nvPicPr>
          <p:cNvPr id="2" name="Picture 1" descr="Screenshot 2023-06-08 110652">
            <a:extLst>
              <a:ext uri="{FF2B5EF4-FFF2-40B4-BE49-F238E27FC236}">
                <a16:creationId xmlns:a16="http://schemas.microsoft.com/office/drawing/2014/main" id="{F3AC1C2A-FEE9-FDF9-21C6-E896F718940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129246" y="1702122"/>
            <a:ext cx="8390708" cy="42735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5"/>
          <p:cNvSpPr txBox="1">
            <a:spLocks noGrp="1"/>
          </p:cNvSpPr>
          <p:nvPr>
            <p:ph idx="1"/>
          </p:nvPr>
        </p:nvSpPr>
        <p:spPr>
          <a:xfrm>
            <a:off x="547182" y="423450"/>
            <a:ext cx="11039571" cy="60111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760"/>
              <a:buNone/>
            </a:pPr>
            <a:r>
              <a:rPr lang="en-US" sz="2200" dirty="0">
                <a:solidFill>
                  <a:schemeClr val="lt1"/>
                </a:solidFill>
                <a:latin typeface="Times New Roman"/>
                <a:ea typeface="Times New Roman"/>
                <a:cs typeface="Times New Roman"/>
                <a:sym typeface="Times New Roman"/>
              </a:rPr>
              <a:t>AWS RDS:</a:t>
            </a:r>
          </a:p>
          <a:p>
            <a:pPr marL="0" lvl="0" indent="0" algn="l" rtl="0">
              <a:spcBef>
                <a:spcPts val="0"/>
              </a:spcBef>
              <a:spcAft>
                <a:spcPts val="0"/>
              </a:spcAft>
              <a:buSzPts val="1760"/>
              <a:buNone/>
            </a:pPr>
            <a:endParaRPr lang="en-US" dirty="0">
              <a:solidFill>
                <a:schemeClr val="lt1"/>
              </a:solidFill>
              <a:cs typeface="Times New Roman"/>
              <a:sym typeface="Times New Roman"/>
            </a:endParaRPr>
          </a:p>
          <a:p>
            <a:pPr>
              <a:spcBef>
                <a:spcPts val="0"/>
              </a:spcBef>
              <a:buSzPts val="1760"/>
            </a:pPr>
            <a:r>
              <a:rPr lang="en-US" sz="1800" dirty="0">
                <a:effectLst/>
                <a:latin typeface="Calibri" panose="020F0502020204030204" pitchFamily="34" charset="0"/>
                <a:ea typeface="Arial" panose="020B0604020202020204" pitchFamily="34" charset="0"/>
              </a:rPr>
              <a:t> After setting up AWD RDS on cloud the next step is to create the E-commerce Schema which is in TableSchema.sql file.</a:t>
            </a:r>
          </a:p>
          <a:p>
            <a:pPr>
              <a:spcBef>
                <a:spcPts val="0"/>
              </a:spcBef>
              <a:buSzPts val="1760"/>
            </a:pPr>
            <a:r>
              <a:rPr lang="en-US" sz="1800" dirty="0">
                <a:effectLst/>
                <a:latin typeface="Calibri" panose="020F0502020204030204" pitchFamily="34" charset="0"/>
                <a:ea typeface="Arial" panose="020B0604020202020204" pitchFamily="34" charset="0"/>
              </a:rPr>
              <a:t>In this step connect AWS RDS to your MySQL Workbench or SQL Workbench providing host, username and password which is available at the time of creating the AWS RDS cloud database.</a:t>
            </a:r>
            <a:endParaRPr lang="en-IN" sz="1800" dirty="0">
              <a:effectLst/>
              <a:latin typeface="Arial" panose="020B0604020202020204" pitchFamily="34" charset="0"/>
              <a:ea typeface="Arial" panose="020B0604020202020204" pitchFamily="34" charset="0"/>
            </a:endParaRPr>
          </a:p>
          <a:p>
            <a:pPr>
              <a:spcBef>
                <a:spcPts val="0"/>
              </a:spcBef>
              <a:buSzPts val="1760"/>
            </a:pPr>
            <a:r>
              <a:rPr lang="en-US" sz="1800" dirty="0">
                <a:effectLst/>
                <a:latin typeface="Calibri" panose="020F0502020204030204" pitchFamily="34" charset="0"/>
                <a:ea typeface="Arial" panose="020B0604020202020204" pitchFamily="34" charset="0"/>
              </a:rPr>
              <a:t>Please Keep in mind that enable the “Publicly accessible”: Yes, otherwise it will not be connect to your workbench.</a:t>
            </a:r>
            <a:endParaRPr lang="en-IN" sz="1800" dirty="0">
              <a:effectLst/>
              <a:latin typeface="Arial" panose="020B0604020202020204" pitchFamily="34" charset="0"/>
              <a:ea typeface="Arial" panose="020B0604020202020204" pitchFamily="34" charset="0"/>
            </a:endParaRPr>
          </a:p>
          <a:p>
            <a:pPr>
              <a:spcBef>
                <a:spcPts val="0"/>
              </a:spcBef>
              <a:buSzPts val="1760"/>
            </a:pPr>
            <a:r>
              <a:rPr lang="en-US" sz="1800" dirty="0">
                <a:effectLst/>
                <a:latin typeface="Calibri" panose="020F0502020204030204" pitchFamily="34" charset="0"/>
                <a:ea typeface="Arial" panose="020B0604020202020204" pitchFamily="34" charset="0"/>
              </a:rPr>
              <a:t>Now copy the all the commands from TableSchema.sql and paste into MySQL workbench and run it.</a:t>
            </a:r>
            <a:endParaRPr lang="en-IN" sz="1800" dirty="0">
              <a:effectLst/>
              <a:latin typeface="Arial" panose="020B0604020202020204" pitchFamily="34" charset="0"/>
              <a:ea typeface="Arial" panose="020B0604020202020204" pitchFamily="34" charset="0"/>
            </a:endParaRPr>
          </a:p>
          <a:p>
            <a:pPr>
              <a:spcBef>
                <a:spcPts val="0"/>
              </a:spcBef>
              <a:buSzPts val="1760"/>
            </a:pPr>
            <a:r>
              <a:rPr lang="en-US" sz="1800" dirty="0">
                <a:effectLst/>
                <a:latin typeface="Calibri" panose="020F0502020204030204" pitchFamily="34" charset="0"/>
                <a:ea typeface="Arial" panose="020B0604020202020204" pitchFamily="34" charset="0"/>
              </a:rPr>
              <a:t>Now copy the records which is present in TableRecords.sql file and run it.</a:t>
            </a:r>
            <a:endParaRPr lang="en-IN" sz="1800" dirty="0">
              <a:effectLst/>
              <a:latin typeface="Arial" panose="020B0604020202020204" pitchFamily="34" charset="0"/>
              <a:ea typeface="Arial" panose="020B0604020202020204" pitchFamily="34" charset="0"/>
            </a:endParaRPr>
          </a:p>
          <a:p>
            <a:pPr>
              <a:spcBef>
                <a:spcPts val="0"/>
              </a:spcBef>
              <a:buSzPts val="1760"/>
            </a:pPr>
            <a:r>
              <a:rPr lang="en-US" sz="1800" dirty="0">
                <a:effectLst/>
                <a:latin typeface="Calibri" panose="020F0502020204030204" pitchFamily="34" charset="0"/>
                <a:ea typeface="Arial" panose="020B0604020202020204" pitchFamily="34" charset="0"/>
              </a:rPr>
              <a:t>Just cross verify with any select query statement and see the result window.</a:t>
            </a:r>
            <a:endParaRPr lang="en-IN" sz="1800" dirty="0">
              <a:effectLst/>
              <a:latin typeface="Arial" panose="020B0604020202020204" pitchFamily="34" charset="0"/>
              <a:ea typeface="Arial" panose="020B0604020202020204" pitchFamily="34" charset="0"/>
            </a:endParaRPr>
          </a:p>
          <a:p>
            <a:pPr marL="0" indent="0">
              <a:spcBef>
                <a:spcPts val="0"/>
              </a:spcBef>
              <a:buSzPts val="1760"/>
              <a:buNone/>
            </a:pPr>
            <a:endParaRPr lang="en-IN" sz="1800" dirty="0">
              <a:effectLst/>
              <a:latin typeface="Arial" panose="020B0604020202020204" pitchFamily="34" charset="0"/>
              <a:ea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6"/>
          <p:cNvSpPr txBox="1">
            <a:spLocks noGrp="1"/>
          </p:cNvSpPr>
          <p:nvPr>
            <p:ph idx="1"/>
          </p:nvPr>
        </p:nvSpPr>
        <p:spPr>
          <a:xfrm>
            <a:off x="684212" y="685800"/>
            <a:ext cx="8534400" cy="5367270"/>
          </a:xfrm>
          <a:prstGeom prst="rect">
            <a:avLst/>
          </a:prstGeom>
          <a:noFill/>
          <a:ln>
            <a:noFill/>
          </a:ln>
        </p:spPr>
        <p:txBody>
          <a:bodyPr spcFirstLastPara="1" wrap="square" lIns="91425" tIns="45700" rIns="91425" bIns="45700" anchor="ctr" anchorCtr="0">
            <a:normAutofit/>
          </a:bodyPr>
          <a:lstStyle/>
          <a:p>
            <a:pPr marL="0" indent="0">
              <a:spcBef>
                <a:spcPts val="0"/>
              </a:spcBef>
              <a:buSzPts val="1760"/>
              <a:buNone/>
            </a:pPr>
            <a:r>
              <a:rPr lang="en-US" sz="2200" dirty="0">
                <a:solidFill>
                  <a:schemeClr val="lt1"/>
                </a:solidFill>
                <a:latin typeface="Times New Roman"/>
                <a:cs typeface="Times New Roman"/>
                <a:sym typeface="Times New Roman"/>
              </a:rPr>
              <a:t>AWS EMR:</a:t>
            </a:r>
          </a:p>
          <a:p>
            <a:pPr>
              <a:spcBef>
                <a:spcPts val="0"/>
              </a:spcBef>
              <a:buSzPts val="1760"/>
            </a:pPr>
            <a:r>
              <a:rPr lang="en-GB" sz="1800" dirty="0">
                <a:effectLst/>
                <a:latin typeface="Calibri" panose="020F0502020204030204" pitchFamily="34" charset="0"/>
                <a:ea typeface="Arial" panose="020B0604020202020204" pitchFamily="34" charset="0"/>
              </a:rPr>
              <a:t>Now after setting up the AWS RDS and create the E-commerce database followed by loading records, the next step is to create the EMR cluster on AWS.</a:t>
            </a:r>
            <a:endParaRPr lang="en-IN" sz="1800" dirty="0">
              <a:effectLst/>
              <a:latin typeface="Arial" panose="020B0604020202020204" pitchFamily="34" charset="0"/>
              <a:ea typeface="Arial" panose="020B0604020202020204" pitchFamily="34" charset="0"/>
            </a:endParaRPr>
          </a:p>
          <a:p>
            <a:pPr>
              <a:spcBef>
                <a:spcPts val="0"/>
              </a:spcBef>
              <a:buSzPts val="1760"/>
            </a:pPr>
            <a:r>
              <a:rPr lang="en-GB" sz="1800" dirty="0">
                <a:effectLst/>
                <a:latin typeface="Calibri" panose="020F0502020204030204" pitchFamily="34" charset="0"/>
                <a:ea typeface="Arial" panose="020B0604020202020204" pitchFamily="34" charset="0"/>
              </a:rPr>
              <a:t>In this project I have integrate EMR with Hadoop, Hive, Spark, </a:t>
            </a:r>
            <a:r>
              <a:rPr lang="en-GB" sz="1800" dirty="0" err="1">
                <a:effectLst/>
                <a:latin typeface="Calibri" panose="020F0502020204030204" pitchFamily="34" charset="0"/>
                <a:ea typeface="Arial" panose="020B0604020202020204" pitchFamily="34" charset="0"/>
              </a:rPr>
              <a:t>HCatalogs</a:t>
            </a:r>
            <a:r>
              <a:rPr lang="en-GB" sz="1800" dirty="0">
                <a:effectLst/>
                <a:latin typeface="Calibri" panose="020F0502020204030204" pitchFamily="34" charset="0"/>
                <a:ea typeface="Arial" panose="020B0604020202020204" pitchFamily="34" charset="0"/>
              </a:rPr>
              <a:t> and Sqoop. Along with configuration I have also install the Mysql-connector.jar through Bootstrap action.</a:t>
            </a:r>
            <a:endParaRPr lang="en-IN" sz="1800" dirty="0">
              <a:effectLst/>
              <a:latin typeface="Arial" panose="020B0604020202020204" pitchFamily="34" charset="0"/>
              <a:ea typeface="Arial" panose="020B0604020202020204" pitchFamily="34" charset="0"/>
            </a:endParaRPr>
          </a:p>
          <a:p>
            <a:pPr>
              <a:lnSpc>
                <a:spcPct val="107000"/>
              </a:lnSpc>
              <a:spcAft>
                <a:spcPts val="800"/>
              </a:spcAft>
            </a:pPr>
            <a:r>
              <a:rPr lang="en-GB" sz="1800" dirty="0">
                <a:effectLst/>
                <a:latin typeface="Calibri" panose="020F0502020204030204" pitchFamily="34" charset="0"/>
                <a:ea typeface="Arial" panose="020B0604020202020204" pitchFamily="34" charset="0"/>
              </a:rPr>
              <a:t>After start the cluster, configure the security groups i.e. </a:t>
            </a:r>
            <a:endParaRPr lang="en-IN" sz="1800" dirty="0">
              <a:effectLst/>
              <a:latin typeface="Arial" panose="020B0604020202020204" pitchFamily="34" charset="0"/>
              <a:ea typeface="Arial" panose="020B0604020202020204" pitchFamily="34" charset="0"/>
            </a:endParaRPr>
          </a:p>
          <a:p>
            <a:pPr lvl="1" indent="-342900">
              <a:lnSpc>
                <a:spcPct val="107000"/>
              </a:lnSpc>
              <a:buFont typeface="+mj-lt"/>
              <a:buAutoNum type="alphaLcParenR"/>
            </a:pPr>
            <a:r>
              <a:rPr lang="en-GB" sz="1600" dirty="0">
                <a:effectLst/>
                <a:latin typeface="Calibri" panose="020F0502020204030204" pitchFamily="34" charset="0"/>
                <a:ea typeface="Arial" panose="020B0604020202020204" pitchFamily="34" charset="0"/>
              </a:rPr>
              <a:t>Add one SSH connection having port 22 and traffic Anywhere ipv4.</a:t>
            </a:r>
            <a:endParaRPr lang="en-IN" sz="1600" dirty="0">
              <a:effectLst/>
              <a:latin typeface="Arial" panose="020B0604020202020204" pitchFamily="34" charset="0"/>
              <a:ea typeface="Arial" panose="020B0604020202020204" pitchFamily="34" charset="0"/>
            </a:endParaRPr>
          </a:p>
          <a:p>
            <a:pPr lvl="1" indent="-342900">
              <a:lnSpc>
                <a:spcPct val="107000"/>
              </a:lnSpc>
              <a:buFont typeface="+mj-lt"/>
              <a:buAutoNum type="alphaLcParenR"/>
            </a:pPr>
            <a:r>
              <a:rPr lang="en-GB" sz="1600" dirty="0">
                <a:effectLst/>
                <a:latin typeface="Calibri" panose="020F0502020204030204" pitchFamily="34" charset="0"/>
                <a:ea typeface="Arial" panose="020B0604020202020204" pitchFamily="34" charset="0"/>
              </a:rPr>
              <a:t>Add one MYSQL connection having port 3306 and traffic Anywhere ipv4.</a:t>
            </a:r>
            <a:endParaRPr lang="en-IN" sz="1600" dirty="0">
              <a:effectLst/>
              <a:latin typeface="Arial" panose="020B0604020202020204" pitchFamily="34" charset="0"/>
              <a:ea typeface="Arial" panose="020B0604020202020204" pitchFamily="34" charset="0"/>
            </a:endParaRPr>
          </a:p>
          <a:p>
            <a:pPr marL="101600" indent="0">
              <a:buSzPts val="1600"/>
              <a:buNone/>
            </a:pPr>
            <a:endParaRPr lang="en-GB" dirty="0"/>
          </a:p>
          <a:p>
            <a:pPr marL="387350" indent="-285750">
              <a:buSzPts val="1600"/>
            </a:pPr>
            <a:r>
              <a:rPr lang="en-GB" sz="1800" dirty="0">
                <a:effectLst/>
                <a:latin typeface="Calibri" panose="020F0502020204030204" pitchFamily="34" charset="0"/>
                <a:ea typeface="Arial" panose="020B0604020202020204" pitchFamily="34" charset="0"/>
              </a:rPr>
              <a:t>Here In IAM roles I have add two policies </a:t>
            </a:r>
            <a:r>
              <a:rPr lang="en-GB" sz="1800" dirty="0" err="1">
                <a:effectLst/>
                <a:latin typeface="Calibri" panose="020F0502020204030204" pitchFamily="34" charset="0"/>
                <a:ea typeface="Arial" panose="020B0604020202020204" pitchFamily="34" charset="0"/>
              </a:rPr>
              <a:t>i.e</a:t>
            </a:r>
            <a:r>
              <a:rPr lang="en-GB" sz="1800" dirty="0">
                <a:effectLst/>
                <a:latin typeface="Calibri" panose="020F0502020204030204" pitchFamily="34" charset="0"/>
                <a:ea typeface="Arial" panose="020B0604020202020204" pitchFamily="34" charset="0"/>
              </a:rPr>
              <a:t>, AWS S3 full access and AWS EMR full access.</a:t>
            </a:r>
            <a:endParaRPr lang="en-IN" sz="1800" dirty="0">
              <a:effectLst/>
              <a:latin typeface="Arial" panose="020B0604020202020204" pitchFamily="34" charset="0"/>
              <a:ea typeface="Arial" panose="020B0604020202020204" pitchFamily="34" charset="0"/>
            </a:endParaRPr>
          </a:p>
          <a:p>
            <a:pPr marL="285750" lvl="0" indent="-184150" algn="l" rtl="0">
              <a:spcBef>
                <a:spcPts val="1000"/>
              </a:spcBef>
              <a:spcAft>
                <a:spcPts val="0"/>
              </a:spcAft>
              <a:buSzPts val="1600"/>
              <a:buNone/>
            </a:pPr>
            <a:endParaRPr dirty="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7"/>
          <p:cNvSpPr txBox="1">
            <a:spLocks noGrp="1"/>
          </p:cNvSpPr>
          <p:nvPr>
            <p:ph idx="1"/>
          </p:nvPr>
        </p:nvSpPr>
        <p:spPr>
          <a:xfrm>
            <a:off x="684211" y="103032"/>
            <a:ext cx="11009805" cy="6426558"/>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760"/>
              <a:buNone/>
            </a:pPr>
            <a:r>
              <a:rPr lang="en-US" sz="2200" dirty="0">
                <a:solidFill>
                  <a:schemeClr val="lt1"/>
                </a:solidFill>
                <a:latin typeface="Times New Roman"/>
                <a:ea typeface="Times New Roman"/>
                <a:cs typeface="Times New Roman"/>
                <a:sym typeface="Times New Roman"/>
              </a:rPr>
              <a:t>AWS EC2:</a:t>
            </a:r>
          </a:p>
          <a:p>
            <a:pPr>
              <a:spcBef>
                <a:spcPts val="0"/>
              </a:spcBef>
              <a:buSzPts val="1760"/>
            </a:pPr>
            <a:r>
              <a:rPr lang="en-US" sz="1800" dirty="0">
                <a:effectLst/>
                <a:latin typeface="Arial" panose="020B0604020202020204" pitchFamily="34" charset="0"/>
                <a:ea typeface="Arial" panose="020B0604020202020204" pitchFamily="34" charset="0"/>
              </a:rPr>
              <a:t>Create the AWS EC2 having t2.micro system configuration and add the IAM role.</a:t>
            </a:r>
            <a:endParaRPr lang="en-IN" sz="1800" dirty="0">
              <a:effectLst/>
              <a:latin typeface="Arial" panose="020B0604020202020204" pitchFamily="34" charset="0"/>
              <a:ea typeface="Arial" panose="020B0604020202020204" pitchFamily="34" charset="0"/>
            </a:endParaRPr>
          </a:p>
          <a:p>
            <a:pPr>
              <a:spcBef>
                <a:spcPts val="0"/>
              </a:spcBef>
              <a:buSzPts val="1760"/>
            </a:pPr>
            <a:r>
              <a:rPr lang="en-US" sz="1800" dirty="0">
                <a:effectLst/>
                <a:latin typeface="Arial" panose="020B0604020202020204" pitchFamily="34" charset="0"/>
                <a:ea typeface="Arial" panose="020B0604020202020204" pitchFamily="34" charset="0"/>
              </a:rPr>
              <a:t>Now make a SSH connection using Putty and add the SSH security group for successful connection.</a:t>
            </a:r>
            <a:endParaRPr lang="en-IN" sz="1800" dirty="0">
              <a:effectLst/>
              <a:latin typeface="Arial" panose="020B0604020202020204" pitchFamily="34" charset="0"/>
              <a:ea typeface="Arial" panose="020B0604020202020204" pitchFamily="34" charset="0"/>
            </a:endParaRPr>
          </a:p>
          <a:p>
            <a:pPr>
              <a:tabLst>
                <a:tab pos="698500" algn="l"/>
              </a:tabLst>
            </a:pPr>
            <a:r>
              <a:rPr lang="en-US" dirty="0">
                <a:effectLst/>
                <a:latin typeface="Arial" panose="020B0604020202020204" pitchFamily="34" charset="0"/>
                <a:ea typeface="Arial" panose="020B0604020202020204" pitchFamily="34" charset="0"/>
              </a:rPr>
              <a:t>Following steps to install the python and Apache airflow:</a:t>
            </a:r>
            <a:endParaRPr lang="en-IN" sz="1800" dirty="0">
              <a:effectLst/>
              <a:latin typeface="Arial" panose="020B0604020202020204" pitchFamily="34" charset="0"/>
              <a:ea typeface="Arial" panose="020B0604020202020204" pitchFamily="34" charset="0"/>
            </a:endParaRPr>
          </a:p>
          <a:p>
            <a:pPr marL="227965" indent="0">
              <a:buNone/>
              <a:tabLst>
                <a:tab pos="698500" algn="l"/>
              </a:tabLst>
            </a:pPr>
            <a:endParaRPr lang="en-IN" sz="1100" dirty="0">
              <a:effectLst/>
              <a:latin typeface="Arial" panose="020B0604020202020204" pitchFamily="34" charset="0"/>
              <a:ea typeface="Arial" panose="020B0604020202020204" pitchFamily="34" charset="0"/>
            </a:endParaRPr>
          </a:p>
          <a:p>
            <a:pPr marL="742950" lvl="1" indent="-285750">
              <a:buFont typeface="+mj-lt"/>
              <a:buAutoNum type="alphaLcPeriod"/>
              <a:tabLst>
                <a:tab pos="698500" algn="l"/>
              </a:tabLst>
            </a:pPr>
            <a:r>
              <a:rPr lang="en-US" sz="1200" dirty="0" err="1">
                <a:effectLst/>
                <a:latin typeface="Arial" panose="020B0604020202020204" pitchFamily="34" charset="0"/>
                <a:ea typeface="Arial" panose="020B0604020202020204" pitchFamily="34" charset="0"/>
              </a:rPr>
              <a:t>sudo</a:t>
            </a:r>
            <a:r>
              <a:rPr lang="en-US" sz="1200" dirty="0">
                <a:effectLst/>
                <a:latin typeface="Arial" panose="020B0604020202020204" pitchFamily="34" charset="0"/>
                <a:ea typeface="Arial" panose="020B0604020202020204" pitchFamily="34" charset="0"/>
              </a:rPr>
              <a:t> apt-get update</a:t>
            </a:r>
            <a:endParaRPr lang="en-IN" sz="1100" dirty="0">
              <a:effectLst/>
              <a:latin typeface="Arial" panose="020B0604020202020204" pitchFamily="34" charset="0"/>
              <a:ea typeface="Arial" panose="020B0604020202020204" pitchFamily="34" charset="0"/>
            </a:endParaRPr>
          </a:p>
          <a:p>
            <a:pPr marL="742950" lvl="1" indent="-285750">
              <a:buFont typeface="+mj-lt"/>
              <a:buAutoNum type="alphaLcPeriod"/>
              <a:tabLst>
                <a:tab pos="698500" algn="l"/>
              </a:tabLst>
            </a:pPr>
            <a:r>
              <a:rPr lang="en-US" sz="1200" dirty="0" err="1">
                <a:effectLst/>
                <a:latin typeface="Arial" panose="020B0604020202020204" pitchFamily="34" charset="0"/>
                <a:ea typeface="Arial" panose="020B0604020202020204" pitchFamily="34" charset="0"/>
              </a:rPr>
              <a:t>sudo</a:t>
            </a:r>
            <a:r>
              <a:rPr lang="en-US" sz="1200" dirty="0">
                <a:effectLst/>
                <a:latin typeface="Arial" panose="020B0604020202020204" pitchFamily="34" charset="0"/>
                <a:ea typeface="Arial" panose="020B0604020202020204" pitchFamily="34" charset="0"/>
              </a:rPr>
              <a:t> apt install python3-pip</a:t>
            </a:r>
            <a:endParaRPr lang="en-IN" sz="1100" dirty="0">
              <a:effectLst/>
              <a:latin typeface="Arial" panose="020B0604020202020204" pitchFamily="34" charset="0"/>
              <a:ea typeface="Arial" panose="020B0604020202020204" pitchFamily="34" charset="0"/>
            </a:endParaRPr>
          </a:p>
          <a:p>
            <a:pPr marL="742950" lvl="1" indent="-285750">
              <a:buFont typeface="+mj-lt"/>
              <a:buAutoNum type="alphaLcPeriod"/>
              <a:tabLst>
                <a:tab pos="698500" algn="l"/>
              </a:tabLst>
            </a:pPr>
            <a:r>
              <a:rPr lang="en-US" sz="1200" dirty="0" err="1">
                <a:effectLst/>
                <a:latin typeface="Arial" panose="020B0604020202020204" pitchFamily="34" charset="0"/>
                <a:ea typeface="Arial" panose="020B0604020202020204" pitchFamily="34" charset="0"/>
              </a:rPr>
              <a:t>sudo</a:t>
            </a:r>
            <a:r>
              <a:rPr lang="en-US" sz="1200" dirty="0">
                <a:effectLst/>
                <a:latin typeface="Arial" panose="020B0604020202020204" pitchFamily="34" charset="0"/>
                <a:ea typeface="Arial" panose="020B0604020202020204" pitchFamily="34" charset="0"/>
              </a:rPr>
              <a:t> pip install </a:t>
            </a:r>
            <a:r>
              <a:rPr lang="en-US" sz="1200" dirty="0" err="1">
                <a:effectLst/>
                <a:latin typeface="Arial" panose="020B0604020202020204" pitchFamily="34" charset="0"/>
                <a:ea typeface="Arial" panose="020B0604020202020204" pitchFamily="34" charset="0"/>
              </a:rPr>
              <a:t>apache</a:t>
            </a:r>
            <a:r>
              <a:rPr lang="en-US" sz="1200" dirty="0">
                <a:effectLst/>
                <a:latin typeface="Arial" panose="020B0604020202020204" pitchFamily="34" charset="0"/>
                <a:ea typeface="Arial" panose="020B0604020202020204" pitchFamily="34" charset="0"/>
              </a:rPr>
              <a:t>-airflow</a:t>
            </a:r>
            <a:endParaRPr lang="en-IN" sz="1100" dirty="0">
              <a:effectLst/>
              <a:latin typeface="Arial" panose="020B0604020202020204" pitchFamily="34" charset="0"/>
              <a:ea typeface="Arial" panose="020B0604020202020204" pitchFamily="34" charset="0"/>
            </a:endParaRPr>
          </a:p>
          <a:p>
            <a:pPr marL="742950" lvl="1" indent="-285750">
              <a:buFont typeface="+mj-lt"/>
              <a:buAutoNum type="alphaLcPeriod"/>
              <a:tabLst>
                <a:tab pos="698500" algn="l"/>
              </a:tabLst>
            </a:pPr>
            <a:r>
              <a:rPr lang="en-US" sz="1200" dirty="0" err="1">
                <a:effectLst/>
                <a:latin typeface="Arial" panose="020B0604020202020204" pitchFamily="34" charset="0"/>
                <a:ea typeface="Arial" panose="020B0604020202020204" pitchFamily="34" charset="0"/>
              </a:rPr>
              <a:t>sudo</a:t>
            </a:r>
            <a:r>
              <a:rPr lang="en-US" sz="1200" dirty="0">
                <a:effectLst/>
                <a:latin typeface="Arial" panose="020B0604020202020204" pitchFamily="34" charset="0"/>
                <a:ea typeface="Arial" panose="020B0604020202020204" pitchFamily="34" charset="0"/>
              </a:rPr>
              <a:t> pip install pandas</a:t>
            </a:r>
          </a:p>
          <a:p>
            <a:pPr marL="457200" lvl="1" indent="0">
              <a:buNone/>
              <a:tabLst>
                <a:tab pos="698500" algn="l"/>
              </a:tabLst>
            </a:pPr>
            <a:endParaRPr lang="en-IN" sz="1100" dirty="0">
              <a:effectLst/>
              <a:latin typeface="Arial" panose="020B0604020202020204" pitchFamily="34" charset="0"/>
              <a:ea typeface="Arial" panose="020B0604020202020204" pitchFamily="34" charset="0"/>
            </a:endParaRPr>
          </a:p>
          <a:p>
            <a:pPr>
              <a:spcBef>
                <a:spcPts val="0"/>
              </a:spcBef>
              <a:buSzPts val="1760"/>
            </a:pPr>
            <a:r>
              <a:rPr lang="en-US" sz="1800" dirty="0">
                <a:effectLst/>
                <a:latin typeface="Arial" panose="020B0604020202020204" pitchFamily="34" charset="0"/>
                <a:ea typeface="Arial" panose="020B0604020202020204" pitchFamily="34" charset="0"/>
              </a:rPr>
              <a:t>Now just run the “airflow standalone” and a demon process will start.</a:t>
            </a:r>
            <a:endParaRPr lang="en-IN" sz="1800" dirty="0">
              <a:effectLst/>
              <a:latin typeface="Arial" panose="020B0604020202020204" pitchFamily="34" charset="0"/>
              <a:ea typeface="Arial" panose="020B0604020202020204" pitchFamily="34" charset="0"/>
            </a:endParaRPr>
          </a:p>
          <a:p>
            <a:pPr marL="0" indent="0">
              <a:spcBef>
                <a:spcPts val="0"/>
              </a:spcBef>
              <a:buSzPts val="1760"/>
              <a:buNone/>
            </a:pP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7D2C8-DB52-6437-7C0D-492748F29569}"/>
              </a:ext>
            </a:extLst>
          </p:cNvPr>
          <p:cNvSpPr>
            <a:spLocks noGrp="1"/>
          </p:cNvSpPr>
          <p:nvPr>
            <p:ph type="title"/>
          </p:nvPr>
        </p:nvSpPr>
        <p:spPr/>
        <p:txBody>
          <a:bodyPr/>
          <a:lstStyle/>
          <a:p>
            <a:pPr algn="ctr"/>
            <a:r>
              <a:rPr lang="en-GB" sz="3200" dirty="0">
                <a:solidFill>
                  <a:schemeClr val="tx1"/>
                </a:solidFill>
                <a:effectLst/>
                <a:latin typeface="Arial" panose="020B0604020202020204" pitchFamily="34" charset="0"/>
                <a:ea typeface="Calibri" panose="020F0502020204030204" pitchFamily="34" charset="0"/>
                <a:cs typeface="Arial" panose="020B0604020202020204" pitchFamily="34" charset="0"/>
              </a:rPr>
              <a:t>Conclusion</a:t>
            </a:r>
            <a:endParaRPr lang="en-IN" sz="6000" dirty="0">
              <a:solidFill>
                <a:schemeClr val="tx1"/>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2B1EA159-5D71-B09A-FC0D-DC454AFEC739}"/>
              </a:ext>
            </a:extLst>
          </p:cNvPr>
          <p:cNvSpPr>
            <a:spLocks noGrp="1"/>
          </p:cNvSpPr>
          <p:nvPr>
            <p:ph idx="1"/>
          </p:nvPr>
        </p:nvSpPr>
        <p:spPr/>
        <p:txBody>
          <a:bodyPr/>
          <a:lstStyle/>
          <a:p>
            <a:pPr>
              <a:lnSpc>
                <a:spcPct val="107000"/>
              </a:lnSpc>
              <a:spcAft>
                <a:spcPts val="800"/>
              </a:spcAft>
            </a:pPr>
            <a:r>
              <a:rPr lang="en-IN" sz="1800" kern="100" dirty="0">
                <a:effectLst/>
                <a:latin typeface="Verdana" panose="020B0604030504040204" pitchFamily="34" charset="0"/>
                <a:ea typeface="Calibri" panose="020F0502020204030204" pitchFamily="34" charset="0"/>
                <a:cs typeface="Times New Roman" panose="02020603050405020304" pitchFamily="18" charset="0"/>
              </a:rPr>
              <a:t>After successfully run all the amazon services and establish the connection to your local machine. I have run the Apache airflow and schedule the Sqoop job on daily basis so that whatever new data came in AWS RDS (MySQL database) it will automatically run the command and a new part file will creates in Hadoop.</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effectLst/>
                <a:latin typeface="Verdana" panose="020B0604030504040204" pitchFamily="34" charset="0"/>
                <a:ea typeface="Calibri" panose="020F0502020204030204" pitchFamily="34" charset="0"/>
                <a:cs typeface="Times New Roman" panose="02020603050405020304" pitchFamily="18" charset="0"/>
              </a:rPr>
              <a:t>Hence A simple Sqoop pipeline is working properly.</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247149452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Template>
  <TotalTime>14</TotalTime>
  <Words>496</Words>
  <Application>Microsoft Office PowerPoint</Application>
  <PresentationFormat>Widescreen</PresentationFormat>
  <Paragraphs>40</Paragraphs>
  <Slides>7</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Century Gothic</vt:lpstr>
      <vt:lpstr>Times New Roman</vt:lpstr>
      <vt:lpstr>Noto Sans Symbols</vt:lpstr>
      <vt:lpstr>Verdana</vt:lpstr>
      <vt:lpstr>Wingdings 3</vt:lpstr>
      <vt:lpstr>Arial</vt:lpstr>
      <vt:lpstr>Calibri</vt:lpstr>
      <vt:lpstr>Ion</vt:lpstr>
      <vt:lpstr>PowerPoint Presentation</vt:lpstr>
      <vt:lpstr>PowerPoint Presentation</vt:lpstr>
      <vt:lpstr>PowerPoint Presentation</vt:lpstr>
      <vt:lpstr>PowerPoint Presentation</vt:lpstr>
      <vt:lpstr>PowerPoint Presentation</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10</dc:creator>
  <cp:lastModifiedBy>Aman Yadav</cp:lastModifiedBy>
  <cp:revision>6</cp:revision>
  <dcterms:created xsi:type="dcterms:W3CDTF">2021-06-19T13:01:53Z</dcterms:created>
  <dcterms:modified xsi:type="dcterms:W3CDTF">2023-06-11T11:01:12Z</dcterms:modified>
</cp:coreProperties>
</file>