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9"/>
  </p:notesMasterIdLst>
  <p:handoutMasterIdLst>
    <p:handoutMasterId r:id="rId20"/>
  </p:handoutMasterIdLst>
  <p:sldIdLst>
    <p:sldId id="512" r:id="rId2"/>
    <p:sldId id="819" r:id="rId3"/>
    <p:sldId id="828" r:id="rId4"/>
    <p:sldId id="829" r:id="rId5"/>
    <p:sldId id="830" r:id="rId6"/>
    <p:sldId id="832" r:id="rId7"/>
    <p:sldId id="831" r:id="rId8"/>
    <p:sldId id="835" r:id="rId9"/>
    <p:sldId id="834" r:id="rId10"/>
    <p:sldId id="824" r:id="rId11"/>
    <p:sldId id="825" r:id="rId12"/>
    <p:sldId id="833" r:id="rId13"/>
    <p:sldId id="837" r:id="rId14"/>
    <p:sldId id="840" r:id="rId15"/>
    <p:sldId id="841" r:id="rId16"/>
    <p:sldId id="842" r:id="rId17"/>
    <p:sldId id="836" r:id="rId18"/>
  </p:sldIdLst>
  <p:sldSz cx="9144000" cy="6858000" type="screen4x3"/>
  <p:notesSz cx="7099300" cy="10234613"/>
  <p:defaultTextStyle>
    <a:defPPr>
      <a:defRPr lang="en-US"/>
    </a:defPPr>
    <a:lvl1pPr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27038" indent="30163"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854075" indent="60325"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281113" indent="90488"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709738" indent="119063" algn="l" defTabSz="854075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a Yi Han Victoria" initials="CYHV" lastIdx="7" clrIdx="0">
    <p:extLst>
      <p:ext uri="{19B8F6BF-5375-455C-9EA6-DF929625EA0E}">
        <p15:presenceInfo xmlns:p15="http://schemas.microsoft.com/office/powerpoint/2012/main" userId="Chua Yi Han Victo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D00"/>
    <a:srgbClr val="0000FF"/>
    <a:srgbClr val="BC9223"/>
    <a:srgbClr val="EEA512"/>
    <a:srgbClr val="EC8514"/>
    <a:srgbClr val="F1900F"/>
    <a:srgbClr val="D2782E"/>
    <a:srgbClr val="000000"/>
    <a:srgbClr val="FFCC0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32" autoAdjust="0"/>
  </p:normalViewPr>
  <p:slideViewPr>
    <p:cSldViewPr>
      <p:cViewPr varScale="1">
        <p:scale>
          <a:sx n="78" d="100"/>
          <a:sy n="78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05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-75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121"/>
          </a:xfrm>
          <a:prstGeom prst="rect">
            <a:avLst/>
          </a:prstGeom>
        </p:spPr>
        <p:txBody>
          <a:bodyPr vert="horz" lIns="98005" tIns="49003" rIns="98005" bIns="4900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121"/>
          </a:xfrm>
          <a:prstGeom prst="rect">
            <a:avLst/>
          </a:prstGeom>
        </p:spPr>
        <p:txBody>
          <a:bodyPr vert="horz" lIns="98005" tIns="49003" rIns="98005" bIns="49003" rtlCol="0"/>
          <a:lstStyle>
            <a:lvl1pPr algn="r">
              <a:defRPr sz="1300"/>
            </a:lvl1pPr>
          </a:lstStyle>
          <a:p>
            <a:fld id="{8D6A096B-A526-452D-8471-15742BB29BF4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752"/>
            <a:ext cx="3076363" cy="511119"/>
          </a:xfrm>
          <a:prstGeom prst="rect">
            <a:avLst/>
          </a:prstGeom>
        </p:spPr>
        <p:txBody>
          <a:bodyPr vert="horz" lIns="98005" tIns="49003" rIns="98005" bIns="4900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752"/>
            <a:ext cx="3076363" cy="511119"/>
          </a:xfrm>
          <a:prstGeom prst="rect">
            <a:avLst/>
          </a:prstGeom>
        </p:spPr>
        <p:txBody>
          <a:bodyPr vert="horz" lIns="98005" tIns="49003" rIns="98005" bIns="49003" rtlCol="0" anchor="b"/>
          <a:lstStyle>
            <a:lvl1pPr algn="r">
              <a:defRPr sz="1300"/>
            </a:lvl1pPr>
          </a:lstStyle>
          <a:p>
            <a:fld id="{7B2526C4-1019-4802-AADD-997C80A94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2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672" cy="511053"/>
          </a:xfrm>
          <a:prstGeom prst="rect">
            <a:avLst/>
          </a:prstGeom>
        </p:spPr>
        <p:txBody>
          <a:bodyPr vert="horz" wrap="square" lIns="99032" tIns="49517" rIns="99032" bIns="495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 altLang="zh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87" y="4"/>
            <a:ext cx="3076672" cy="511053"/>
          </a:xfrm>
          <a:prstGeom prst="rect">
            <a:avLst/>
          </a:prstGeom>
        </p:spPr>
        <p:txBody>
          <a:bodyPr vert="horz" wrap="square" lIns="99032" tIns="49517" rIns="99032" bIns="495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58E5558D-7726-489E-9962-7D493659301E}" type="datetimeFigureOut">
              <a:rPr lang="en-US" altLang="zh-SG"/>
              <a:pPr>
                <a:defRPr/>
              </a:pPr>
              <a:t>2/22/2019</a:t>
            </a:fld>
            <a:endParaRPr lang="en-SG" altLang="zh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7" rIns="99032" bIns="49517" rtlCol="0" anchor="ctr"/>
          <a:lstStyle/>
          <a:p>
            <a:pPr lvl="0"/>
            <a:endParaRPr lang="en-SG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39" y="4861782"/>
            <a:ext cx="5678824" cy="4604559"/>
          </a:xfrm>
          <a:prstGeom prst="rect">
            <a:avLst/>
          </a:prstGeom>
        </p:spPr>
        <p:txBody>
          <a:bodyPr vert="horz" wrap="square" lIns="99032" tIns="49517" rIns="99032" bIns="495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SG" noProof="0"/>
              <a:t>Click to edit Master text styles</a:t>
            </a:r>
          </a:p>
          <a:p>
            <a:pPr lvl="1"/>
            <a:r>
              <a:rPr lang="en-US" altLang="zh-SG" noProof="0"/>
              <a:t>Second level</a:t>
            </a:r>
          </a:p>
          <a:p>
            <a:pPr lvl="2"/>
            <a:r>
              <a:rPr lang="en-US" altLang="zh-SG" noProof="0"/>
              <a:t>Third level</a:t>
            </a:r>
          </a:p>
          <a:p>
            <a:pPr lvl="3"/>
            <a:r>
              <a:rPr lang="en-US" altLang="zh-SG" noProof="0"/>
              <a:t>Fourth level</a:t>
            </a:r>
          </a:p>
          <a:p>
            <a:pPr lvl="4"/>
            <a:r>
              <a:rPr lang="en-US" altLang="zh-SG" noProof="0"/>
              <a:t>Fifth level</a:t>
            </a:r>
            <a:endParaRPr lang="en-SG" altLang="zh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71"/>
            <a:ext cx="3076672" cy="511053"/>
          </a:xfrm>
          <a:prstGeom prst="rect">
            <a:avLst/>
          </a:prstGeom>
        </p:spPr>
        <p:txBody>
          <a:bodyPr vert="horz" wrap="square" lIns="99032" tIns="49517" rIns="99032" bIns="495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SG" altLang="zh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87" y="9721871"/>
            <a:ext cx="3076672" cy="511053"/>
          </a:xfrm>
          <a:prstGeom prst="rect">
            <a:avLst/>
          </a:prstGeom>
        </p:spPr>
        <p:txBody>
          <a:bodyPr vert="horz" wrap="square" lIns="99032" tIns="49517" rIns="99032" bIns="495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49B1AF9F-AE75-4E54-88B1-78B09D4D810A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49379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7038"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4075"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1113"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9738" algn="l" defTabSz="85407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7716" algn="l" defTabSz="8550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5260" algn="l" defTabSz="8550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92803" algn="l" defTabSz="8550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20347" algn="l" defTabSz="85508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1AF9F-AE75-4E54-88B1-78B09D4D810A}" type="slidenum">
              <a:rPr lang="en-SG" altLang="zh-SG" smtClean="0"/>
              <a:pPr/>
              <a:t>1</a:t>
            </a:fld>
            <a:endParaRPr lang="en-SG" altLang="zh-SG"/>
          </a:p>
        </p:txBody>
      </p:sp>
    </p:spTree>
    <p:extLst>
      <p:ext uri="{BB962C8B-B14F-4D97-AF65-F5344CB8AC3E}">
        <p14:creationId xmlns:p14="http://schemas.microsoft.com/office/powerpoint/2010/main" val="120348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709613"/>
            <a:ext cx="4732337" cy="354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81A46-446D-44A9-8F0F-6CD0E3D171C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00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709613"/>
            <a:ext cx="4732337" cy="354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81A46-446D-44A9-8F0F-6CD0E3D171C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709613"/>
            <a:ext cx="4732337" cy="354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81A46-446D-44A9-8F0F-6CD0E3D171C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13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709613"/>
            <a:ext cx="4732337" cy="354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81A46-446D-44A9-8F0F-6CD0E3D171C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9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709613"/>
            <a:ext cx="4732337" cy="354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81A46-446D-44A9-8F0F-6CD0E3D171C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28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709613"/>
            <a:ext cx="4732337" cy="354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81A46-446D-44A9-8F0F-6CD0E3D171C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017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709613"/>
            <a:ext cx="4732337" cy="354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81A46-446D-44A9-8F0F-6CD0E3D171C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00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709613"/>
            <a:ext cx="4732337" cy="354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81A46-446D-44A9-8F0F-6CD0E3D171C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68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3355849"/>
            <a:ext cx="8077200" cy="1673352"/>
          </a:xfrm>
        </p:spPr>
        <p:txBody>
          <a:bodyPr tIns="0" bIns="0" anchor="t"/>
          <a:lstStyle>
            <a:lvl1pPr algn="l">
              <a:defRPr sz="44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828800"/>
            <a:ext cx="8077200" cy="1499616"/>
          </a:xfrm>
        </p:spPr>
        <p:txBody>
          <a:bodyPr lIns="111161" tIns="0" rIns="42755" bIns="0" anchor="b"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2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5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7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5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9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2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7009B7D-3D31-4ECF-A175-BE74D0C8B3BE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DCA111-F6A9-4764-81A0-8B9A5F7F6794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399979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FF7F5-D584-44A4-BC1C-E3385C9F1A20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AE614-13D6-4702-A6D5-A60810AB284A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2278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274642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04456D-B89B-4C45-B8E1-83533280238A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F5A2D-4E0D-4A26-89AE-B2D81E844679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213979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95FF6-F0D1-4091-8215-C83AB15F6346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9E993-5DBA-40BD-988E-0C99B6CA4EEB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201515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4"/>
            <a:ext cx="8013192" cy="1636775"/>
          </a:xfrm>
        </p:spPr>
        <p:txBody>
          <a:bodyPr tIns="0" rIns="85508" bIns="0" anchor="b"/>
          <a:lstStyle>
            <a:lvl1pPr algn="l">
              <a:defRPr sz="44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36814" tIns="0" rIns="42755" bIns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275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50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26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101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77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52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928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203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2FB275-8C73-4CF6-B92A-569220EE4115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660904-56D4-4D94-A4C3-2C48B6B74070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398470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85508"/>
          <a:lstStyle>
            <a:lvl1pPr>
              <a:defRPr sz="27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FE65-710F-4C51-9AA7-EF41ED31CBF6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1C9D9-92CB-45EC-A717-E498063CB7FE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8973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90"/>
            <a:ext cx="4040188" cy="715355"/>
          </a:xfrm>
        </p:spPr>
        <p:txBody>
          <a:bodyPr lIns="136814" anchor="ctr"/>
          <a:lstStyle>
            <a:lvl1pPr marL="0" indent="0">
              <a:buNone/>
              <a:defRPr sz="2100" b="1" cap="all" baseline="0"/>
            </a:lvl1pPr>
            <a:lvl2pPr marL="427543" indent="0">
              <a:buNone/>
              <a:defRPr sz="1800" b="1"/>
            </a:lvl2pPr>
            <a:lvl3pPr marL="855087" indent="0">
              <a:buNone/>
              <a:defRPr sz="1700" b="1"/>
            </a:lvl3pPr>
            <a:lvl4pPr marL="1282630" indent="0">
              <a:buNone/>
              <a:defRPr sz="1500" b="1"/>
            </a:lvl4pPr>
            <a:lvl5pPr marL="1710173" indent="0">
              <a:buNone/>
              <a:defRPr sz="1500" b="1"/>
            </a:lvl5pPr>
            <a:lvl6pPr marL="2137716" indent="0">
              <a:buNone/>
              <a:defRPr sz="1500" b="1"/>
            </a:lvl6pPr>
            <a:lvl7pPr marL="2565260" indent="0">
              <a:buNone/>
              <a:defRPr sz="1500" b="1"/>
            </a:lvl7pPr>
            <a:lvl8pPr marL="2992803" indent="0">
              <a:buNone/>
              <a:defRPr sz="1500" b="1"/>
            </a:lvl8pPr>
            <a:lvl9pPr marL="3420347" indent="0">
              <a:buNone/>
              <a:defRPr sz="15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90"/>
            <a:ext cx="4041775" cy="715355"/>
          </a:xfrm>
        </p:spPr>
        <p:txBody>
          <a:bodyPr lIns="136814" anchor="ctr"/>
          <a:lstStyle>
            <a:lvl1pPr marL="0" indent="0">
              <a:buNone/>
              <a:defRPr sz="2100" b="1" cap="all" baseline="0"/>
            </a:lvl1pPr>
            <a:lvl2pPr marL="427543" indent="0">
              <a:buNone/>
              <a:defRPr sz="1800" b="1"/>
            </a:lvl2pPr>
            <a:lvl3pPr marL="855087" indent="0">
              <a:buNone/>
              <a:defRPr sz="1700" b="1"/>
            </a:lvl3pPr>
            <a:lvl4pPr marL="1282630" indent="0">
              <a:buNone/>
              <a:defRPr sz="1500" b="1"/>
            </a:lvl4pPr>
            <a:lvl5pPr marL="1710173" indent="0">
              <a:buNone/>
              <a:defRPr sz="1500" b="1"/>
            </a:lvl5pPr>
            <a:lvl6pPr marL="2137716" indent="0">
              <a:buNone/>
              <a:defRPr sz="1500" b="1"/>
            </a:lvl6pPr>
            <a:lvl7pPr marL="2565260" indent="0">
              <a:buNone/>
              <a:defRPr sz="1500" b="1"/>
            </a:lvl7pPr>
            <a:lvl8pPr marL="2992803" indent="0">
              <a:buNone/>
              <a:defRPr sz="1500" b="1"/>
            </a:lvl8pPr>
            <a:lvl9pPr marL="3420347" indent="0">
              <a:buNone/>
              <a:defRPr sz="15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72381-BFB1-4CE5-8495-4B42028EE7DB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AC150-6E00-4692-9430-DAB1B6014D1D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187307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61EA-A317-4D8E-B3EA-541EDE655EA1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81486-EC65-4D30-91C4-500619EAE7FF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29946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10F871-FCD0-4D4D-8E41-F8A6508C928E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27C6D-8953-4CC1-8029-FF067488D9D7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27558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68407" bIns="0" anchor="b">
            <a:sp3d prstMaterial="matte"/>
          </a:bodyPr>
          <a:lstStyle>
            <a:lvl1pPr algn="l">
              <a:defRPr sz="18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4558886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300"/>
            </a:lvl1pPr>
            <a:lvl2pPr marL="427543" indent="0">
              <a:buNone/>
              <a:defRPr sz="1100"/>
            </a:lvl2pPr>
            <a:lvl3pPr marL="855087" indent="0">
              <a:buNone/>
              <a:defRPr sz="1000"/>
            </a:lvl3pPr>
            <a:lvl4pPr marL="1282630" indent="0">
              <a:buNone/>
              <a:defRPr sz="800"/>
            </a:lvl4pPr>
            <a:lvl5pPr marL="1710173" indent="0">
              <a:buNone/>
              <a:defRPr sz="800"/>
            </a:lvl5pPr>
            <a:lvl6pPr marL="2137716" indent="0">
              <a:buNone/>
              <a:defRPr sz="800"/>
            </a:lvl6pPr>
            <a:lvl7pPr marL="2565260" indent="0">
              <a:buNone/>
              <a:defRPr sz="800"/>
            </a:lvl7pPr>
            <a:lvl8pPr marL="2992803" indent="0">
              <a:buNone/>
              <a:defRPr sz="800"/>
            </a:lvl8pPr>
            <a:lvl9pPr marL="3420347" indent="0">
              <a:buNone/>
              <a:defRPr sz="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9FB009-A4DF-425E-B006-B34B3A63D260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D76CD-5DF5-4926-ADCA-8048B2986B7F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253116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68407" bIns="0" anchor="b">
            <a:sp3d prstMaterial="matte"/>
          </a:bodyPr>
          <a:lstStyle>
            <a:lvl1pPr algn="l">
              <a:defRPr sz="18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9"/>
            <a:ext cx="6247398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000"/>
            </a:lvl1pPr>
            <a:lvl2pPr marL="427543" indent="0">
              <a:buNone/>
              <a:defRPr sz="2700"/>
            </a:lvl2pPr>
            <a:lvl3pPr marL="855087" indent="0">
              <a:buNone/>
              <a:defRPr sz="2200"/>
            </a:lvl3pPr>
            <a:lvl4pPr marL="1282630" indent="0">
              <a:buNone/>
              <a:defRPr sz="1800"/>
            </a:lvl4pPr>
            <a:lvl5pPr marL="1710173" indent="0">
              <a:buNone/>
              <a:defRPr sz="1800"/>
            </a:lvl5pPr>
            <a:lvl6pPr marL="2137716" indent="0">
              <a:buNone/>
              <a:defRPr sz="1800"/>
            </a:lvl6pPr>
            <a:lvl7pPr marL="2565260" indent="0">
              <a:buNone/>
              <a:defRPr sz="1800"/>
            </a:lvl7pPr>
            <a:lvl8pPr marL="2992803" indent="0">
              <a:buNone/>
              <a:defRPr sz="1800"/>
            </a:lvl8pPr>
            <a:lvl9pPr marL="3420347" indent="0">
              <a:buNone/>
              <a:defRPr sz="1800"/>
            </a:lvl9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300"/>
            </a:lvl1pPr>
            <a:lvl2pPr marL="427543" indent="0">
              <a:buNone/>
              <a:defRPr sz="1100"/>
            </a:lvl2pPr>
            <a:lvl3pPr marL="855087" indent="0">
              <a:buNone/>
              <a:defRPr sz="1000"/>
            </a:lvl3pPr>
            <a:lvl4pPr marL="1282630" indent="0">
              <a:buNone/>
              <a:defRPr sz="800"/>
            </a:lvl4pPr>
            <a:lvl5pPr marL="1710173" indent="0">
              <a:buNone/>
              <a:defRPr sz="800"/>
            </a:lvl5pPr>
            <a:lvl6pPr marL="2137716" indent="0">
              <a:buNone/>
              <a:defRPr sz="800"/>
            </a:lvl6pPr>
            <a:lvl7pPr marL="2565260" indent="0">
              <a:buNone/>
              <a:defRPr sz="800"/>
            </a:lvl7pPr>
            <a:lvl8pPr marL="2992803" indent="0">
              <a:buNone/>
              <a:defRPr sz="800"/>
            </a:lvl8pPr>
            <a:lvl9pPr marL="3420347" indent="0">
              <a:buNone/>
              <a:defRPr sz="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73337A-2756-4EAF-B1D4-0365B411F03D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 smtClean="0"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39BDB7B-48C2-4576-98A9-74BD5C5667A3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  <p:extLst>
      <p:ext uri="{BB962C8B-B14F-4D97-AF65-F5344CB8AC3E}">
        <p14:creationId xmlns:p14="http://schemas.microsoft.com/office/powerpoint/2010/main" val="356088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08" tIns="42755" rIns="85508" bIns="42755" anchor="ctr"/>
          <a:lstStyle/>
          <a:p>
            <a:pPr algn="ctr" eaLnBrk="1" hangingPunct="1">
              <a:defRPr/>
            </a:pPr>
            <a:endParaRPr lang="en-US" altLang="zh-SG" dirty="0">
              <a:solidFill>
                <a:srgbClr val="FFFFFF"/>
              </a:solidFill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85508" tIns="42755" rIns="42755" bIns="4275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305" tIns="85508" rIns="85508" bIns="427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2611" tIns="42755" rIns="42755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smtClean="0">
                <a:solidFill>
                  <a:srgbClr val="3F3F3F"/>
                </a:solidFill>
                <a:latin typeface="Corbe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597CCF2B-8A1C-41EC-AB7F-314FF226556A}" type="datetime1">
              <a:rPr lang="en-US" altLang="zh-SG" smtClean="0"/>
              <a:t>2/22/2019</a:t>
            </a:fld>
            <a:endParaRPr lang="en-SG" altLang="zh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2755" tIns="42755" rIns="42755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smtClean="0">
                <a:solidFill>
                  <a:srgbClr val="3F3F3F"/>
                </a:solidFill>
                <a:latin typeface="Corbe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SG" dirty="0"/>
              <a:t>Singapore | future urban mobility symposium | January 11-12, 2012</a:t>
            </a:r>
            <a:endParaRPr lang="en-SG" altLang="zh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85508" tIns="42755" rIns="85508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3F3F3F"/>
                </a:solidFill>
                <a:latin typeface="Corbel" panose="020B0503020204020204" pitchFamily="34" charset="0"/>
                <a:cs typeface="华文楷体"/>
              </a:defRPr>
            </a:lvl1pPr>
          </a:lstStyle>
          <a:p>
            <a:fld id="{683B8915-1602-4615-ACE0-9E1FD2D0E61A}" type="slidenum">
              <a:rPr lang="en-SG" altLang="zh-SG"/>
              <a:pPr/>
              <a:t>‹#›</a:t>
            </a:fld>
            <a:endParaRPr lang="en-SG" altLang="zh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03" r:id="rId2"/>
    <p:sldLayoutId id="2147484509" r:id="rId3"/>
    <p:sldLayoutId id="2147484504" r:id="rId4"/>
    <p:sldLayoutId id="2147484505" r:id="rId5"/>
    <p:sldLayoutId id="2147484506" r:id="rId6"/>
    <p:sldLayoutId id="2147484510" r:id="rId7"/>
    <p:sldLayoutId id="2147484511" r:id="rId8"/>
    <p:sldLayoutId id="2147484512" r:id="rId9"/>
    <p:sldLayoutId id="2147484507" r:id="rId10"/>
    <p:sldLayoutId id="214748451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09575" indent="-29845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31863" indent="-212725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650" indent="-1698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33500" indent="-1698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kern="1200">
          <a:solidFill>
            <a:schemeClr val="tx1"/>
          </a:solidFill>
          <a:latin typeface="+mn-lt"/>
          <a:ea typeface="+mn-ea"/>
          <a:cs typeface="+mn-cs"/>
        </a:defRPr>
      </a:lvl5pPr>
      <a:lvl6pPr marL="1522054" indent="-17101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173" indent="-17101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1898292" indent="-17101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086411" indent="-17101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75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50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26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101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37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65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928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203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eIam/Ensemble_learning_templ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ensemble-learning-d1dcd548e936" TargetMode="External"/><Relationship Id="rId2" Type="http://schemas.openxmlformats.org/officeDocument/2006/relationships/hyperlink" Target="https://towardsdatascience.com/ensemble-learning-in-machine-learning-getting-started-4ed85eb38e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ensemble-learning-d1dcd548e936" TargetMode="External"/><Relationship Id="rId2" Type="http://schemas.openxmlformats.org/officeDocument/2006/relationships/hyperlink" Target="https://towardsdatascience.com/ensemble-learning-in-machine-learning-getting-started-4ed85eb38e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tsbot.co/ensemble-learning-d1dcd548e936" TargetMode="External"/><Relationship Id="rId2" Type="http://schemas.openxmlformats.org/officeDocument/2006/relationships/hyperlink" Target="https://towardsdatascience.com/ensemble-learning-in-machine-learning-getting-started-4ed85eb38e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309443"/>
            <a:ext cx="4824536" cy="982168"/>
          </a:xfrm>
        </p:spPr>
        <p:txBody>
          <a:bodyPr>
            <a:normAutofit/>
          </a:bodyPr>
          <a:lstStyle/>
          <a:p>
            <a:r>
              <a:rPr lang="en-US" altLang="zh-CN" dirty="0"/>
              <a:t>Ensemble learning</a:t>
            </a:r>
            <a:endParaRPr lang="en-SG" dirty="0">
              <a:cs typeface="Calibri" panose="020F0502020204030204" pitchFamily="34" charset="0"/>
            </a:endParaRPr>
          </a:p>
        </p:txBody>
      </p:sp>
      <p:pic>
        <p:nvPicPr>
          <p:cNvPr id="4" name="Picture 3" descr="C:\Users\yh\Pictures\NTU%20Logo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2895600" cy="103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27C35-9405-4E27-8718-A931EB3F9C70}"/>
              </a:ext>
            </a:extLst>
          </p:cNvPr>
          <p:cNvSpPr txBox="1"/>
          <p:nvPr/>
        </p:nvSpPr>
        <p:spPr>
          <a:xfrm>
            <a:off x="827584" y="5322165"/>
            <a:ext cx="5089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+mn-lt"/>
                <a:cs typeface="Calibri" panose="020F0502020204030204" pitchFamily="34" charset="0"/>
              </a:rPr>
              <a:t>Xu </a:t>
            </a:r>
            <a:r>
              <a:rPr lang="en-SG" sz="2000" dirty="0" err="1">
                <a:latin typeface="+mn-lt"/>
                <a:cs typeface="Calibri" panose="020F0502020204030204" pitchFamily="34" charset="0"/>
              </a:rPr>
              <a:t>Shihao</a:t>
            </a:r>
            <a:endParaRPr lang="en-SG" sz="2000" dirty="0">
              <a:latin typeface="+mn-lt"/>
              <a:cs typeface="Calibri" panose="020F0502020204030204" pitchFamily="34" charset="0"/>
            </a:endParaRPr>
          </a:p>
          <a:p>
            <a:r>
              <a:rPr lang="en-SG" sz="2000" dirty="0">
                <a:latin typeface="+mn-lt"/>
                <a:cs typeface="Calibri" panose="020F0502020204030204" pitchFamily="34" charset="0"/>
              </a:rPr>
              <a:t>xush0019@e.ntu.edu.sg</a:t>
            </a:r>
          </a:p>
          <a:p>
            <a:r>
              <a:rPr lang="en-SG" sz="2000" dirty="0">
                <a:latin typeface="+mn-lt"/>
                <a:cs typeface="Calibri" panose="020F0502020204030204" pitchFamily="34" charset="0"/>
              </a:rPr>
              <a:t>School of Electrical and Electronic Engineering</a:t>
            </a:r>
          </a:p>
          <a:p>
            <a:r>
              <a:rPr lang="en-SG" sz="2000" dirty="0">
                <a:latin typeface="+mn-lt"/>
                <a:cs typeface="Calibri" panose="020F0502020204030204" pitchFamily="34" charset="0"/>
              </a:rPr>
              <a:t>Nanyang Technological University Singapore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72C5E-4FBD-4216-8278-4D0A36C603DE}"/>
              </a:ext>
            </a:extLst>
          </p:cNvPr>
          <p:cNvSpPr txBox="1"/>
          <p:nvPr/>
        </p:nvSpPr>
        <p:spPr>
          <a:xfrm>
            <a:off x="827584" y="3861048"/>
            <a:ext cx="230425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Xu </a:t>
            </a:r>
            <a:r>
              <a:rPr lang="en-SG" dirty="0" err="1"/>
              <a:t>Shihao</a:t>
            </a:r>
            <a:endParaRPr lang="en-SG" dirty="0"/>
          </a:p>
          <a:p>
            <a:endParaRPr lang="en-SG" dirty="0"/>
          </a:p>
          <a:p>
            <a:r>
              <a:rPr lang="en-SG" dirty="0"/>
              <a:t>Data: 2019.02.22</a:t>
            </a:r>
          </a:p>
        </p:txBody>
      </p:sp>
    </p:spTree>
    <p:extLst>
      <p:ext uri="{BB962C8B-B14F-4D97-AF65-F5344CB8AC3E}">
        <p14:creationId xmlns:p14="http://schemas.microsoft.com/office/powerpoint/2010/main" val="267026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6864" cy="842799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Classification method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807484C-FA45-44F9-9F3D-E8E320EA61B5}"/>
              </a:ext>
            </a:extLst>
          </p:cNvPr>
          <p:cNvSpPr txBox="1">
            <a:spLocks/>
          </p:cNvSpPr>
          <p:nvPr/>
        </p:nvSpPr>
        <p:spPr>
          <a:xfrm>
            <a:off x="8439308" y="6490072"/>
            <a:ext cx="628650" cy="342900"/>
          </a:xfrm>
          <a:prstGeom prst="rect">
            <a:avLst/>
          </a:prstGeom>
        </p:spPr>
        <p:txBody>
          <a:bodyPr vert="horz" wrap="square" lIns="85508" tIns="42755" rIns="85508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854075" rtl="0" eaLnBrk="1" fontAlgn="base" hangingPunct="1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华文楷体"/>
              </a:defRPr>
            </a:lvl1pPr>
            <a:lvl2pPr marL="427038" indent="30163" algn="l" defTabSz="854075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4075" indent="60325" algn="l" defTabSz="854075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1113" indent="90488" algn="l" defTabSz="854075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09738" indent="119063" algn="l" defTabSz="854075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E550B735-170C-4A9A-BA2D-6C0E4772103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49E82DB-887D-43E4-9811-1E9D94392F0F}"/>
              </a:ext>
            </a:extLst>
          </p:cNvPr>
          <p:cNvSpPr/>
          <p:nvPr/>
        </p:nvSpPr>
        <p:spPr>
          <a:xfrm>
            <a:off x="3798939" y="3200041"/>
            <a:ext cx="926699" cy="29409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B28729-5802-45E3-BF0C-A074B568BA6E}"/>
              </a:ext>
            </a:extLst>
          </p:cNvPr>
          <p:cNvSpPr txBox="1"/>
          <p:nvPr/>
        </p:nvSpPr>
        <p:spPr>
          <a:xfrm>
            <a:off x="3735616" y="2705745"/>
            <a:ext cx="1033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+mn-lt"/>
              </a:rPr>
              <a:t>10-fold CV </a:t>
            </a:r>
            <a:r>
              <a:rPr lang="en-SG" sz="1400" b="1" dirty="0" err="1">
                <a:latin typeface="+mn-lt"/>
              </a:rPr>
              <a:t>GridSearch</a:t>
            </a:r>
            <a:endParaRPr lang="en-SG" sz="1400" b="1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6ED3707-5F95-4E6F-B18D-8C706722AF04}"/>
              </a:ext>
            </a:extLst>
          </p:cNvPr>
          <p:cNvSpPr/>
          <p:nvPr/>
        </p:nvSpPr>
        <p:spPr>
          <a:xfrm>
            <a:off x="4931966" y="2907833"/>
            <a:ext cx="1577339" cy="74808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Classifier 2</a:t>
            </a:r>
          </a:p>
          <a:p>
            <a:pPr algn="ctr"/>
            <a:r>
              <a:rPr lang="en-SG" sz="1200" b="1" dirty="0"/>
              <a:t>Feature Selection &amp; Parameter Tuning</a:t>
            </a:r>
            <a:endParaRPr lang="en-SG" sz="12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6F31101-8935-47E4-81A2-457BCD1BA55A}"/>
              </a:ext>
            </a:extLst>
          </p:cNvPr>
          <p:cNvSpPr/>
          <p:nvPr/>
        </p:nvSpPr>
        <p:spPr>
          <a:xfrm>
            <a:off x="4897920" y="2025968"/>
            <a:ext cx="1611385" cy="7711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Classifier 1</a:t>
            </a:r>
          </a:p>
          <a:p>
            <a:pPr algn="ctr"/>
            <a:r>
              <a:rPr lang="en-SG" sz="1200" b="1" dirty="0"/>
              <a:t>Feature Selection &amp; Parameter Tuning</a:t>
            </a:r>
            <a:endParaRPr lang="en-SG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14B2DD1-3DEA-4718-991D-C2188443CD7B}"/>
              </a:ext>
            </a:extLst>
          </p:cNvPr>
          <p:cNvSpPr/>
          <p:nvPr/>
        </p:nvSpPr>
        <p:spPr>
          <a:xfrm>
            <a:off x="4897919" y="4211547"/>
            <a:ext cx="1611385" cy="6924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Classifier 5</a:t>
            </a:r>
          </a:p>
          <a:p>
            <a:pPr algn="ctr"/>
            <a:r>
              <a:rPr lang="en-SG" sz="1200" b="1" dirty="0"/>
              <a:t>Feature Selection &amp; Parameter Tuning</a:t>
            </a:r>
            <a:endParaRPr lang="en-SG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C72719-94E1-46D9-A94F-9A2B17945F90}"/>
              </a:ext>
            </a:extLst>
          </p:cNvPr>
          <p:cNvSpPr txBox="1"/>
          <p:nvPr/>
        </p:nvSpPr>
        <p:spPr>
          <a:xfrm>
            <a:off x="5515160" y="3766668"/>
            <a:ext cx="446276" cy="7480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b="1" dirty="0"/>
              <a:t>…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F3879E1-B773-4E70-87AD-19F6089E7AFE}"/>
              </a:ext>
            </a:extLst>
          </p:cNvPr>
          <p:cNvSpPr/>
          <p:nvPr/>
        </p:nvSpPr>
        <p:spPr>
          <a:xfrm>
            <a:off x="1484234" y="3042449"/>
            <a:ext cx="817251" cy="56498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484C275-77C3-4561-B128-D8690D13B66C}"/>
              </a:ext>
            </a:extLst>
          </p:cNvPr>
          <p:cNvSpPr/>
          <p:nvPr/>
        </p:nvSpPr>
        <p:spPr>
          <a:xfrm>
            <a:off x="6905185" y="2011733"/>
            <a:ext cx="895262" cy="287698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b="1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52F08D6-1201-4A04-8552-557C56D667F4}"/>
              </a:ext>
            </a:extLst>
          </p:cNvPr>
          <p:cNvSpPr/>
          <p:nvPr/>
        </p:nvSpPr>
        <p:spPr>
          <a:xfrm>
            <a:off x="6580880" y="2231662"/>
            <a:ext cx="316357" cy="32924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59DE9FE-5DF9-42E3-8905-45919753EF9A}"/>
              </a:ext>
            </a:extLst>
          </p:cNvPr>
          <p:cNvSpPr/>
          <p:nvPr/>
        </p:nvSpPr>
        <p:spPr>
          <a:xfrm>
            <a:off x="7812532" y="3199961"/>
            <a:ext cx="324305" cy="314053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39C689-90AE-4F5C-98A8-A0B5959907BC}"/>
              </a:ext>
            </a:extLst>
          </p:cNvPr>
          <p:cNvSpPr txBox="1"/>
          <p:nvPr/>
        </p:nvSpPr>
        <p:spPr>
          <a:xfrm>
            <a:off x="5710800" y="1657567"/>
            <a:ext cx="204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+mn-lt"/>
              </a:rPr>
              <a:t>Prediction scores</a:t>
            </a:r>
          </a:p>
        </p:txBody>
      </p:sp>
      <p:sp>
        <p:nvSpPr>
          <p:cNvPr id="69" name="Arrow: Right 43">
            <a:extLst>
              <a:ext uri="{FF2B5EF4-FFF2-40B4-BE49-F238E27FC236}">
                <a16:creationId xmlns:a16="http://schemas.microsoft.com/office/drawing/2014/main" id="{BFCA3F25-B619-4760-9823-AE6985F8BB02}"/>
              </a:ext>
            </a:extLst>
          </p:cNvPr>
          <p:cNvSpPr/>
          <p:nvPr/>
        </p:nvSpPr>
        <p:spPr>
          <a:xfrm>
            <a:off x="2304691" y="3198017"/>
            <a:ext cx="302929" cy="27810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: Rounded Corners 42">
            <a:extLst>
              <a:ext uri="{FF2B5EF4-FFF2-40B4-BE49-F238E27FC236}">
                <a16:creationId xmlns:a16="http://schemas.microsoft.com/office/drawing/2014/main" id="{4DB7AB46-8F6B-4B4A-8BD4-4A55C9D36CFE}"/>
              </a:ext>
            </a:extLst>
          </p:cNvPr>
          <p:cNvSpPr/>
          <p:nvPr/>
        </p:nvSpPr>
        <p:spPr>
          <a:xfrm>
            <a:off x="2606278" y="2967956"/>
            <a:ext cx="1115058" cy="68865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4" name="Arrow: Right 33">
            <a:extLst>
              <a:ext uri="{FF2B5EF4-FFF2-40B4-BE49-F238E27FC236}">
                <a16:creationId xmlns:a16="http://schemas.microsoft.com/office/drawing/2014/main" id="{52A6121B-F8C0-4CF3-B0F2-CC9C58029F80}"/>
              </a:ext>
            </a:extLst>
          </p:cNvPr>
          <p:cNvSpPr/>
          <p:nvPr/>
        </p:nvSpPr>
        <p:spPr>
          <a:xfrm>
            <a:off x="6585019" y="3102817"/>
            <a:ext cx="316357" cy="32924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Arrow: Right 33">
            <a:extLst>
              <a:ext uri="{FF2B5EF4-FFF2-40B4-BE49-F238E27FC236}">
                <a16:creationId xmlns:a16="http://schemas.microsoft.com/office/drawing/2014/main" id="{4D87A264-DF45-45DB-A80B-B793904466B9}"/>
              </a:ext>
            </a:extLst>
          </p:cNvPr>
          <p:cNvSpPr/>
          <p:nvPr/>
        </p:nvSpPr>
        <p:spPr>
          <a:xfrm>
            <a:off x="6580879" y="4407196"/>
            <a:ext cx="316357" cy="32924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35211A-6D07-4EAA-987B-3AEB8B2E959E}"/>
              </a:ext>
            </a:extLst>
          </p:cNvPr>
          <p:cNvSpPr/>
          <p:nvPr/>
        </p:nvSpPr>
        <p:spPr>
          <a:xfrm>
            <a:off x="4818501" y="1935880"/>
            <a:ext cx="1750294" cy="305384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00517-66B5-4FED-A809-F3229C8484D6}"/>
                  </a:ext>
                </a:extLst>
              </p:cNvPr>
              <p:cNvSpPr txBox="1"/>
              <p:nvPr/>
            </p:nvSpPr>
            <p:spPr>
              <a:xfrm>
                <a:off x="520513" y="4269903"/>
                <a:ext cx="4205126" cy="755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SG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𝑏𝑎𝑠𝑒𝑙𝑖𝑛𝑒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𝑎𝑐𝑐𝑢𝑟𝑎𝑐𝑦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𝑎𝑐𝑐𝑢𝑟𝑎𝑐𝑦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00517-66B5-4FED-A809-F3229C848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3" y="4269903"/>
                <a:ext cx="4205126" cy="755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6640F48-93AF-4E0D-8D57-DD1522FE5DC2}"/>
              </a:ext>
            </a:extLst>
          </p:cNvPr>
          <p:cNvSpPr txBox="1"/>
          <p:nvPr/>
        </p:nvSpPr>
        <p:spPr>
          <a:xfrm>
            <a:off x="520513" y="3932352"/>
            <a:ext cx="34624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weight each classifier: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4B8AA9-FBFE-4865-81B2-6212E062C511}"/>
              </a:ext>
            </a:extLst>
          </p:cNvPr>
          <p:cNvCxnSpPr/>
          <p:nvPr/>
        </p:nvCxnSpPr>
        <p:spPr>
          <a:xfrm>
            <a:off x="1542007" y="5729262"/>
            <a:ext cx="217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4CE13F-E87D-4CA0-878C-E766126240D3}"/>
              </a:ext>
            </a:extLst>
          </p:cNvPr>
          <p:cNvCxnSpPr/>
          <p:nvPr/>
        </p:nvCxnSpPr>
        <p:spPr>
          <a:xfrm flipV="1">
            <a:off x="1542007" y="5153198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50">
            <a:extLst>
              <a:ext uri="{FF2B5EF4-FFF2-40B4-BE49-F238E27FC236}">
                <a16:creationId xmlns:a16="http://schemas.microsoft.com/office/drawing/2014/main" id="{5D921825-FF04-490C-BF88-056921F0731B}"/>
              </a:ext>
            </a:extLst>
          </p:cNvPr>
          <p:cNvCxnSpPr/>
          <p:nvPr/>
        </p:nvCxnSpPr>
        <p:spPr>
          <a:xfrm rot="5400000">
            <a:off x="1514288" y="5257513"/>
            <a:ext cx="1150432" cy="936104"/>
          </a:xfrm>
          <a:prstGeom prst="curvedConnector3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D169061-4F05-4648-9471-9AF5C332DC86}"/>
              </a:ext>
            </a:extLst>
          </p:cNvPr>
          <p:cNvSpPr/>
          <p:nvPr/>
        </p:nvSpPr>
        <p:spPr>
          <a:xfrm flipV="1">
            <a:off x="2066644" y="5696864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97346BF-034A-44B2-9D19-F256DC1BEE0F}"/>
                  </a:ext>
                </a:extLst>
              </p:cNvPr>
              <p:cNvSpPr/>
              <p:nvPr/>
            </p:nvSpPr>
            <p:spPr>
              <a:xfrm>
                <a:off x="718643" y="4983325"/>
                <a:ext cx="136140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97346BF-034A-44B2-9D19-F256DC1BE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3" y="4983325"/>
                <a:ext cx="136140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F4833A6-2EDD-4AD8-BCBC-105AB28A4272}"/>
                  </a:ext>
                </a:extLst>
              </p:cNvPr>
              <p:cNvSpPr/>
              <p:nvPr/>
            </p:nvSpPr>
            <p:spPr>
              <a:xfrm>
                <a:off x="2105417" y="5656469"/>
                <a:ext cx="91705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F4833A6-2EDD-4AD8-BCBC-105AB28A4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417" y="5656469"/>
                <a:ext cx="91705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8B3BC-20AC-4582-9744-600939C3B3E0}"/>
                  </a:ext>
                </a:extLst>
              </p:cNvPr>
              <p:cNvSpPr/>
              <p:nvPr/>
            </p:nvSpPr>
            <p:spPr>
              <a:xfrm>
                <a:off x="1630861" y="5438775"/>
                <a:ext cx="8508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200" i="1"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</m:e>
                        <m:sub>
                          <m:r>
                            <a:rPr lang="en-SG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8B3BC-20AC-4582-9744-600939C3B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61" y="5438775"/>
                <a:ext cx="8508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A2AD9E-9C6A-4CEB-87FA-F13BA938990F}"/>
                  </a:ext>
                </a:extLst>
              </p:cNvPr>
              <p:cNvSpPr/>
              <p:nvPr/>
            </p:nvSpPr>
            <p:spPr>
              <a:xfrm>
                <a:off x="1304825" y="5659153"/>
                <a:ext cx="3129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A2AD9E-9C6A-4CEB-87FA-F13BA9389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25" y="5659153"/>
                <a:ext cx="31290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>
            <a:extLst>
              <a:ext uri="{FF2B5EF4-FFF2-40B4-BE49-F238E27FC236}">
                <a16:creationId xmlns:a16="http://schemas.microsoft.com/office/drawing/2014/main" id="{1F1C613E-D90F-448B-8B2A-1BEDA5DD5B59}"/>
              </a:ext>
            </a:extLst>
          </p:cNvPr>
          <p:cNvSpPr/>
          <p:nvPr/>
        </p:nvSpPr>
        <p:spPr>
          <a:xfrm>
            <a:off x="474568" y="3901528"/>
            <a:ext cx="4275720" cy="244753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29EDA7B-B36A-42AF-A5DB-BADB4A232929}"/>
              </a:ext>
            </a:extLst>
          </p:cNvPr>
          <p:cNvCxnSpPr/>
          <p:nvPr/>
        </p:nvCxnSpPr>
        <p:spPr>
          <a:xfrm>
            <a:off x="2612428" y="5180464"/>
            <a:ext cx="0" cy="10975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9CF1E89-9F10-4043-9A64-425C2CDDF32D}"/>
                  </a:ext>
                </a:extLst>
              </p:cNvPr>
              <p:cNvSpPr/>
              <p:nvPr/>
            </p:nvSpPr>
            <p:spPr>
              <a:xfrm>
                <a:off x="3080716" y="5680882"/>
                <a:ext cx="91705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𝑐𝑣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𝑎𝑐𝑐𝑢𝑟𝑎𝑐𝑦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9CF1E89-9F10-4043-9A64-425C2CDDF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16" y="5680882"/>
                <a:ext cx="917058" cy="307777"/>
              </a:xfrm>
              <a:prstGeom prst="rect">
                <a:avLst/>
              </a:prstGeom>
              <a:blipFill>
                <a:blip r:embed="rId8"/>
                <a:stretch>
                  <a:fillRect r="-25828"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row: Right 89">
            <a:extLst>
              <a:ext uri="{FF2B5EF4-FFF2-40B4-BE49-F238E27FC236}">
                <a16:creationId xmlns:a16="http://schemas.microsoft.com/office/drawing/2014/main" id="{CA43E2B3-CB18-40A3-8EC8-F1FAC50678C6}"/>
              </a:ext>
            </a:extLst>
          </p:cNvPr>
          <p:cNvSpPr/>
          <p:nvPr/>
        </p:nvSpPr>
        <p:spPr>
          <a:xfrm rot="16200000">
            <a:off x="5623106" y="4985777"/>
            <a:ext cx="221997" cy="349501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: Rounded Corners 42">
            <a:extLst>
              <a:ext uri="{FF2B5EF4-FFF2-40B4-BE49-F238E27FC236}">
                <a16:creationId xmlns:a16="http://schemas.microsoft.com/office/drawing/2014/main" id="{52085AA6-679C-4AF0-B13C-3B6FF3225A1D}"/>
              </a:ext>
            </a:extLst>
          </p:cNvPr>
          <p:cNvSpPr/>
          <p:nvPr/>
        </p:nvSpPr>
        <p:spPr>
          <a:xfrm>
            <a:off x="6643747" y="5952472"/>
            <a:ext cx="1020726" cy="53314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Data</a:t>
            </a:r>
            <a:endParaRPr lang="en-SG" sz="12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A9A202E-73C5-4623-9F9B-A595997587BE}"/>
              </a:ext>
            </a:extLst>
          </p:cNvPr>
          <p:cNvSpPr/>
          <p:nvPr/>
        </p:nvSpPr>
        <p:spPr>
          <a:xfrm>
            <a:off x="5293788" y="5995541"/>
            <a:ext cx="924328" cy="49007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/>
              <a:t>Feature </a:t>
            </a:r>
            <a:r>
              <a:rPr lang="en-US" altLang="zh-CN" sz="1200" b="1"/>
              <a:t>Extraction</a:t>
            </a:r>
            <a:endParaRPr lang="en-SG" sz="1200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0FEE6EA-C0CA-4470-8788-E88A04F40724}"/>
              </a:ext>
            </a:extLst>
          </p:cNvPr>
          <p:cNvSpPr/>
          <p:nvPr/>
        </p:nvSpPr>
        <p:spPr>
          <a:xfrm rot="10800000">
            <a:off x="6250707" y="6120894"/>
            <a:ext cx="333844" cy="24561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: Rounded Corners 42">
            <a:extLst>
              <a:ext uri="{FF2B5EF4-FFF2-40B4-BE49-F238E27FC236}">
                <a16:creationId xmlns:a16="http://schemas.microsoft.com/office/drawing/2014/main" id="{BE11D0E5-DA51-4FBC-9560-F0FE829878C9}"/>
              </a:ext>
            </a:extLst>
          </p:cNvPr>
          <p:cNvSpPr/>
          <p:nvPr/>
        </p:nvSpPr>
        <p:spPr>
          <a:xfrm>
            <a:off x="8136837" y="3122051"/>
            <a:ext cx="727088" cy="43313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08B7DBC-47B3-4462-A2F4-21BF0FB7A568}"/>
              </a:ext>
            </a:extLst>
          </p:cNvPr>
          <p:cNvGrpSpPr/>
          <p:nvPr/>
        </p:nvGrpSpPr>
        <p:grpSpPr>
          <a:xfrm>
            <a:off x="437735" y="3056333"/>
            <a:ext cx="766093" cy="774918"/>
            <a:chOff x="9425729" y="-254059"/>
            <a:chExt cx="766093" cy="774918"/>
          </a:xfrm>
        </p:grpSpPr>
        <p:sp>
          <p:nvSpPr>
            <p:cNvPr id="96" name="Rectangle: Rounded Corners 42">
              <a:extLst>
                <a:ext uri="{FF2B5EF4-FFF2-40B4-BE49-F238E27FC236}">
                  <a16:creationId xmlns:a16="http://schemas.microsoft.com/office/drawing/2014/main" id="{A55B5A24-738A-4697-9FFA-BF3AED060222}"/>
                </a:ext>
              </a:extLst>
            </p:cNvPr>
            <p:cNvSpPr/>
            <p:nvPr/>
          </p:nvSpPr>
          <p:spPr>
            <a:xfrm>
              <a:off x="9485220" y="-254059"/>
              <a:ext cx="671349" cy="533145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0FD9E8E-3ADD-4375-982A-B5E305C42A17}"/>
                </a:ext>
              </a:extLst>
            </p:cNvPr>
            <p:cNvSpPr txBox="1"/>
            <p:nvPr/>
          </p:nvSpPr>
          <p:spPr>
            <a:xfrm>
              <a:off x="9425729" y="-202416"/>
              <a:ext cx="766093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>
                  <a:solidFill>
                    <a:schemeClr val="dk1"/>
                  </a:solidFill>
                  <a:latin typeface="+mn-lt"/>
                  <a:cs typeface="+mn-cs"/>
                </a:rPr>
                <a:t>Training Data</a:t>
              </a:r>
            </a:p>
            <a:p>
              <a:endParaRPr lang="en-SG" dirty="0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8F306819-D3AD-4D75-A113-2166682D4034}"/>
              </a:ext>
            </a:extLst>
          </p:cNvPr>
          <p:cNvSpPr/>
          <p:nvPr/>
        </p:nvSpPr>
        <p:spPr>
          <a:xfrm>
            <a:off x="1356512" y="3109058"/>
            <a:ext cx="1070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Feature </a:t>
            </a:r>
            <a:r>
              <a:rPr lang="en-US" altLang="zh-CN" sz="1200" b="1" dirty="0">
                <a:solidFill>
                  <a:schemeClr val="dk1"/>
                </a:solidFill>
                <a:latin typeface="+mn-lt"/>
                <a:cs typeface="+mn-cs"/>
              </a:rPr>
              <a:t>Extraction</a:t>
            </a:r>
            <a:endParaRPr lang="en-SG" sz="1200" b="1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99" name="Arrow: Right 43">
            <a:extLst>
              <a:ext uri="{FF2B5EF4-FFF2-40B4-BE49-F238E27FC236}">
                <a16:creationId xmlns:a16="http://schemas.microsoft.com/office/drawing/2014/main" id="{F6B40FB9-A606-4C31-8A6E-09B1B0DF8DA2}"/>
              </a:ext>
            </a:extLst>
          </p:cNvPr>
          <p:cNvSpPr/>
          <p:nvPr/>
        </p:nvSpPr>
        <p:spPr>
          <a:xfrm>
            <a:off x="1184106" y="3199961"/>
            <a:ext cx="302929" cy="27810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A17A70-31DC-43A3-A814-7BB7A875C89A}"/>
              </a:ext>
            </a:extLst>
          </p:cNvPr>
          <p:cNvSpPr/>
          <p:nvPr/>
        </p:nvSpPr>
        <p:spPr>
          <a:xfrm>
            <a:off x="2483768" y="3015538"/>
            <a:ext cx="136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 and Over-Sampling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8215B91-3398-48D7-9D9A-293AE9152061}"/>
              </a:ext>
            </a:extLst>
          </p:cNvPr>
          <p:cNvSpPr/>
          <p:nvPr/>
        </p:nvSpPr>
        <p:spPr>
          <a:xfrm>
            <a:off x="8065806" y="3185804"/>
            <a:ext cx="869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Prediction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7EFE51F-0FF0-4297-8FFB-79EA98AE242B}"/>
              </a:ext>
            </a:extLst>
          </p:cNvPr>
          <p:cNvSpPr/>
          <p:nvPr/>
        </p:nvSpPr>
        <p:spPr>
          <a:xfrm>
            <a:off x="6856158" y="3042449"/>
            <a:ext cx="102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Weighted Soft</a:t>
            </a:r>
          </a:p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Voting</a:t>
            </a:r>
          </a:p>
        </p:txBody>
      </p:sp>
      <p:sp>
        <p:nvSpPr>
          <p:cNvPr id="103" name="Rectangle: Rounded Corners 42">
            <a:extLst>
              <a:ext uri="{FF2B5EF4-FFF2-40B4-BE49-F238E27FC236}">
                <a16:creationId xmlns:a16="http://schemas.microsoft.com/office/drawing/2014/main" id="{6583EB07-29BB-467D-8129-F6EE210BC0B2}"/>
              </a:ext>
            </a:extLst>
          </p:cNvPr>
          <p:cNvSpPr/>
          <p:nvPr/>
        </p:nvSpPr>
        <p:spPr>
          <a:xfrm>
            <a:off x="5187425" y="5299756"/>
            <a:ext cx="1167306" cy="40012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55337BE-E5B1-422F-BE2F-29F29B906266}"/>
              </a:ext>
            </a:extLst>
          </p:cNvPr>
          <p:cNvSpPr/>
          <p:nvPr/>
        </p:nvSpPr>
        <p:spPr>
          <a:xfrm>
            <a:off x="5064915" y="5347337"/>
            <a:ext cx="13697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</a:t>
            </a: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265B8E2B-B64E-403C-96F9-CF3810EDC428}"/>
              </a:ext>
            </a:extLst>
          </p:cNvPr>
          <p:cNvSpPr/>
          <p:nvPr/>
        </p:nvSpPr>
        <p:spPr>
          <a:xfrm rot="16200000">
            <a:off x="5633266" y="5676395"/>
            <a:ext cx="221997" cy="349501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C32F2C-54EE-4910-AC10-BB9A31C57FF7}"/>
              </a:ext>
            </a:extLst>
          </p:cNvPr>
          <p:cNvSpPr/>
          <p:nvPr/>
        </p:nvSpPr>
        <p:spPr>
          <a:xfrm>
            <a:off x="307596" y="1629201"/>
            <a:ext cx="41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latin typeface="+mn-lt"/>
              </a:rPr>
              <a:t>Single feature set &amp; multiple classifiers:</a:t>
            </a:r>
          </a:p>
        </p:txBody>
      </p:sp>
    </p:spTree>
    <p:extLst>
      <p:ext uri="{BB962C8B-B14F-4D97-AF65-F5344CB8AC3E}">
        <p14:creationId xmlns:p14="http://schemas.microsoft.com/office/powerpoint/2010/main" val="35946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2" grpId="0" animBg="1"/>
      <p:bldP spid="83" grpId="0"/>
      <p:bldP spid="84" grpId="0"/>
      <p:bldP spid="85" grpId="0"/>
      <p:bldP spid="86" grpId="0"/>
      <p:bldP spid="87" grpId="0" animBg="1"/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6864" cy="842799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Classification method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807484C-FA45-44F9-9F3D-E8E320EA61B5}"/>
              </a:ext>
            </a:extLst>
          </p:cNvPr>
          <p:cNvSpPr txBox="1">
            <a:spLocks/>
          </p:cNvSpPr>
          <p:nvPr/>
        </p:nvSpPr>
        <p:spPr>
          <a:xfrm>
            <a:off x="8439308" y="6490072"/>
            <a:ext cx="628650" cy="342900"/>
          </a:xfrm>
          <a:prstGeom prst="rect">
            <a:avLst/>
          </a:prstGeom>
        </p:spPr>
        <p:txBody>
          <a:bodyPr vert="horz" wrap="square" lIns="85508" tIns="42755" rIns="85508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854075" rtl="0" eaLnBrk="1" fontAlgn="base" hangingPunct="1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3F3F3F"/>
                </a:solidFill>
                <a:latin typeface="Corbel" panose="020B0503020204020204" pitchFamily="34" charset="0"/>
                <a:ea typeface="+mn-ea"/>
                <a:cs typeface="华文楷体"/>
              </a:defRPr>
            </a:lvl1pPr>
            <a:lvl2pPr marL="427038" indent="30163" algn="l" defTabSz="854075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4075" indent="60325" algn="l" defTabSz="854075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1113" indent="90488" algn="l" defTabSz="854075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09738" indent="119063" algn="l" defTabSz="854075" rtl="0" eaLnBrk="0" fontAlgn="base" hangingPunct="0">
              <a:spcBef>
                <a:spcPct val="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E550B735-170C-4A9A-BA2D-6C0E4772103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31" name="Arrow: Right 43">
            <a:extLst>
              <a:ext uri="{FF2B5EF4-FFF2-40B4-BE49-F238E27FC236}">
                <a16:creationId xmlns:a16="http://schemas.microsoft.com/office/drawing/2014/main" id="{C3606D14-BCC4-4898-9746-C0B77C60C6D1}"/>
              </a:ext>
            </a:extLst>
          </p:cNvPr>
          <p:cNvSpPr/>
          <p:nvPr/>
        </p:nvSpPr>
        <p:spPr>
          <a:xfrm rot="19900013">
            <a:off x="1886214" y="3040688"/>
            <a:ext cx="337030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Arrow: Right 43">
            <a:extLst>
              <a:ext uri="{FF2B5EF4-FFF2-40B4-BE49-F238E27FC236}">
                <a16:creationId xmlns:a16="http://schemas.microsoft.com/office/drawing/2014/main" id="{42808C12-516E-4707-BA7B-FB2F2765EE2C}"/>
              </a:ext>
            </a:extLst>
          </p:cNvPr>
          <p:cNvSpPr/>
          <p:nvPr/>
        </p:nvSpPr>
        <p:spPr>
          <a:xfrm>
            <a:off x="1887444" y="3569577"/>
            <a:ext cx="337030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Arrow: Right 43">
            <a:extLst>
              <a:ext uri="{FF2B5EF4-FFF2-40B4-BE49-F238E27FC236}">
                <a16:creationId xmlns:a16="http://schemas.microsoft.com/office/drawing/2014/main" id="{BE34B38C-2CCE-4AD3-8B76-731B74DB0E6A}"/>
              </a:ext>
            </a:extLst>
          </p:cNvPr>
          <p:cNvSpPr/>
          <p:nvPr/>
        </p:nvSpPr>
        <p:spPr>
          <a:xfrm rot="1239027">
            <a:off x="1931176" y="4103607"/>
            <a:ext cx="337030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: Rounded Corners 42">
            <a:extLst>
              <a:ext uri="{FF2B5EF4-FFF2-40B4-BE49-F238E27FC236}">
                <a16:creationId xmlns:a16="http://schemas.microsoft.com/office/drawing/2014/main" id="{741DA7B7-6B4C-4320-B335-AD11D873F732}"/>
              </a:ext>
            </a:extLst>
          </p:cNvPr>
          <p:cNvSpPr/>
          <p:nvPr/>
        </p:nvSpPr>
        <p:spPr>
          <a:xfrm>
            <a:off x="2268205" y="2772059"/>
            <a:ext cx="712382" cy="47103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35" name="Arrow: Right 43">
            <a:extLst>
              <a:ext uri="{FF2B5EF4-FFF2-40B4-BE49-F238E27FC236}">
                <a16:creationId xmlns:a16="http://schemas.microsoft.com/office/drawing/2014/main" id="{A9D763C1-5F76-4718-BF40-86BA84AB8C54}"/>
              </a:ext>
            </a:extLst>
          </p:cNvPr>
          <p:cNvSpPr/>
          <p:nvPr/>
        </p:nvSpPr>
        <p:spPr>
          <a:xfrm>
            <a:off x="4449916" y="2876437"/>
            <a:ext cx="708976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: Rounded Corners 42">
            <a:extLst>
              <a:ext uri="{FF2B5EF4-FFF2-40B4-BE49-F238E27FC236}">
                <a16:creationId xmlns:a16="http://schemas.microsoft.com/office/drawing/2014/main" id="{7C33C49A-0092-4FDE-A31C-7D048A8BAFEC}"/>
              </a:ext>
            </a:extLst>
          </p:cNvPr>
          <p:cNvSpPr/>
          <p:nvPr/>
        </p:nvSpPr>
        <p:spPr>
          <a:xfrm>
            <a:off x="5237349" y="2765597"/>
            <a:ext cx="1048691" cy="47103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Classifiers</a:t>
            </a:r>
            <a:endParaRPr lang="en-SG" sz="1200" dirty="0"/>
          </a:p>
        </p:txBody>
      </p:sp>
      <p:sp>
        <p:nvSpPr>
          <p:cNvPr id="37" name="Arrow: Right 43">
            <a:extLst>
              <a:ext uri="{FF2B5EF4-FFF2-40B4-BE49-F238E27FC236}">
                <a16:creationId xmlns:a16="http://schemas.microsoft.com/office/drawing/2014/main" id="{0A3FD20E-6AA3-48A5-B416-23070E05AD48}"/>
              </a:ext>
            </a:extLst>
          </p:cNvPr>
          <p:cNvSpPr/>
          <p:nvPr/>
        </p:nvSpPr>
        <p:spPr>
          <a:xfrm>
            <a:off x="6358833" y="3519467"/>
            <a:ext cx="337030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: Rounded Corners 42">
            <a:extLst>
              <a:ext uri="{FF2B5EF4-FFF2-40B4-BE49-F238E27FC236}">
                <a16:creationId xmlns:a16="http://schemas.microsoft.com/office/drawing/2014/main" id="{9A35A9C3-11DF-434F-9EEB-16482CC1EAA0}"/>
              </a:ext>
            </a:extLst>
          </p:cNvPr>
          <p:cNvSpPr/>
          <p:nvPr/>
        </p:nvSpPr>
        <p:spPr>
          <a:xfrm>
            <a:off x="5233917" y="3414910"/>
            <a:ext cx="1048691" cy="47103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Classifiers</a:t>
            </a:r>
            <a:endParaRPr lang="en-SG" sz="1200" dirty="0"/>
          </a:p>
        </p:txBody>
      </p:sp>
      <p:sp>
        <p:nvSpPr>
          <p:cNvPr id="39" name="Rectangle: Rounded Corners 42">
            <a:extLst>
              <a:ext uri="{FF2B5EF4-FFF2-40B4-BE49-F238E27FC236}">
                <a16:creationId xmlns:a16="http://schemas.microsoft.com/office/drawing/2014/main" id="{660C3E92-9108-4B51-AC67-398B4C3B5725}"/>
              </a:ext>
            </a:extLst>
          </p:cNvPr>
          <p:cNvSpPr/>
          <p:nvPr/>
        </p:nvSpPr>
        <p:spPr>
          <a:xfrm>
            <a:off x="5219957" y="4146558"/>
            <a:ext cx="1048691" cy="47103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Classifiers</a:t>
            </a:r>
            <a:endParaRPr lang="en-SG" sz="1200" dirty="0"/>
          </a:p>
        </p:txBody>
      </p:sp>
      <p:sp>
        <p:nvSpPr>
          <p:cNvPr id="40" name="Arrow: Right 43">
            <a:extLst>
              <a:ext uri="{FF2B5EF4-FFF2-40B4-BE49-F238E27FC236}">
                <a16:creationId xmlns:a16="http://schemas.microsoft.com/office/drawing/2014/main" id="{89F0CAB6-4435-4CB6-88EB-CD63FAFA983F}"/>
              </a:ext>
            </a:extLst>
          </p:cNvPr>
          <p:cNvSpPr/>
          <p:nvPr/>
        </p:nvSpPr>
        <p:spPr>
          <a:xfrm rot="1239027">
            <a:off x="6355569" y="2994524"/>
            <a:ext cx="337030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Arrow: Right 43">
            <a:extLst>
              <a:ext uri="{FF2B5EF4-FFF2-40B4-BE49-F238E27FC236}">
                <a16:creationId xmlns:a16="http://schemas.microsoft.com/office/drawing/2014/main" id="{183A0FB6-7C5C-45AF-AB2E-AFEA07490DA0}"/>
              </a:ext>
            </a:extLst>
          </p:cNvPr>
          <p:cNvSpPr/>
          <p:nvPr/>
        </p:nvSpPr>
        <p:spPr>
          <a:xfrm rot="19900013">
            <a:off x="6346068" y="4064251"/>
            <a:ext cx="337030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59CC6050-242B-41F0-AF4C-3EF6E493B67A}"/>
              </a:ext>
            </a:extLst>
          </p:cNvPr>
          <p:cNvSpPr/>
          <p:nvPr/>
        </p:nvSpPr>
        <p:spPr>
          <a:xfrm>
            <a:off x="5153553" y="2656460"/>
            <a:ext cx="1183584" cy="203790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CCFE5C-7778-47F9-9CC7-351C8EE93712}"/>
              </a:ext>
            </a:extLst>
          </p:cNvPr>
          <p:cNvSpPr/>
          <p:nvPr/>
        </p:nvSpPr>
        <p:spPr>
          <a:xfrm>
            <a:off x="6716904" y="3314376"/>
            <a:ext cx="1048691" cy="67379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Weighted Soft Voting</a:t>
            </a:r>
            <a:endParaRPr lang="en-SG" sz="12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6551A5D-79A2-4EE9-AEAD-E37B0B21913A}"/>
              </a:ext>
            </a:extLst>
          </p:cNvPr>
          <p:cNvSpPr/>
          <p:nvPr/>
        </p:nvSpPr>
        <p:spPr>
          <a:xfrm>
            <a:off x="7795307" y="3547214"/>
            <a:ext cx="337030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F457948-07E3-4E90-B32A-4B22DA3430BB}"/>
              </a:ext>
            </a:extLst>
          </p:cNvPr>
          <p:cNvSpPr/>
          <p:nvPr/>
        </p:nvSpPr>
        <p:spPr>
          <a:xfrm>
            <a:off x="1070995" y="3432681"/>
            <a:ext cx="817251" cy="56498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FA8B6B-0AC0-4984-8D6E-F86009CC15A1}"/>
              </a:ext>
            </a:extLst>
          </p:cNvPr>
          <p:cNvGrpSpPr/>
          <p:nvPr/>
        </p:nvGrpSpPr>
        <p:grpSpPr>
          <a:xfrm>
            <a:off x="24496" y="3446565"/>
            <a:ext cx="766093" cy="774918"/>
            <a:chOff x="9425729" y="-254059"/>
            <a:chExt cx="766093" cy="774918"/>
          </a:xfrm>
        </p:grpSpPr>
        <p:sp>
          <p:nvSpPr>
            <p:cNvPr id="48" name="Rectangle: Rounded Corners 42">
              <a:extLst>
                <a:ext uri="{FF2B5EF4-FFF2-40B4-BE49-F238E27FC236}">
                  <a16:creationId xmlns:a16="http://schemas.microsoft.com/office/drawing/2014/main" id="{2C8DFBB2-9BB1-4F7E-9915-AEF85C147198}"/>
                </a:ext>
              </a:extLst>
            </p:cNvPr>
            <p:cNvSpPr/>
            <p:nvPr/>
          </p:nvSpPr>
          <p:spPr>
            <a:xfrm>
              <a:off x="9485220" y="-254059"/>
              <a:ext cx="671349" cy="533145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FFDD12-AAAC-4418-9490-7BFB9F696EB0}"/>
                </a:ext>
              </a:extLst>
            </p:cNvPr>
            <p:cNvSpPr txBox="1"/>
            <p:nvPr/>
          </p:nvSpPr>
          <p:spPr>
            <a:xfrm>
              <a:off x="9425729" y="-202416"/>
              <a:ext cx="766093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>
                  <a:solidFill>
                    <a:schemeClr val="dk1"/>
                  </a:solidFill>
                  <a:latin typeface="+mn-lt"/>
                  <a:cs typeface="+mn-cs"/>
                </a:rPr>
                <a:t>Training Data</a:t>
              </a:r>
            </a:p>
            <a:p>
              <a:endParaRPr lang="en-SG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33767C2-74FB-41D7-9646-8C87A2923576}"/>
              </a:ext>
            </a:extLst>
          </p:cNvPr>
          <p:cNvSpPr/>
          <p:nvPr/>
        </p:nvSpPr>
        <p:spPr>
          <a:xfrm>
            <a:off x="943273" y="3499290"/>
            <a:ext cx="1070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Feature </a:t>
            </a:r>
            <a:r>
              <a:rPr lang="en-US" altLang="zh-CN" sz="1200" b="1" dirty="0">
                <a:solidFill>
                  <a:schemeClr val="dk1"/>
                </a:solidFill>
                <a:latin typeface="+mn-lt"/>
                <a:cs typeface="+mn-cs"/>
              </a:rPr>
              <a:t>Extraction</a:t>
            </a:r>
            <a:endParaRPr lang="en-SG" sz="1200" b="1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2" name="Arrow: Right 43">
            <a:extLst>
              <a:ext uri="{FF2B5EF4-FFF2-40B4-BE49-F238E27FC236}">
                <a16:creationId xmlns:a16="http://schemas.microsoft.com/office/drawing/2014/main" id="{AA6EF4C2-EB3F-40BD-942E-A0931FDC0CF1}"/>
              </a:ext>
            </a:extLst>
          </p:cNvPr>
          <p:cNvSpPr/>
          <p:nvPr/>
        </p:nvSpPr>
        <p:spPr>
          <a:xfrm>
            <a:off x="770867" y="3590193"/>
            <a:ext cx="302929" cy="27810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: Rounded Corners 42">
            <a:extLst>
              <a:ext uri="{FF2B5EF4-FFF2-40B4-BE49-F238E27FC236}">
                <a16:creationId xmlns:a16="http://schemas.microsoft.com/office/drawing/2014/main" id="{3F299C58-9C3B-4A7A-9114-FD6EF0804414}"/>
              </a:ext>
            </a:extLst>
          </p:cNvPr>
          <p:cNvSpPr/>
          <p:nvPr/>
        </p:nvSpPr>
        <p:spPr>
          <a:xfrm>
            <a:off x="3247073" y="2676699"/>
            <a:ext cx="1115058" cy="64633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80D5A7-8C21-42C0-964A-F34EDA9E0869}"/>
              </a:ext>
            </a:extLst>
          </p:cNvPr>
          <p:cNvSpPr/>
          <p:nvPr/>
        </p:nvSpPr>
        <p:spPr>
          <a:xfrm>
            <a:off x="3124563" y="2681953"/>
            <a:ext cx="136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 and Over-Sampling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3B5B59B-0416-420F-BD3E-AD1E1E441166}"/>
              </a:ext>
            </a:extLst>
          </p:cNvPr>
          <p:cNvSpPr/>
          <p:nvPr/>
        </p:nvSpPr>
        <p:spPr>
          <a:xfrm rot="16200000">
            <a:off x="5634286" y="4667231"/>
            <a:ext cx="221997" cy="349501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: Rounded Corners 42">
            <a:extLst>
              <a:ext uri="{FF2B5EF4-FFF2-40B4-BE49-F238E27FC236}">
                <a16:creationId xmlns:a16="http://schemas.microsoft.com/office/drawing/2014/main" id="{EBEF7EA2-3CE1-4AED-BA3A-83F681CDF1B2}"/>
              </a:ext>
            </a:extLst>
          </p:cNvPr>
          <p:cNvSpPr/>
          <p:nvPr/>
        </p:nvSpPr>
        <p:spPr>
          <a:xfrm>
            <a:off x="6654927" y="5633926"/>
            <a:ext cx="1020726" cy="53314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Data</a:t>
            </a:r>
            <a:endParaRPr lang="en-SG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39DB3B2-B1BE-4570-9414-24D2AAEAA74C}"/>
              </a:ext>
            </a:extLst>
          </p:cNvPr>
          <p:cNvSpPr/>
          <p:nvPr/>
        </p:nvSpPr>
        <p:spPr>
          <a:xfrm>
            <a:off x="5304968" y="5676995"/>
            <a:ext cx="924328" cy="49007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/>
              <a:t>Feature </a:t>
            </a:r>
            <a:r>
              <a:rPr lang="en-US" altLang="zh-CN" sz="1200" b="1"/>
              <a:t>Extraction</a:t>
            </a:r>
            <a:endParaRPr lang="en-SG" sz="12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8ACC84E-A4F7-4A4D-B7FA-040BB57F96F8}"/>
              </a:ext>
            </a:extLst>
          </p:cNvPr>
          <p:cNvSpPr/>
          <p:nvPr/>
        </p:nvSpPr>
        <p:spPr>
          <a:xfrm rot="10800000">
            <a:off x="6261887" y="5802348"/>
            <a:ext cx="333844" cy="24561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: Rounded Corners 42">
            <a:extLst>
              <a:ext uri="{FF2B5EF4-FFF2-40B4-BE49-F238E27FC236}">
                <a16:creationId xmlns:a16="http://schemas.microsoft.com/office/drawing/2014/main" id="{200AA0F4-2AE3-47DD-8797-A41472E0151B}"/>
              </a:ext>
            </a:extLst>
          </p:cNvPr>
          <p:cNvSpPr/>
          <p:nvPr/>
        </p:nvSpPr>
        <p:spPr>
          <a:xfrm>
            <a:off x="5198605" y="4981210"/>
            <a:ext cx="1167306" cy="40012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88248E-C361-486E-B2D4-8D1E3D97C37C}"/>
              </a:ext>
            </a:extLst>
          </p:cNvPr>
          <p:cNvSpPr/>
          <p:nvPr/>
        </p:nvSpPr>
        <p:spPr>
          <a:xfrm>
            <a:off x="5076095" y="5028791"/>
            <a:ext cx="13697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DB115F0-BCCD-4512-A5C5-E659038DA6EE}"/>
              </a:ext>
            </a:extLst>
          </p:cNvPr>
          <p:cNvSpPr/>
          <p:nvPr/>
        </p:nvSpPr>
        <p:spPr>
          <a:xfrm rot="16200000">
            <a:off x="5644446" y="5357849"/>
            <a:ext cx="221997" cy="349501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6BD0CF-9FBA-43F4-A2AB-C1EB030DE80E}"/>
              </a:ext>
            </a:extLst>
          </p:cNvPr>
          <p:cNvSpPr/>
          <p:nvPr/>
        </p:nvSpPr>
        <p:spPr>
          <a:xfrm>
            <a:off x="2266150" y="2785733"/>
            <a:ext cx="734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Feature Set 1</a:t>
            </a:r>
          </a:p>
        </p:txBody>
      </p:sp>
      <p:sp>
        <p:nvSpPr>
          <p:cNvPr id="63" name="Rectangle: Rounded Corners 42">
            <a:extLst>
              <a:ext uri="{FF2B5EF4-FFF2-40B4-BE49-F238E27FC236}">
                <a16:creationId xmlns:a16="http://schemas.microsoft.com/office/drawing/2014/main" id="{A16B1E95-B7B2-4B6A-A81A-A0F7FB614E82}"/>
              </a:ext>
            </a:extLst>
          </p:cNvPr>
          <p:cNvSpPr/>
          <p:nvPr/>
        </p:nvSpPr>
        <p:spPr>
          <a:xfrm>
            <a:off x="2259034" y="3450721"/>
            <a:ext cx="712382" cy="47103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328CAA-BA09-4712-838F-42D9BF91C9E9}"/>
              </a:ext>
            </a:extLst>
          </p:cNvPr>
          <p:cNvSpPr/>
          <p:nvPr/>
        </p:nvSpPr>
        <p:spPr>
          <a:xfrm>
            <a:off x="2256979" y="3464395"/>
            <a:ext cx="734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Feature Set 2</a:t>
            </a:r>
          </a:p>
        </p:txBody>
      </p:sp>
      <p:sp>
        <p:nvSpPr>
          <p:cNvPr id="65" name="Rectangle: Rounded Corners 42">
            <a:extLst>
              <a:ext uri="{FF2B5EF4-FFF2-40B4-BE49-F238E27FC236}">
                <a16:creationId xmlns:a16="http://schemas.microsoft.com/office/drawing/2014/main" id="{35FE0765-77DA-4D73-BD1A-F8B6AB0C02FF}"/>
              </a:ext>
            </a:extLst>
          </p:cNvPr>
          <p:cNvSpPr/>
          <p:nvPr/>
        </p:nvSpPr>
        <p:spPr>
          <a:xfrm>
            <a:off x="2259034" y="4125076"/>
            <a:ext cx="712382" cy="47103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804EFF-5EC9-42CC-9CD2-B69C4B522877}"/>
              </a:ext>
            </a:extLst>
          </p:cNvPr>
          <p:cNvSpPr/>
          <p:nvPr/>
        </p:nvSpPr>
        <p:spPr>
          <a:xfrm>
            <a:off x="2256979" y="4138750"/>
            <a:ext cx="734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Feature Set 3</a:t>
            </a:r>
          </a:p>
        </p:txBody>
      </p:sp>
      <p:sp>
        <p:nvSpPr>
          <p:cNvPr id="67" name="Rectangle: Rounded Corners 42">
            <a:extLst>
              <a:ext uri="{FF2B5EF4-FFF2-40B4-BE49-F238E27FC236}">
                <a16:creationId xmlns:a16="http://schemas.microsoft.com/office/drawing/2014/main" id="{C30F6DBB-BD17-4F7F-A3B2-4A73FA9C424C}"/>
              </a:ext>
            </a:extLst>
          </p:cNvPr>
          <p:cNvSpPr/>
          <p:nvPr/>
        </p:nvSpPr>
        <p:spPr>
          <a:xfrm>
            <a:off x="3256330" y="3348168"/>
            <a:ext cx="1115058" cy="64633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750382-9636-45FF-A8B1-E5312F0019F8}"/>
              </a:ext>
            </a:extLst>
          </p:cNvPr>
          <p:cNvSpPr/>
          <p:nvPr/>
        </p:nvSpPr>
        <p:spPr>
          <a:xfrm>
            <a:off x="3133820" y="3353422"/>
            <a:ext cx="136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 and Over-Sampling</a:t>
            </a:r>
          </a:p>
        </p:txBody>
      </p:sp>
      <p:sp>
        <p:nvSpPr>
          <p:cNvPr id="78" name="Rectangle: Rounded Corners 42">
            <a:extLst>
              <a:ext uri="{FF2B5EF4-FFF2-40B4-BE49-F238E27FC236}">
                <a16:creationId xmlns:a16="http://schemas.microsoft.com/office/drawing/2014/main" id="{00A9BDA2-6F40-45C2-AEBC-CA859819BF68}"/>
              </a:ext>
            </a:extLst>
          </p:cNvPr>
          <p:cNvSpPr/>
          <p:nvPr/>
        </p:nvSpPr>
        <p:spPr>
          <a:xfrm>
            <a:off x="3258956" y="4048863"/>
            <a:ext cx="1115058" cy="64633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5931E57-27E6-4844-AEB5-2F8C36304008}"/>
              </a:ext>
            </a:extLst>
          </p:cNvPr>
          <p:cNvSpPr/>
          <p:nvPr/>
        </p:nvSpPr>
        <p:spPr>
          <a:xfrm>
            <a:off x="3136446" y="4054117"/>
            <a:ext cx="136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 and Over-Sampling</a:t>
            </a:r>
          </a:p>
        </p:txBody>
      </p:sp>
      <p:sp>
        <p:nvSpPr>
          <p:cNvPr id="81" name="Arrow: Right 43">
            <a:extLst>
              <a:ext uri="{FF2B5EF4-FFF2-40B4-BE49-F238E27FC236}">
                <a16:creationId xmlns:a16="http://schemas.microsoft.com/office/drawing/2014/main" id="{614A278C-4790-4F08-A576-9A14D9374C49}"/>
              </a:ext>
            </a:extLst>
          </p:cNvPr>
          <p:cNvSpPr/>
          <p:nvPr/>
        </p:nvSpPr>
        <p:spPr>
          <a:xfrm>
            <a:off x="2993287" y="2877513"/>
            <a:ext cx="255424" cy="30833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Arrow: Right 43">
            <a:extLst>
              <a:ext uri="{FF2B5EF4-FFF2-40B4-BE49-F238E27FC236}">
                <a16:creationId xmlns:a16="http://schemas.microsoft.com/office/drawing/2014/main" id="{3A6D2D82-E643-4C4C-A573-C35DB96E3796}"/>
              </a:ext>
            </a:extLst>
          </p:cNvPr>
          <p:cNvSpPr/>
          <p:nvPr/>
        </p:nvSpPr>
        <p:spPr>
          <a:xfrm>
            <a:off x="2979559" y="3555815"/>
            <a:ext cx="255424" cy="30833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Arrow: Right 43">
            <a:extLst>
              <a:ext uri="{FF2B5EF4-FFF2-40B4-BE49-F238E27FC236}">
                <a16:creationId xmlns:a16="http://schemas.microsoft.com/office/drawing/2014/main" id="{3B98989E-77CB-4C82-92B2-B89394010450}"/>
              </a:ext>
            </a:extLst>
          </p:cNvPr>
          <p:cNvSpPr/>
          <p:nvPr/>
        </p:nvSpPr>
        <p:spPr>
          <a:xfrm>
            <a:off x="2977681" y="4212443"/>
            <a:ext cx="255424" cy="30833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Arrow: Right 43">
            <a:extLst>
              <a:ext uri="{FF2B5EF4-FFF2-40B4-BE49-F238E27FC236}">
                <a16:creationId xmlns:a16="http://schemas.microsoft.com/office/drawing/2014/main" id="{38F7BD3C-CCDF-408B-A76C-21B75E95DBFC}"/>
              </a:ext>
            </a:extLst>
          </p:cNvPr>
          <p:cNvSpPr/>
          <p:nvPr/>
        </p:nvSpPr>
        <p:spPr>
          <a:xfrm>
            <a:off x="4428947" y="3562263"/>
            <a:ext cx="708976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FA3FFF-A1FB-4E02-A3AC-D045E6FDFE81}"/>
              </a:ext>
            </a:extLst>
          </p:cNvPr>
          <p:cNvSpPr txBox="1"/>
          <p:nvPr/>
        </p:nvSpPr>
        <p:spPr>
          <a:xfrm>
            <a:off x="4241707" y="3159202"/>
            <a:ext cx="1033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dirty="0">
                <a:latin typeface="+mn-lt"/>
              </a:rPr>
              <a:t>10-fold CV </a:t>
            </a:r>
            <a:r>
              <a:rPr lang="en-SG" sz="1100" b="1" dirty="0" err="1">
                <a:latin typeface="+mn-lt"/>
              </a:rPr>
              <a:t>GridSearch</a:t>
            </a:r>
            <a:endParaRPr lang="en-SG" sz="1100" b="1" dirty="0">
              <a:latin typeface="+mn-lt"/>
            </a:endParaRPr>
          </a:p>
        </p:txBody>
      </p:sp>
      <p:sp>
        <p:nvSpPr>
          <p:cNvPr id="90" name="Arrow: Right 43">
            <a:extLst>
              <a:ext uri="{FF2B5EF4-FFF2-40B4-BE49-F238E27FC236}">
                <a16:creationId xmlns:a16="http://schemas.microsoft.com/office/drawing/2014/main" id="{14FF5195-1827-4042-83C2-F25CB8E9C0EA}"/>
              </a:ext>
            </a:extLst>
          </p:cNvPr>
          <p:cNvSpPr/>
          <p:nvPr/>
        </p:nvSpPr>
        <p:spPr>
          <a:xfrm>
            <a:off x="4430292" y="4209089"/>
            <a:ext cx="708976" cy="30940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64B7686-B2F4-4C6C-B409-531BC4AD2CA0}"/>
              </a:ext>
            </a:extLst>
          </p:cNvPr>
          <p:cNvSpPr txBox="1"/>
          <p:nvPr/>
        </p:nvSpPr>
        <p:spPr>
          <a:xfrm>
            <a:off x="4243052" y="3806028"/>
            <a:ext cx="1033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dirty="0">
                <a:latin typeface="+mn-lt"/>
              </a:rPr>
              <a:t>10-fold CV </a:t>
            </a:r>
            <a:r>
              <a:rPr lang="en-SG" sz="1100" b="1" dirty="0" err="1">
                <a:latin typeface="+mn-lt"/>
              </a:rPr>
              <a:t>GridSearch</a:t>
            </a:r>
            <a:endParaRPr lang="en-SG" sz="1100" b="1" dirty="0">
              <a:latin typeface="+mn-lt"/>
            </a:endParaRPr>
          </a:p>
        </p:txBody>
      </p:sp>
      <p:sp>
        <p:nvSpPr>
          <p:cNvPr id="101" name="Rectangle: Rounded Corners 42">
            <a:extLst>
              <a:ext uri="{FF2B5EF4-FFF2-40B4-BE49-F238E27FC236}">
                <a16:creationId xmlns:a16="http://schemas.microsoft.com/office/drawing/2014/main" id="{255ED5BD-B8B4-4462-9338-EC23A7DD5BCF}"/>
              </a:ext>
            </a:extLst>
          </p:cNvPr>
          <p:cNvSpPr/>
          <p:nvPr/>
        </p:nvSpPr>
        <p:spPr>
          <a:xfrm>
            <a:off x="8132337" y="3459823"/>
            <a:ext cx="727088" cy="43313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561283A-55C6-43B1-B858-C5EF0CDEB6DB}"/>
              </a:ext>
            </a:extLst>
          </p:cNvPr>
          <p:cNvSpPr/>
          <p:nvPr/>
        </p:nvSpPr>
        <p:spPr>
          <a:xfrm>
            <a:off x="8061306" y="3523576"/>
            <a:ext cx="869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Prediction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0F42C4-06DC-4B7F-B6A5-D50CFFEB9D28}"/>
              </a:ext>
            </a:extLst>
          </p:cNvPr>
          <p:cNvSpPr txBox="1"/>
          <p:nvPr/>
        </p:nvSpPr>
        <p:spPr>
          <a:xfrm>
            <a:off x="4241707" y="2466509"/>
            <a:ext cx="1033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b="1" dirty="0">
                <a:latin typeface="+mn-lt"/>
              </a:rPr>
              <a:t>10-fold CV </a:t>
            </a:r>
            <a:r>
              <a:rPr lang="en-SG" sz="1100" b="1" dirty="0" err="1">
                <a:latin typeface="+mn-lt"/>
              </a:rPr>
              <a:t>GridSearch</a:t>
            </a:r>
            <a:endParaRPr lang="en-SG" sz="1100" b="1" dirty="0">
              <a:latin typeface="+mn-lt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439A19-CBCD-412E-924C-B55F3F83B8F7}"/>
              </a:ext>
            </a:extLst>
          </p:cNvPr>
          <p:cNvSpPr/>
          <p:nvPr/>
        </p:nvSpPr>
        <p:spPr>
          <a:xfrm>
            <a:off x="307596" y="1629201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latin typeface="+mn-lt"/>
              </a:rPr>
              <a:t>multiple feature sets &amp; multiple classifiers:</a:t>
            </a:r>
          </a:p>
        </p:txBody>
      </p:sp>
    </p:spTree>
    <p:extLst>
      <p:ext uri="{BB962C8B-B14F-4D97-AF65-F5344CB8AC3E}">
        <p14:creationId xmlns:p14="http://schemas.microsoft.com/office/powerpoint/2010/main" val="14285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7" grpId="0" animBg="1"/>
      <p:bldP spid="78" grpId="0" animBg="1"/>
      <p:bldP spid="81" grpId="0" animBg="1"/>
      <p:bldP spid="84" grpId="0" animBg="1"/>
      <p:bldP spid="85" grpId="0" animBg="1"/>
      <p:bldP spid="87" grpId="0"/>
      <p:bldP spid="100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6864" cy="842799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Code Download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FA402-8CB9-4A04-97C6-EF3916C93C8E}"/>
              </a:ext>
            </a:extLst>
          </p:cNvPr>
          <p:cNvSpPr/>
          <p:nvPr/>
        </p:nvSpPr>
        <p:spPr>
          <a:xfrm>
            <a:off x="323528" y="1700808"/>
            <a:ext cx="646246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https://github.com/HareIam/Ensemble_learning_template</a:t>
            </a:r>
            <a:r>
              <a:rPr lang="en-SG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BBF8F-FA12-4960-8DC1-288519C2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20888"/>
            <a:ext cx="5616624" cy="3700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4D6FE-8747-4C7C-8ADD-F51276259A0E}"/>
              </a:ext>
            </a:extLst>
          </p:cNvPr>
          <p:cNvSpPr txBox="1"/>
          <p:nvPr/>
        </p:nvSpPr>
        <p:spPr>
          <a:xfrm>
            <a:off x="5966008" y="3284984"/>
            <a:ext cx="338437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Noted</a:t>
            </a:r>
            <a:r>
              <a:rPr lang="zh-CN" altLang="en-US" dirty="0"/>
              <a:t>：</a:t>
            </a:r>
            <a:endParaRPr lang="en-SG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3.x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-learn == 0.19.2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imbalance-learn == 0.3.3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==1.14.5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2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6864" cy="842799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75906-FDD5-4438-AC59-DEBDB54BF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4103" r="48692"/>
          <a:stretch/>
        </p:blipFill>
        <p:spPr>
          <a:xfrm>
            <a:off x="191200" y="2060844"/>
            <a:ext cx="4380800" cy="1930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329324-EBC8-4800-8491-6BE20475BD53}"/>
              </a:ext>
            </a:extLst>
          </p:cNvPr>
          <p:cNvSpPr txBox="1"/>
          <p:nvPr/>
        </p:nvSpPr>
        <p:spPr>
          <a:xfrm>
            <a:off x="228928" y="1650097"/>
            <a:ext cx="61432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Name your feature csv file</a:t>
            </a:r>
            <a:r>
              <a:rPr lang="en-US" altLang="zh-CN" dirty="0"/>
              <a:t>s</a:t>
            </a:r>
            <a:r>
              <a:rPr lang="en-SG" dirty="0"/>
              <a:t> as Feature</a:t>
            </a:r>
            <a:r>
              <a:rPr lang="en-US" altLang="zh-CN" dirty="0"/>
              <a:t>SetName_xxx.csv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9C385-D054-4A8D-9D6E-9E3413E4E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265402"/>
            <a:ext cx="3600400" cy="1726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829FB-0BF5-426A-B59F-1A0E312169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954"/>
          <a:stretch/>
        </p:blipFill>
        <p:spPr>
          <a:xfrm>
            <a:off x="395536" y="4221089"/>
            <a:ext cx="4183123" cy="208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9ACC7-E451-46AF-BBB5-738137DA32D0}"/>
              </a:ext>
            </a:extLst>
          </p:cNvPr>
          <p:cNvSpPr txBox="1"/>
          <p:nvPr/>
        </p:nvSpPr>
        <p:spPr>
          <a:xfrm>
            <a:off x="4932040" y="4900126"/>
            <a:ext cx="360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Noted: This code only considers the samples exist in all feature set.</a:t>
            </a:r>
          </a:p>
        </p:txBody>
      </p:sp>
    </p:spTree>
    <p:extLst>
      <p:ext uri="{BB962C8B-B14F-4D97-AF65-F5344CB8AC3E}">
        <p14:creationId xmlns:p14="http://schemas.microsoft.com/office/powerpoint/2010/main" val="52692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D6B2A8-7D5F-4E5B-9EB7-AC3A928E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74" y="2527550"/>
            <a:ext cx="4047659" cy="375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40379-246C-4CE1-AC35-16D1C2E4FA7F}"/>
              </a:ext>
            </a:extLst>
          </p:cNvPr>
          <p:cNvSpPr txBox="1"/>
          <p:nvPr/>
        </p:nvSpPr>
        <p:spPr>
          <a:xfrm>
            <a:off x="270288" y="1543726"/>
            <a:ext cx="76004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Output predictions of each classifier of each feature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Save all predictions and scores in each cross-validation loop in ./</a:t>
            </a:r>
            <a:r>
              <a:rPr lang="en-SG" dirty="0" err="1"/>
              <a:t>tmp</a:t>
            </a:r>
            <a:r>
              <a:rPr lang="en-SG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900B8F-2CF9-4C0A-8B18-81F5F5004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27550"/>
            <a:ext cx="4365467" cy="35526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C475E99-1B96-4E97-A158-07D570BA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8280920" cy="842799"/>
          </a:xfrm>
        </p:spPr>
        <p:txBody>
          <a:bodyPr>
            <a:normAutofit fontScale="90000"/>
          </a:bodyPr>
          <a:lstStyle/>
          <a:p>
            <a:pPr defTabSz="854075"/>
            <a:r>
              <a:rPr lang="en-US" sz="4800" dirty="0"/>
              <a:t>Output of main_classification.py</a:t>
            </a:r>
          </a:p>
        </p:txBody>
      </p:sp>
    </p:spTree>
    <p:extLst>
      <p:ext uri="{BB962C8B-B14F-4D97-AF65-F5344CB8AC3E}">
        <p14:creationId xmlns:p14="http://schemas.microsoft.com/office/powerpoint/2010/main" val="4410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940379-246C-4CE1-AC35-16D1C2E4FA7F}"/>
              </a:ext>
            </a:extLst>
          </p:cNvPr>
          <p:cNvSpPr txBox="1"/>
          <p:nvPr/>
        </p:nvSpPr>
        <p:spPr>
          <a:xfrm>
            <a:off x="270288" y="1543726"/>
            <a:ext cx="760049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Output predictions of each classifier of each feature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Save all predictions and scores in each cross-validation loop in ./</a:t>
            </a:r>
            <a:r>
              <a:rPr lang="en-SG" dirty="0" err="1"/>
              <a:t>tmp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Save final classification results in ./result/Audio_clf_result.csv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ADDB6-32A6-4DFF-92C7-8F51DFA7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92061"/>
            <a:ext cx="7776864" cy="167387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AF0B327-AFBA-4F38-BCF8-9709BE0DFFA5}"/>
              </a:ext>
            </a:extLst>
          </p:cNvPr>
          <p:cNvSpPr/>
          <p:nvPr/>
        </p:nvSpPr>
        <p:spPr>
          <a:xfrm rot="1355014">
            <a:off x="2306257" y="3878333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D7B6E-5E2B-4ED9-BB68-34D7DB2D519A}"/>
              </a:ext>
            </a:extLst>
          </p:cNvPr>
          <p:cNvSpPr txBox="1"/>
          <p:nvPr/>
        </p:nvSpPr>
        <p:spPr>
          <a:xfrm>
            <a:off x="1552684" y="4920001"/>
            <a:ext cx="15841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Confusion matrix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0474E8B-097D-446F-80F6-06EFD9B874B6}"/>
              </a:ext>
            </a:extLst>
          </p:cNvPr>
          <p:cNvSpPr/>
          <p:nvPr/>
        </p:nvSpPr>
        <p:spPr>
          <a:xfrm rot="1200076">
            <a:off x="4327456" y="3947200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C2F95-D4CB-445B-BE40-31D953F4ACB3}"/>
              </a:ext>
            </a:extLst>
          </p:cNvPr>
          <p:cNvSpPr txBox="1"/>
          <p:nvPr/>
        </p:nvSpPr>
        <p:spPr>
          <a:xfrm>
            <a:off x="3779912" y="4954443"/>
            <a:ext cx="15841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Classification</a:t>
            </a:r>
          </a:p>
          <a:p>
            <a:r>
              <a:rPr lang="en-SG" dirty="0"/>
              <a:t>metrics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3F3DFB-C059-429A-BA9C-04E80C8352BB}"/>
              </a:ext>
            </a:extLst>
          </p:cNvPr>
          <p:cNvSpPr/>
          <p:nvPr/>
        </p:nvSpPr>
        <p:spPr>
          <a:xfrm rot="21201313">
            <a:off x="6212209" y="3931275"/>
            <a:ext cx="329929" cy="815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9A9CB-184F-4785-A795-BC636AF6225A}"/>
              </a:ext>
            </a:extLst>
          </p:cNvPr>
          <p:cNvSpPr txBox="1"/>
          <p:nvPr/>
        </p:nvSpPr>
        <p:spPr>
          <a:xfrm>
            <a:off x="5598874" y="4914070"/>
            <a:ext cx="15841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Classification</a:t>
            </a:r>
          </a:p>
          <a:p>
            <a:r>
              <a:rPr lang="en-SG" dirty="0"/>
              <a:t>accuracy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22DCEAA-DAF4-4F80-8560-C4699265BAF6}"/>
              </a:ext>
            </a:extLst>
          </p:cNvPr>
          <p:cNvSpPr/>
          <p:nvPr/>
        </p:nvSpPr>
        <p:spPr>
          <a:xfrm rot="20509855">
            <a:off x="7251351" y="3916520"/>
            <a:ext cx="329929" cy="815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6DE6E-D4F3-4449-A21B-0F57C119A436}"/>
              </a:ext>
            </a:extLst>
          </p:cNvPr>
          <p:cNvSpPr txBox="1"/>
          <p:nvPr/>
        </p:nvSpPr>
        <p:spPr>
          <a:xfrm>
            <a:off x="7236296" y="4763322"/>
            <a:ext cx="15841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Accuracy of </a:t>
            </a:r>
          </a:p>
          <a:p>
            <a:r>
              <a:rPr lang="en-SG" dirty="0"/>
              <a:t>Majority vote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793BF4C-A2F5-455B-A445-29BC4CF4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8280920" cy="842799"/>
          </a:xfrm>
        </p:spPr>
        <p:txBody>
          <a:bodyPr>
            <a:normAutofit fontScale="90000"/>
          </a:bodyPr>
          <a:lstStyle/>
          <a:p>
            <a:pPr defTabSz="854075"/>
            <a:r>
              <a:rPr lang="en-US" sz="4800" dirty="0"/>
              <a:t>Output of main_classification.py</a:t>
            </a:r>
          </a:p>
        </p:txBody>
      </p:sp>
    </p:spTree>
    <p:extLst>
      <p:ext uri="{BB962C8B-B14F-4D97-AF65-F5344CB8AC3E}">
        <p14:creationId xmlns:p14="http://schemas.microsoft.com/office/powerpoint/2010/main" val="135754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80920" cy="842799"/>
          </a:xfrm>
        </p:spPr>
        <p:txBody>
          <a:bodyPr>
            <a:normAutofit fontScale="90000"/>
          </a:bodyPr>
          <a:lstStyle/>
          <a:p>
            <a:pPr defTabSz="854075"/>
            <a:r>
              <a:rPr lang="en-US" sz="4800" dirty="0"/>
              <a:t>Output of main_classification.py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40379-246C-4CE1-AC35-16D1C2E4FA7F}"/>
              </a:ext>
            </a:extLst>
          </p:cNvPr>
          <p:cNvSpPr txBox="1"/>
          <p:nvPr/>
        </p:nvSpPr>
        <p:spPr>
          <a:xfrm>
            <a:off x="270288" y="1543726"/>
            <a:ext cx="76004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Output predictions of each classifier of each feature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Save all predictions and scores in each cross-validation loop in ./</a:t>
            </a:r>
            <a:r>
              <a:rPr lang="en-SG" dirty="0" err="1"/>
              <a:t>tmp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Save final classification results in ./result/Audio_clf_result.csv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Save Important features in ./result/Important features.csv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E50E2-1406-415B-8673-82929CDC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2" y="3789040"/>
            <a:ext cx="6972300" cy="67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E0B07-C371-49BC-A113-9D3FD3374A64}"/>
              </a:ext>
            </a:extLst>
          </p:cNvPr>
          <p:cNvSpPr txBox="1"/>
          <p:nvPr/>
        </p:nvSpPr>
        <p:spPr>
          <a:xfrm>
            <a:off x="427890" y="3312380"/>
            <a:ext cx="76004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the percentage of the number of times each feature was selected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164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6864" cy="842799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Output of </a:t>
            </a:r>
            <a:r>
              <a:rPr lang="en-US" sz="4800" dirty="0" err="1"/>
              <a:t>test_comb</a:t>
            </a:r>
            <a:r>
              <a:rPr lang="en-SG" sz="4800" dirty="0"/>
              <a:t>.</a:t>
            </a:r>
            <a:r>
              <a:rPr lang="en-SG" sz="4800" dirty="0" err="1"/>
              <a:t>py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5EC81-ED81-42FA-AC78-1580A1C9DB7C}"/>
              </a:ext>
            </a:extLst>
          </p:cNvPr>
          <p:cNvSpPr txBox="1"/>
          <p:nvPr/>
        </p:nvSpPr>
        <p:spPr>
          <a:xfrm>
            <a:off x="251520" y="1628800"/>
            <a:ext cx="7560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The classification results that used different combinations of feature sets </a:t>
            </a:r>
          </a:p>
          <a:p>
            <a:pPr marL="342900" indent="-342900">
              <a:buAutoNum type="arabicPeriod"/>
            </a:pPr>
            <a:r>
              <a:rPr lang="en-SG" dirty="0"/>
              <a:t>The results are in ./result/Audio_clf_results.csv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6AC72D-1CDD-4678-AD1F-16FDFCDF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2319662"/>
            <a:ext cx="5904656" cy="40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8" y="147131"/>
            <a:ext cx="6447234" cy="990600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50" y="6399100"/>
            <a:ext cx="628650" cy="342900"/>
          </a:xfrm>
        </p:spPr>
        <p:txBody>
          <a:bodyPr/>
          <a:lstStyle/>
          <a:p>
            <a:fld id="{E550B735-170C-4A9A-BA2D-6C0E4772103A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6EF00-6961-4AE0-BEE6-ADD053B1EBF8}"/>
              </a:ext>
            </a:extLst>
          </p:cNvPr>
          <p:cNvSpPr/>
          <p:nvPr/>
        </p:nvSpPr>
        <p:spPr>
          <a:xfrm>
            <a:off x="323528" y="155679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Ensemble learning helps improve machine learning results by </a:t>
            </a:r>
            <a:r>
              <a:rPr lang="en-US" sz="2400" b="1" dirty="0">
                <a:latin typeface="+mn-lt"/>
              </a:rPr>
              <a:t>combining several models</a:t>
            </a:r>
            <a:r>
              <a:rPr lang="en-US" sz="2400" dirty="0">
                <a:latin typeface="+mn-lt"/>
              </a:rPr>
              <a:t>.</a:t>
            </a:r>
            <a:endParaRPr lang="en-SG" sz="2400" dirty="0">
              <a:latin typeface="+mn-lt"/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5179A98-CFC1-478D-9E60-598FE6AD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6" y="2737008"/>
            <a:ext cx="4500974" cy="38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025556FD-2B4D-4188-987F-8A4DB0C14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2" r="55687"/>
          <a:stretch/>
        </p:blipFill>
        <p:spPr>
          <a:xfrm>
            <a:off x="5724128" y="2345917"/>
            <a:ext cx="2200672" cy="1829058"/>
          </a:xfrm>
          <a:prstGeom prst="rect">
            <a:avLst/>
          </a:prstGeom>
        </p:spPr>
      </p:pic>
      <p:pic>
        <p:nvPicPr>
          <p:cNvPr id="42" name="Picture 41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EC37D5F1-FF0E-4F74-81DD-472E3C04F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47" t="7870"/>
          <a:stretch/>
        </p:blipFill>
        <p:spPr>
          <a:xfrm>
            <a:off x="5516805" y="4227438"/>
            <a:ext cx="2769868" cy="21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8" y="147131"/>
            <a:ext cx="6447234" cy="990600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50" y="6399100"/>
            <a:ext cx="628650" cy="342900"/>
          </a:xfrm>
        </p:spPr>
        <p:txBody>
          <a:bodyPr/>
          <a:lstStyle/>
          <a:p>
            <a:fld id="{E550B735-170C-4A9A-BA2D-6C0E4772103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6EF00-6961-4AE0-BEE6-ADD053B1EBF8}"/>
              </a:ext>
            </a:extLst>
          </p:cNvPr>
          <p:cNvSpPr/>
          <p:nvPr/>
        </p:nvSpPr>
        <p:spPr>
          <a:xfrm>
            <a:off x="323528" y="155679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Ensemble learning helps improve machine learning results by </a:t>
            </a:r>
            <a:r>
              <a:rPr lang="en-US" sz="2400" b="1" dirty="0">
                <a:latin typeface="+mn-lt"/>
              </a:rPr>
              <a:t>combining several models</a:t>
            </a:r>
            <a:r>
              <a:rPr lang="en-US" sz="2400" dirty="0">
                <a:latin typeface="+mn-lt"/>
              </a:rPr>
              <a:t>.</a:t>
            </a:r>
          </a:p>
          <a:p>
            <a:pPr marL="769938" lvl="1" indent="-342900">
              <a:buFontTx/>
              <a:buChar char="-"/>
            </a:pPr>
            <a:r>
              <a:rPr lang="en-US" sz="2400" dirty="0">
                <a:latin typeface="+mn-lt"/>
              </a:rPr>
              <a:t>Bagging (</a:t>
            </a:r>
            <a:r>
              <a:rPr lang="en-SG" sz="2400" dirty="0" err="1">
                <a:latin typeface="+mn-lt"/>
              </a:rPr>
              <a:t>BaggingClassifier</a:t>
            </a:r>
            <a:r>
              <a:rPr lang="en-US" sz="2400" dirty="0">
                <a:latin typeface="+mn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493FF-DC03-4CB0-B779-408FE3764595}"/>
              </a:ext>
            </a:extLst>
          </p:cNvPr>
          <p:cNvSpPr txBox="1"/>
          <p:nvPr/>
        </p:nvSpPr>
        <p:spPr>
          <a:xfrm>
            <a:off x="323528" y="5875880"/>
            <a:ext cx="755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Reference tutorial: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hlinkClick r:id="rId2"/>
              </a:rPr>
              <a:t>https://towardsdatascience.com/ensemble-learning-in-machine-learning-getting-started-4ed85eb38e00</a:t>
            </a:r>
            <a:r>
              <a:rPr lang="en-SG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hlinkClick r:id="rId3"/>
              </a:rPr>
              <a:t>https://blog.statsbot.co/ensemble-learning-d1dcd548e936</a:t>
            </a:r>
            <a:r>
              <a:rPr lang="en-SG" sz="1400" dirty="0"/>
              <a:t> </a:t>
            </a:r>
          </a:p>
        </p:txBody>
      </p:sp>
      <p:pic>
        <p:nvPicPr>
          <p:cNvPr id="2052" name="Picture 4" descr="Image result for bagging machine learning">
            <a:extLst>
              <a:ext uri="{FF2B5EF4-FFF2-40B4-BE49-F238E27FC236}">
                <a16:creationId xmlns:a16="http://schemas.microsoft.com/office/drawing/2014/main" id="{2FFED6CE-FCB3-40D8-8005-2819CCF4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50" y="2901532"/>
            <a:ext cx="4626099" cy="29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7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8" y="147131"/>
            <a:ext cx="6447234" cy="990600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50" y="6399100"/>
            <a:ext cx="628650" cy="342900"/>
          </a:xfrm>
        </p:spPr>
        <p:txBody>
          <a:bodyPr/>
          <a:lstStyle/>
          <a:p>
            <a:fld id="{E550B735-170C-4A9A-BA2D-6C0E4772103A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6EF00-6961-4AE0-BEE6-ADD053B1EBF8}"/>
              </a:ext>
            </a:extLst>
          </p:cNvPr>
          <p:cNvSpPr/>
          <p:nvPr/>
        </p:nvSpPr>
        <p:spPr>
          <a:xfrm>
            <a:off x="323528" y="155679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Ensemble learning helps improve machine learning results by </a:t>
            </a:r>
            <a:r>
              <a:rPr lang="en-US" sz="2400" b="1" dirty="0">
                <a:latin typeface="+mn-lt"/>
              </a:rPr>
              <a:t>combining several models</a:t>
            </a:r>
            <a:r>
              <a:rPr lang="en-US" sz="2400" dirty="0">
                <a:latin typeface="+mn-lt"/>
              </a:rPr>
              <a:t>.</a:t>
            </a:r>
          </a:p>
          <a:p>
            <a:pPr marL="769938" lvl="1" indent="-342900">
              <a:buFontTx/>
              <a:buChar char="-"/>
            </a:pPr>
            <a:r>
              <a:rPr lang="en-US" sz="2400" dirty="0">
                <a:latin typeface="+mn-lt"/>
              </a:rPr>
              <a:t>Boosting (</a:t>
            </a:r>
            <a:r>
              <a:rPr lang="en-US" sz="2400" dirty="0" err="1">
                <a:latin typeface="+mn-lt"/>
              </a:rPr>
              <a:t>Adaboost</a:t>
            </a:r>
            <a:r>
              <a:rPr lang="en-US" sz="2400" dirty="0">
                <a:latin typeface="+mn-lt"/>
              </a:rPr>
              <a:t>, Gradient boosting,</a:t>
            </a:r>
            <a:r>
              <a:rPr lang="en-SG" sz="2400" dirty="0">
                <a:latin typeface="+mn-lt"/>
              </a:rPr>
              <a:t> </a:t>
            </a:r>
            <a:r>
              <a:rPr lang="en-SG" sz="2400" dirty="0" err="1">
                <a:latin typeface="+mn-lt"/>
              </a:rPr>
              <a:t>XGBoost</a:t>
            </a:r>
            <a:r>
              <a:rPr lang="en-US" sz="2400" dirty="0">
                <a:latin typeface="+mn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493FF-DC03-4CB0-B779-408FE3764595}"/>
              </a:ext>
            </a:extLst>
          </p:cNvPr>
          <p:cNvSpPr txBox="1"/>
          <p:nvPr/>
        </p:nvSpPr>
        <p:spPr>
          <a:xfrm>
            <a:off x="323528" y="5875880"/>
            <a:ext cx="755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Reference tutorial: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hlinkClick r:id="rId2"/>
              </a:rPr>
              <a:t>https://towardsdatascience.com/ensemble-learning-in-machine-learning-getting-started-4ed85eb38e00</a:t>
            </a:r>
            <a:r>
              <a:rPr lang="en-SG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hlinkClick r:id="rId3"/>
              </a:rPr>
              <a:t>https://blog.statsbot.co/ensemble-learning-d1dcd548e936</a:t>
            </a:r>
            <a:r>
              <a:rPr lang="en-SG" sz="1400" dirty="0"/>
              <a:t> 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98159006-232C-4CED-88EF-003DF865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94" y="2927683"/>
            <a:ext cx="5071755" cy="28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10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8" y="147131"/>
            <a:ext cx="6447234" cy="990600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50" y="6399100"/>
            <a:ext cx="628650" cy="342900"/>
          </a:xfrm>
        </p:spPr>
        <p:txBody>
          <a:bodyPr/>
          <a:lstStyle/>
          <a:p>
            <a:fld id="{E550B735-170C-4A9A-BA2D-6C0E4772103A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6EF00-6961-4AE0-BEE6-ADD053B1EBF8}"/>
              </a:ext>
            </a:extLst>
          </p:cNvPr>
          <p:cNvSpPr/>
          <p:nvPr/>
        </p:nvSpPr>
        <p:spPr>
          <a:xfrm>
            <a:off x="323528" y="155679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Ensemble learning helps improve machine learning results by </a:t>
            </a:r>
            <a:r>
              <a:rPr lang="en-US" sz="2400" b="1" dirty="0">
                <a:latin typeface="+mn-lt"/>
              </a:rPr>
              <a:t>combining several models</a:t>
            </a:r>
            <a:r>
              <a:rPr lang="en-US" sz="2400" dirty="0">
                <a:latin typeface="+mn-lt"/>
              </a:rPr>
              <a:t>.</a:t>
            </a:r>
          </a:p>
          <a:p>
            <a:pPr marL="769938" lvl="1" indent="-342900">
              <a:buFontTx/>
              <a:buChar char="-"/>
            </a:pPr>
            <a:r>
              <a:rPr lang="en-US" sz="2400" dirty="0">
                <a:latin typeface="+mn-lt"/>
              </a:rPr>
              <a:t>Stacking/Voting </a:t>
            </a:r>
            <a:endParaRPr lang="en-SG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493FF-DC03-4CB0-B779-408FE3764595}"/>
              </a:ext>
            </a:extLst>
          </p:cNvPr>
          <p:cNvSpPr txBox="1"/>
          <p:nvPr/>
        </p:nvSpPr>
        <p:spPr>
          <a:xfrm>
            <a:off x="323528" y="5875880"/>
            <a:ext cx="755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Reference tutorial: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hlinkClick r:id="rId2"/>
              </a:rPr>
              <a:t>https://towardsdatascience.com/ensemble-learning-in-machine-learning-getting-started-4ed85eb38e00</a:t>
            </a:r>
            <a:r>
              <a:rPr lang="en-SG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>
                <a:hlinkClick r:id="rId3"/>
              </a:rPr>
              <a:t>https://blog.statsbot.co/ensemble-learning-d1dcd548e936</a:t>
            </a:r>
            <a:r>
              <a:rPr lang="en-SG" sz="1400" dirty="0"/>
              <a:t> </a:t>
            </a:r>
          </a:p>
        </p:txBody>
      </p:sp>
      <p:pic>
        <p:nvPicPr>
          <p:cNvPr id="4098" name="Picture 2" descr="Image result for stacking machine learning">
            <a:extLst>
              <a:ext uri="{FF2B5EF4-FFF2-40B4-BE49-F238E27FC236}">
                <a16:creationId xmlns:a16="http://schemas.microsoft.com/office/drawing/2014/main" id="{D7D20862-6C71-420B-8E3D-54906D94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24944"/>
            <a:ext cx="4104456" cy="310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5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140968"/>
            <a:ext cx="6336704" cy="990600"/>
          </a:xfrm>
        </p:spPr>
        <p:txBody>
          <a:bodyPr>
            <a:normAutofit fontScale="90000"/>
          </a:bodyPr>
          <a:lstStyle/>
          <a:p>
            <a:pPr defTabSz="854075"/>
            <a:r>
              <a:rPr lang="en-US" altLang="zh-CN" sz="4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of the ensemble learning code</a:t>
            </a:r>
            <a:endParaRPr lang="en-US" sz="48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50" y="6399100"/>
            <a:ext cx="628650" cy="342900"/>
          </a:xfrm>
        </p:spPr>
        <p:txBody>
          <a:bodyPr/>
          <a:lstStyle/>
          <a:p>
            <a:fld id="{E550B735-170C-4A9A-BA2D-6C0E4772103A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83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8" y="147131"/>
            <a:ext cx="6447234" cy="990600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System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50" y="6399100"/>
            <a:ext cx="628650" cy="342900"/>
          </a:xfrm>
        </p:spPr>
        <p:txBody>
          <a:bodyPr/>
          <a:lstStyle/>
          <a:p>
            <a:fld id="{E550B735-170C-4A9A-BA2D-6C0E4772103A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EA1FF4FD-D627-4DC4-AB46-2CACE86403FF}"/>
              </a:ext>
            </a:extLst>
          </p:cNvPr>
          <p:cNvSpPr/>
          <p:nvPr/>
        </p:nvSpPr>
        <p:spPr>
          <a:xfrm>
            <a:off x="7447914" y="4324234"/>
            <a:ext cx="1549234" cy="68958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Classification</a:t>
            </a: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FC817CB8-09FC-4481-BBBD-F3D9AEC1225D}"/>
              </a:ext>
            </a:extLst>
          </p:cNvPr>
          <p:cNvSpPr/>
          <p:nvPr/>
        </p:nvSpPr>
        <p:spPr>
          <a:xfrm>
            <a:off x="208956" y="5860380"/>
            <a:ext cx="1237739" cy="54136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Verbal Features</a:t>
            </a:r>
            <a:endParaRPr lang="en-US" sz="1200" b="1" dirty="0"/>
          </a:p>
        </p:txBody>
      </p:sp>
      <p:sp>
        <p:nvSpPr>
          <p:cNvPr id="16" name="Arrow: Right 10">
            <a:extLst>
              <a:ext uri="{FF2B5EF4-FFF2-40B4-BE49-F238E27FC236}">
                <a16:creationId xmlns:a16="http://schemas.microsoft.com/office/drawing/2014/main" id="{560AB0E3-7874-4E95-907F-963C9069B5B4}"/>
              </a:ext>
            </a:extLst>
          </p:cNvPr>
          <p:cNvSpPr/>
          <p:nvPr/>
        </p:nvSpPr>
        <p:spPr>
          <a:xfrm>
            <a:off x="1750468" y="1884349"/>
            <a:ext cx="587798" cy="286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C7BA3F93-87FB-479B-95F5-F1EC287C9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80" y="2980555"/>
            <a:ext cx="1016302" cy="1268467"/>
          </a:xfrm>
          <a:prstGeom prst="rect">
            <a:avLst/>
          </a:prstGeom>
        </p:spPr>
      </p:pic>
      <p:pic>
        <p:nvPicPr>
          <p:cNvPr id="26" name="图片 61" descr="图片包含 物体&#10;&#10;已生成极高可信度的说明">
            <a:extLst>
              <a:ext uri="{FF2B5EF4-FFF2-40B4-BE49-F238E27FC236}">
                <a16:creationId xmlns:a16="http://schemas.microsoft.com/office/drawing/2014/main" id="{67BA2E5E-FB4A-4FEE-9043-A39DEDAA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9" y="2376205"/>
            <a:ext cx="874126" cy="874126"/>
          </a:xfrm>
          <a:prstGeom prst="rect">
            <a:avLst/>
          </a:prstGeom>
        </p:spPr>
      </p:pic>
      <p:sp>
        <p:nvSpPr>
          <p:cNvPr id="27" name="Rectangle: Rounded Corners 13">
            <a:extLst>
              <a:ext uri="{FF2B5EF4-FFF2-40B4-BE49-F238E27FC236}">
                <a16:creationId xmlns:a16="http://schemas.microsoft.com/office/drawing/2014/main" id="{A216BA5E-59FD-4DB9-B69F-0DCF2E90114D}"/>
              </a:ext>
            </a:extLst>
          </p:cNvPr>
          <p:cNvSpPr/>
          <p:nvPr/>
        </p:nvSpPr>
        <p:spPr>
          <a:xfrm>
            <a:off x="121481" y="3316811"/>
            <a:ext cx="1437069" cy="45874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sz="1200" b="1" dirty="0"/>
              <a:t>Non-verbal features</a:t>
            </a:r>
            <a:endParaRPr lang="en-US" sz="1200" b="1" dirty="0"/>
          </a:p>
        </p:txBody>
      </p:sp>
      <p:sp>
        <p:nvSpPr>
          <p:cNvPr id="29" name="矩形 66">
            <a:extLst>
              <a:ext uri="{FF2B5EF4-FFF2-40B4-BE49-F238E27FC236}">
                <a16:creationId xmlns:a16="http://schemas.microsoft.com/office/drawing/2014/main" id="{8EFFC166-4660-427F-A7EC-AA3D8D14957D}"/>
              </a:ext>
            </a:extLst>
          </p:cNvPr>
          <p:cNvSpPr/>
          <p:nvPr/>
        </p:nvSpPr>
        <p:spPr>
          <a:xfrm>
            <a:off x="1516244" y="2808434"/>
            <a:ext cx="279283" cy="125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矩形 67">
            <a:extLst>
              <a:ext uri="{FF2B5EF4-FFF2-40B4-BE49-F238E27FC236}">
                <a16:creationId xmlns:a16="http://schemas.microsoft.com/office/drawing/2014/main" id="{124D0E18-3730-46D9-BC50-B0D360B370AE}"/>
              </a:ext>
            </a:extLst>
          </p:cNvPr>
          <p:cNvSpPr/>
          <p:nvPr/>
        </p:nvSpPr>
        <p:spPr>
          <a:xfrm>
            <a:off x="1721525" y="1956081"/>
            <a:ext cx="167240" cy="1611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Arrow: Right 10">
            <a:extLst>
              <a:ext uri="{FF2B5EF4-FFF2-40B4-BE49-F238E27FC236}">
                <a16:creationId xmlns:a16="http://schemas.microsoft.com/office/drawing/2014/main" id="{560AB0E3-7874-4E95-907F-963C9069B5B4}"/>
              </a:ext>
            </a:extLst>
          </p:cNvPr>
          <p:cNvSpPr/>
          <p:nvPr/>
        </p:nvSpPr>
        <p:spPr>
          <a:xfrm>
            <a:off x="1750468" y="2551296"/>
            <a:ext cx="587798" cy="286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Arrow: Right 10">
            <a:extLst>
              <a:ext uri="{FF2B5EF4-FFF2-40B4-BE49-F238E27FC236}">
                <a16:creationId xmlns:a16="http://schemas.microsoft.com/office/drawing/2014/main" id="{560AB0E3-7874-4E95-907F-963C9069B5B4}"/>
              </a:ext>
            </a:extLst>
          </p:cNvPr>
          <p:cNvSpPr/>
          <p:nvPr/>
        </p:nvSpPr>
        <p:spPr>
          <a:xfrm>
            <a:off x="1726405" y="4111632"/>
            <a:ext cx="587798" cy="286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矩形 66">
            <a:extLst>
              <a:ext uri="{FF2B5EF4-FFF2-40B4-BE49-F238E27FC236}">
                <a16:creationId xmlns:a16="http://schemas.microsoft.com/office/drawing/2014/main" id="{8EFFC166-4660-427F-A7EC-AA3D8D14957D}"/>
              </a:ext>
            </a:extLst>
          </p:cNvPr>
          <p:cNvSpPr/>
          <p:nvPr/>
        </p:nvSpPr>
        <p:spPr>
          <a:xfrm>
            <a:off x="1521358" y="5764150"/>
            <a:ext cx="235901" cy="1417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矩形 67">
            <a:extLst>
              <a:ext uri="{FF2B5EF4-FFF2-40B4-BE49-F238E27FC236}">
                <a16:creationId xmlns:a16="http://schemas.microsoft.com/office/drawing/2014/main" id="{124D0E18-3730-46D9-BC50-B0D360B370AE}"/>
              </a:ext>
            </a:extLst>
          </p:cNvPr>
          <p:cNvSpPr/>
          <p:nvPr/>
        </p:nvSpPr>
        <p:spPr>
          <a:xfrm>
            <a:off x="1728622" y="4367916"/>
            <a:ext cx="154898" cy="20984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Arrow: Right 10">
            <a:extLst>
              <a:ext uri="{FF2B5EF4-FFF2-40B4-BE49-F238E27FC236}">
                <a16:creationId xmlns:a16="http://schemas.microsoft.com/office/drawing/2014/main" id="{560AB0E3-7874-4E95-907F-963C9069B5B4}"/>
              </a:ext>
            </a:extLst>
          </p:cNvPr>
          <p:cNvSpPr/>
          <p:nvPr/>
        </p:nvSpPr>
        <p:spPr>
          <a:xfrm>
            <a:off x="1741567" y="6247437"/>
            <a:ext cx="587798" cy="286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2433539" y="1702185"/>
            <a:ext cx="1430560" cy="5076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openSMILE features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465785" y="2453181"/>
            <a:ext cx="1398314" cy="5076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DisVoice features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453820" y="3221974"/>
            <a:ext cx="1456642" cy="4720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Conversational features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481908" y="4038743"/>
            <a:ext cx="1398314" cy="4720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LIWC features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476551" y="6213569"/>
            <a:ext cx="1412709" cy="4720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Doc2Vec features</a:t>
            </a:r>
          </a:p>
        </p:txBody>
      </p:sp>
      <p:sp>
        <p:nvSpPr>
          <p:cNvPr id="53" name="箭头: 右 54">
            <a:extLst>
              <a:ext uri="{FF2B5EF4-FFF2-40B4-BE49-F238E27FC236}">
                <a16:creationId xmlns:a16="http://schemas.microsoft.com/office/drawing/2014/main" id="{E313F4CD-BD8B-4FA5-8789-076FF2DEF713}"/>
              </a:ext>
            </a:extLst>
          </p:cNvPr>
          <p:cNvSpPr/>
          <p:nvPr/>
        </p:nvSpPr>
        <p:spPr>
          <a:xfrm>
            <a:off x="7227392" y="3777687"/>
            <a:ext cx="402626" cy="3571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6" name="Arrow: Right 10">
            <a:extLst>
              <a:ext uri="{FF2B5EF4-FFF2-40B4-BE49-F238E27FC236}">
                <a16:creationId xmlns:a16="http://schemas.microsoft.com/office/drawing/2014/main" id="{560AB0E3-7874-4E95-907F-963C9069B5B4}"/>
              </a:ext>
            </a:extLst>
          </p:cNvPr>
          <p:cNvSpPr/>
          <p:nvPr/>
        </p:nvSpPr>
        <p:spPr>
          <a:xfrm>
            <a:off x="1750468" y="3327833"/>
            <a:ext cx="587798" cy="286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57" name="Picture 6" descr="Image result for NLP  icon">
            <a:extLst>
              <a:ext uri="{FF2B5EF4-FFF2-40B4-BE49-F238E27FC236}">
                <a16:creationId xmlns:a16="http://schemas.microsoft.com/office/drawing/2014/main" id="{912B58B7-B3FD-41B0-8891-98E9D880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1" y="4853021"/>
            <a:ext cx="971005" cy="9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48">
            <a:extLst>
              <a:ext uri="{FF2B5EF4-FFF2-40B4-BE49-F238E27FC236}">
                <a16:creationId xmlns:a16="http://schemas.microsoft.com/office/drawing/2014/main" id="{5260D9B4-4D91-4729-8468-F53298B867C1}"/>
              </a:ext>
            </a:extLst>
          </p:cNvPr>
          <p:cNvSpPr/>
          <p:nvPr/>
        </p:nvSpPr>
        <p:spPr>
          <a:xfrm>
            <a:off x="2465785" y="4706169"/>
            <a:ext cx="1398314" cy="4720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Diction features</a:t>
            </a:r>
          </a:p>
        </p:txBody>
      </p:sp>
      <p:sp>
        <p:nvSpPr>
          <p:cNvPr id="35" name="Rounded Rectangle 48">
            <a:extLst>
              <a:ext uri="{FF2B5EF4-FFF2-40B4-BE49-F238E27FC236}">
                <a16:creationId xmlns:a16="http://schemas.microsoft.com/office/drawing/2014/main" id="{6737862C-9596-4B3E-8E12-8AD18394140D}"/>
              </a:ext>
            </a:extLst>
          </p:cNvPr>
          <p:cNvSpPr/>
          <p:nvPr/>
        </p:nvSpPr>
        <p:spPr>
          <a:xfrm>
            <a:off x="2474136" y="5464638"/>
            <a:ext cx="1398314" cy="441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LDA features</a:t>
            </a:r>
          </a:p>
        </p:txBody>
      </p:sp>
      <p:sp>
        <p:nvSpPr>
          <p:cNvPr id="36" name="Arrow: Right 10">
            <a:extLst>
              <a:ext uri="{FF2B5EF4-FFF2-40B4-BE49-F238E27FC236}">
                <a16:creationId xmlns:a16="http://schemas.microsoft.com/office/drawing/2014/main" id="{9EC495A3-51F7-4278-A6DF-64368CD72873}"/>
              </a:ext>
            </a:extLst>
          </p:cNvPr>
          <p:cNvSpPr/>
          <p:nvPr/>
        </p:nvSpPr>
        <p:spPr>
          <a:xfrm>
            <a:off x="1741567" y="5525332"/>
            <a:ext cx="587798" cy="286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Arrow: Right 10">
            <a:extLst>
              <a:ext uri="{FF2B5EF4-FFF2-40B4-BE49-F238E27FC236}">
                <a16:creationId xmlns:a16="http://schemas.microsoft.com/office/drawing/2014/main" id="{A8F29813-92DF-4E81-9C0B-1931103702DE}"/>
              </a:ext>
            </a:extLst>
          </p:cNvPr>
          <p:cNvSpPr/>
          <p:nvPr/>
        </p:nvSpPr>
        <p:spPr>
          <a:xfrm>
            <a:off x="1750468" y="4810238"/>
            <a:ext cx="587798" cy="2869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2FD8F-3F21-4F04-9EB2-3806C6396A3C}"/>
              </a:ext>
            </a:extLst>
          </p:cNvPr>
          <p:cNvSpPr txBox="1"/>
          <p:nvPr/>
        </p:nvSpPr>
        <p:spPr>
          <a:xfrm>
            <a:off x="6849449" y="1870503"/>
            <a:ext cx="27461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+mn-lt"/>
              </a:rPr>
              <a:t>Label: Types of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+mn-lt"/>
              </a:rPr>
              <a:t>Schizophrenic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+mn-lt"/>
              </a:rPr>
              <a:t>Depressive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+mn-lt"/>
              </a:rPr>
              <a:t>Healthy</a:t>
            </a:r>
          </a:p>
        </p:txBody>
      </p:sp>
      <p:sp>
        <p:nvSpPr>
          <p:cNvPr id="42" name="Rounded Rectangle 45">
            <a:extLst>
              <a:ext uri="{FF2B5EF4-FFF2-40B4-BE49-F238E27FC236}">
                <a16:creationId xmlns:a16="http://schemas.microsoft.com/office/drawing/2014/main" id="{3AC3E8A8-139F-4F01-831E-8124300E2868}"/>
              </a:ext>
            </a:extLst>
          </p:cNvPr>
          <p:cNvSpPr/>
          <p:nvPr/>
        </p:nvSpPr>
        <p:spPr>
          <a:xfrm>
            <a:off x="4449204" y="2199366"/>
            <a:ext cx="1157179" cy="5076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SVM</a:t>
            </a:r>
          </a:p>
        </p:txBody>
      </p:sp>
      <p:sp>
        <p:nvSpPr>
          <p:cNvPr id="43" name="Rounded Rectangle 45">
            <a:extLst>
              <a:ext uri="{FF2B5EF4-FFF2-40B4-BE49-F238E27FC236}">
                <a16:creationId xmlns:a16="http://schemas.microsoft.com/office/drawing/2014/main" id="{5878E223-30F3-4D36-A6C9-189088CFCE08}"/>
              </a:ext>
            </a:extLst>
          </p:cNvPr>
          <p:cNvSpPr/>
          <p:nvPr/>
        </p:nvSpPr>
        <p:spPr>
          <a:xfrm>
            <a:off x="4449204" y="2950912"/>
            <a:ext cx="1157179" cy="5076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Logistic Regression</a:t>
            </a:r>
          </a:p>
        </p:txBody>
      </p:sp>
      <p:sp>
        <p:nvSpPr>
          <p:cNvPr id="44" name="Rounded Rectangle 45">
            <a:extLst>
              <a:ext uri="{FF2B5EF4-FFF2-40B4-BE49-F238E27FC236}">
                <a16:creationId xmlns:a16="http://schemas.microsoft.com/office/drawing/2014/main" id="{E202D6A2-BFF9-4A03-B8F8-BDE67E968543}"/>
              </a:ext>
            </a:extLst>
          </p:cNvPr>
          <p:cNvSpPr/>
          <p:nvPr/>
        </p:nvSpPr>
        <p:spPr>
          <a:xfrm>
            <a:off x="4449204" y="3702458"/>
            <a:ext cx="1157179" cy="5076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AdaBoost</a:t>
            </a:r>
          </a:p>
        </p:txBody>
      </p:sp>
      <p:sp>
        <p:nvSpPr>
          <p:cNvPr id="51" name="Rounded Rectangle 45">
            <a:extLst>
              <a:ext uri="{FF2B5EF4-FFF2-40B4-BE49-F238E27FC236}">
                <a16:creationId xmlns:a16="http://schemas.microsoft.com/office/drawing/2014/main" id="{F6681CDF-A71A-49D3-9B30-7DE7104DD1FD}"/>
              </a:ext>
            </a:extLst>
          </p:cNvPr>
          <p:cNvSpPr/>
          <p:nvPr/>
        </p:nvSpPr>
        <p:spPr>
          <a:xfrm>
            <a:off x="4454278" y="4374933"/>
            <a:ext cx="1157179" cy="5076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Gradient Boosting</a:t>
            </a:r>
          </a:p>
        </p:txBody>
      </p:sp>
      <p:sp>
        <p:nvSpPr>
          <p:cNvPr id="52" name="Rounded Rectangle 45">
            <a:extLst>
              <a:ext uri="{FF2B5EF4-FFF2-40B4-BE49-F238E27FC236}">
                <a16:creationId xmlns:a16="http://schemas.microsoft.com/office/drawing/2014/main" id="{05461C8E-4853-4C2A-A1D3-00A08C30843B}"/>
              </a:ext>
            </a:extLst>
          </p:cNvPr>
          <p:cNvSpPr/>
          <p:nvPr/>
        </p:nvSpPr>
        <p:spPr>
          <a:xfrm>
            <a:off x="4454278" y="5126479"/>
            <a:ext cx="1157179" cy="5076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Random Forest</a:t>
            </a: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D6CF0D86-92AE-412D-8FAB-FCAD490BF8BC}"/>
              </a:ext>
            </a:extLst>
          </p:cNvPr>
          <p:cNvSpPr/>
          <p:nvPr/>
        </p:nvSpPr>
        <p:spPr>
          <a:xfrm>
            <a:off x="4000649" y="3764503"/>
            <a:ext cx="338659" cy="3571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箭头: 右 54">
            <a:extLst>
              <a:ext uri="{FF2B5EF4-FFF2-40B4-BE49-F238E27FC236}">
                <a16:creationId xmlns:a16="http://schemas.microsoft.com/office/drawing/2014/main" id="{AF874733-BD6A-4F27-8408-9E4B64B609E2}"/>
              </a:ext>
            </a:extLst>
          </p:cNvPr>
          <p:cNvSpPr/>
          <p:nvPr/>
        </p:nvSpPr>
        <p:spPr>
          <a:xfrm>
            <a:off x="5692953" y="3754462"/>
            <a:ext cx="402626" cy="3571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Rounded Rectangle 45">
            <a:extLst>
              <a:ext uri="{FF2B5EF4-FFF2-40B4-BE49-F238E27FC236}">
                <a16:creationId xmlns:a16="http://schemas.microsoft.com/office/drawing/2014/main" id="{3AC294D8-8A2D-4165-9243-09FFBC788CEB}"/>
              </a:ext>
            </a:extLst>
          </p:cNvPr>
          <p:cNvSpPr/>
          <p:nvPr/>
        </p:nvSpPr>
        <p:spPr>
          <a:xfrm>
            <a:off x="6126728" y="3256113"/>
            <a:ext cx="1016302" cy="13759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Weighted soft voting</a:t>
            </a:r>
          </a:p>
        </p:txBody>
      </p:sp>
    </p:spTree>
    <p:extLst>
      <p:ext uri="{BB962C8B-B14F-4D97-AF65-F5344CB8AC3E}">
        <p14:creationId xmlns:p14="http://schemas.microsoft.com/office/powerpoint/2010/main" val="32389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8" y="147131"/>
            <a:ext cx="6447234" cy="990600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System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50" y="6399100"/>
            <a:ext cx="628650" cy="342900"/>
          </a:xfrm>
        </p:spPr>
        <p:txBody>
          <a:bodyPr/>
          <a:lstStyle/>
          <a:p>
            <a:fld id="{E550B735-170C-4A9A-BA2D-6C0E4772103A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D843CD-0641-4377-992D-4D1D33A52DE4}"/>
              </a:ext>
            </a:extLst>
          </p:cNvPr>
          <p:cNvSpPr/>
          <p:nvPr/>
        </p:nvSpPr>
        <p:spPr>
          <a:xfrm>
            <a:off x="307596" y="1629201"/>
            <a:ext cx="388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latin typeface="+mn-lt"/>
              </a:rPr>
              <a:t>Single feature set &amp; Single classifier: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814274B-D411-4AE0-B889-C37345FA4C0A}"/>
              </a:ext>
            </a:extLst>
          </p:cNvPr>
          <p:cNvSpPr/>
          <p:nvPr/>
        </p:nvSpPr>
        <p:spPr>
          <a:xfrm>
            <a:off x="3798939" y="3200041"/>
            <a:ext cx="926699" cy="29409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5BA45A5-D87D-4DA0-A289-759C2379D6A6}"/>
              </a:ext>
            </a:extLst>
          </p:cNvPr>
          <p:cNvSpPr/>
          <p:nvPr/>
        </p:nvSpPr>
        <p:spPr>
          <a:xfrm>
            <a:off x="4897920" y="2025968"/>
            <a:ext cx="1611385" cy="282481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800" b="1" dirty="0"/>
              <a:t>Classifier 1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F92BE0C-3DB6-4389-9FCA-BEB107AF5EDE}"/>
              </a:ext>
            </a:extLst>
          </p:cNvPr>
          <p:cNvSpPr/>
          <p:nvPr/>
        </p:nvSpPr>
        <p:spPr>
          <a:xfrm>
            <a:off x="1484234" y="3042449"/>
            <a:ext cx="817251" cy="56498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0" name="Arrow: Right 43">
            <a:extLst>
              <a:ext uri="{FF2B5EF4-FFF2-40B4-BE49-F238E27FC236}">
                <a16:creationId xmlns:a16="http://schemas.microsoft.com/office/drawing/2014/main" id="{5043291D-C1E9-4F69-BF63-FEB2BAB42222}"/>
              </a:ext>
            </a:extLst>
          </p:cNvPr>
          <p:cNvSpPr/>
          <p:nvPr/>
        </p:nvSpPr>
        <p:spPr>
          <a:xfrm>
            <a:off x="2304691" y="3198017"/>
            <a:ext cx="302929" cy="27810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: Rounded Corners 42">
            <a:extLst>
              <a:ext uri="{FF2B5EF4-FFF2-40B4-BE49-F238E27FC236}">
                <a16:creationId xmlns:a16="http://schemas.microsoft.com/office/drawing/2014/main" id="{220D50E3-BD55-4010-8113-32ED94D791F1}"/>
              </a:ext>
            </a:extLst>
          </p:cNvPr>
          <p:cNvSpPr/>
          <p:nvPr/>
        </p:nvSpPr>
        <p:spPr>
          <a:xfrm>
            <a:off x="2606278" y="2967956"/>
            <a:ext cx="1115058" cy="68865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2" name="Arrow: Right 33">
            <a:extLst>
              <a:ext uri="{FF2B5EF4-FFF2-40B4-BE49-F238E27FC236}">
                <a16:creationId xmlns:a16="http://schemas.microsoft.com/office/drawing/2014/main" id="{61EA69E6-39F8-4A79-A4B1-E2045BE89DF2}"/>
              </a:ext>
            </a:extLst>
          </p:cNvPr>
          <p:cNvSpPr/>
          <p:nvPr/>
        </p:nvSpPr>
        <p:spPr>
          <a:xfrm>
            <a:off x="6686710" y="3159918"/>
            <a:ext cx="316357" cy="32924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73684B0-DD56-449B-AEF4-DC9E2673C45A}"/>
              </a:ext>
            </a:extLst>
          </p:cNvPr>
          <p:cNvSpPr/>
          <p:nvPr/>
        </p:nvSpPr>
        <p:spPr>
          <a:xfrm>
            <a:off x="4818501" y="1935880"/>
            <a:ext cx="1750294" cy="305384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6EE799F5-AD81-4F28-8965-DCE6C5639A67}"/>
              </a:ext>
            </a:extLst>
          </p:cNvPr>
          <p:cNvSpPr/>
          <p:nvPr/>
        </p:nvSpPr>
        <p:spPr>
          <a:xfrm rot="16200000">
            <a:off x="5623106" y="4985777"/>
            <a:ext cx="221997" cy="349501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: Rounded Corners 42">
            <a:extLst>
              <a:ext uri="{FF2B5EF4-FFF2-40B4-BE49-F238E27FC236}">
                <a16:creationId xmlns:a16="http://schemas.microsoft.com/office/drawing/2014/main" id="{4AE0C381-B6F6-457B-95F2-83F556B14EE1}"/>
              </a:ext>
            </a:extLst>
          </p:cNvPr>
          <p:cNvSpPr/>
          <p:nvPr/>
        </p:nvSpPr>
        <p:spPr>
          <a:xfrm>
            <a:off x="6643747" y="5952472"/>
            <a:ext cx="1020726" cy="53314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Data</a:t>
            </a:r>
            <a:endParaRPr lang="en-SG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F6AB8F9-AA1A-48F4-9142-5AB9E6187481}"/>
              </a:ext>
            </a:extLst>
          </p:cNvPr>
          <p:cNvSpPr/>
          <p:nvPr/>
        </p:nvSpPr>
        <p:spPr>
          <a:xfrm>
            <a:off x="5293788" y="5995541"/>
            <a:ext cx="924328" cy="49007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/>
              <a:t>Feature </a:t>
            </a:r>
            <a:r>
              <a:rPr lang="en-US" altLang="zh-CN" sz="1200" b="1"/>
              <a:t>Extraction</a:t>
            </a:r>
            <a:endParaRPr lang="en-SG" sz="1200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D4FEF89C-1BDE-401F-BD2E-7CAA1C9BCC16}"/>
              </a:ext>
            </a:extLst>
          </p:cNvPr>
          <p:cNvSpPr/>
          <p:nvPr/>
        </p:nvSpPr>
        <p:spPr>
          <a:xfrm rot="10800000">
            <a:off x="6250707" y="6120894"/>
            <a:ext cx="333844" cy="24561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E402E5-5C68-4BC2-A9AB-F5D9697C2DFF}"/>
              </a:ext>
            </a:extLst>
          </p:cNvPr>
          <p:cNvGrpSpPr/>
          <p:nvPr/>
        </p:nvGrpSpPr>
        <p:grpSpPr>
          <a:xfrm>
            <a:off x="437735" y="3056333"/>
            <a:ext cx="766093" cy="774918"/>
            <a:chOff x="9425729" y="-254059"/>
            <a:chExt cx="766093" cy="774918"/>
          </a:xfrm>
        </p:grpSpPr>
        <p:sp>
          <p:nvSpPr>
            <p:cNvPr id="94" name="Rectangle: Rounded Corners 42">
              <a:extLst>
                <a:ext uri="{FF2B5EF4-FFF2-40B4-BE49-F238E27FC236}">
                  <a16:creationId xmlns:a16="http://schemas.microsoft.com/office/drawing/2014/main" id="{A0284B89-15C7-450A-90C7-A5C42D2051B6}"/>
                </a:ext>
              </a:extLst>
            </p:cNvPr>
            <p:cNvSpPr/>
            <p:nvPr/>
          </p:nvSpPr>
          <p:spPr>
            <a:xfrm>
              <a:off x="9485220" y="-254059"/>
              <a:ext cx="671349" cy="533145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6F89BE-5B5B-4FBE-9DFC-D3E35E4E6DEF}"/>
                </a:ext>
              </a:extLst>
            </p:cNvPr>
            <p:cNvSpPr txBox="1"/>
            <p:nvPr/>
          </p:nvSpPr>
          <p:spPr>
            <a:xfrm>
              <a:off x="9425729" y="-202416"/>
              <a:ext cx="766093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>
                  <a:solidFill>
                    <a:schemeClr val="dk1"/>
                  </a:solidFill>
                  <a:latin typeface="+mn-lt"/>
                  <a:cs typeface="+mn-cs"/>
                </a:rPr>
                <a:t>Training Data</a:t>
              </a:r>
            </a:p>
            <a:p>
              <a:endParaRPr lang="en-SG" dirty="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225F0E2-5D7F-4956-A327-8F6BC252C152}"/>
              </a:ext>
            </a:extLst>
          </p:cNvPr>
          <p:cNvSpPr/>
          <p:nvPr/>
        </p:nvSpPr>
        <p:spPr>
          <a:xfrm>
            <a:off x="1356512" y="3109058"/>
            <a:ext cx="1070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Feature </a:t>
            </a:r>
            <a:r>
              <a:rPr lang="en-US" altLang="zh-CN" sz="1200" b="1" dirty="0">
                <a:solidFill>
                  <a:schemeClr val="dk1"/>
                </a:solidFill>
                <a:latin typeface="+mn-lt"/>
                <a:cs typeface="+mn-cs"/>
              </a:rPr>
              <a:t>Extraction</a:t>
            </a:r>
            <a:endParaRPr lang="en-SG" sz="1200" b="1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97" name="Arrow: Right 43">
            <a:extLst>
              <a:ext uri="{FF2B5EF4-FFF2-40B4-BE49-F238E27FC236}">
                <a16:creationId xmlns:a16="http://schemas.microsoft.com/office/drawing/2014/main" id="{AD0789C2-472D-4E6B-B666-A27037BC817E}"/>
              </a:ext>
            </a:extLst>
          </p:cNvPr>
          <p:cNvSpPr/>
          <p:nvPr/>
        </p:nvSpPr>
        <p:spPr>
          <a:xfrm>
            <a:off x="1184106" y="3199961"/>
            <a:ext cx="302929" cy="27810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961B804-F180-49C4-B7EE-430E2498883C}"/>
              </a:ext>
            </a:extLst>
          </p:cNvPr>
          <p:cNvSpPr/>
          <p:nvPr/>
        </p:nvSpPr>
        <p:spPr>
          <a:xfrm>
            <a:off x="2483768" y="3015538"/>
            <a:ext cx="136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 and Over-Sampling</a:t>
            </a:r>
          </a:p>
        </p:txBody>
      </p:sp>
      <p:sp>
        <p:nvSpPr>
          <p:cNvPr id="101" name="Rectangle: Rounded Corners 42">
            <a:extLst>
              <a:ext uri="{FF2B5EF4-FFF2-40B4-BE49-F238E27FC236}">
                <a16:creationId xmlns:a16="http://schemas.microsoft.com/office/drawing/2014/main" id="{A065AC84-A12B-455B-895A-2F10ABC9B852}"/>
              </a:ext>
            </a:extLst>
          </p:cNvPr>
          <p:cNvSpPr/>
          <p:nvPr/>
        </p:nvSpPr>
        <p:spPr>
          <a:xfrm>
            <a:off x="5187425" y="5299756"/>
            <a:ext cx="1167306" cy="40012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8616871-0164-4CAE-9C89-61FBBF8AE4B0}"/>
              </a:ext>
            </a:extLst>
          </p:cNvPr>
          <p:cNvSpPr/>
          <p:nvPr/>
        </p:nvSpPr>
        <p:spPr>
          <a:xfrm>
            <a:off x="5064915" y="5347337"/>
            <a:ext cx="13697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</a:t>
            </a: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5ED13AA5-6B1E-4FB9-A35B-411C98C73BD0}"/>
              </a:ext>
            </a:extLst>
          </p:cNvPr>
          <p:cNvSpPr/>
          <p:nvPr/>
        </p:nvSpPr>
        <p:spPr>
          <a:xfrm rot="16200000">
            <a:off x="5633266" y="5676395"/>
            <a:ext cx="221997" cy="349501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42">
            <a:extLst>
              <a:ext uri="{FF2B5EF4-FFF2-40B4-BE49-F238E27FC236}">
                <a16:creationId xmlns:a16="http://schemas.microsoft.com/office/drawing/2014/main" id="{561AED9A-2077-4B47-8CFE-25485CA370E2}"/>
              </a:ext>
            </a:extLst>
          </p:cNvPr>
          <p:cNvSpPr/>
          <p:nvPr/>
        </p:nvSpPr>
        <p:spPr>
          <a:xfrm>
            <a:off x="7128311" y="3035372"/>
            <a:ext cx="869149" cy="50425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312057-8122-465B-9ED8-7AB854FD7A94}"/>
              </a:ext>
            </a:extLst>
          </p:cNvPr>
          <p:cNvSpPr/>
          <p:nvPr/>
        </p:nvSpPr>
        <p:spPr>
          <a:xfrm>
            <a:off x="7073008" y="3150406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b="1" dirty="0">
                <a:solidFill>
                  <a:schemeClr val="dk1"/>
                </a:solidFill>
                <a:latin typeface="+mn-lt"/>
                <a:cs typeface="+mn-cs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0084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2" grpId="0" animBg="1"/>
      <p:bldP spid="65" grpId="0" animBg="1"/>
      <p:bldP spid="70" grpId="0" animBg="1"/>
      <p:bldP spid="71" grpId="0" animBg="1"/>
      <p:bldP spid="72" grpId="0" animBg="1"/>
      <p:bldP spid="74" grpId="0" animBg="1"/>
      <p:bldP spid="88" grpId="0" animBg="1"/>
      <p:bldP spid="89" grpId="0" animBg="1"/>
      <p:bldP spid="90" grpId="0" animBg="1"/>
      <p:bldP spid="91" grpId="0" animBg="1"/>
      <p:bldP spid="97" grpId="0" animBg="1"/>
      <p:bldP spid="101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8" y="147131"/>
            <a:ext cx="6447234" cy="990600"/>
          </a:xfrm>
        </p:spPr>
        <p:txBody>
          <a:bodyPr>
            <a:normAutofit/>
          </a:bodyPr>
          <a:lstStyle/>
          <a:p>
            <a:pPr defTabSz="854075"/>
            <a:r>
              <a:rPr lang="en-US" sz="4800" dirty="0"/>
              <a:t>System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50" y="6399100"/>
            <a:ext cx="628650" cy="342900"/>
          </a:xfrm>
        </p:spPr>
        <p:txBody>
          <a:bodyPr/>
          <a:lstStyle/>
          <a:p>
            <a:fld id="{E550B735-170C-4A9A-BA2D-6C0E4772103A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D843CD-0641-4377-992D-4D1D33A52DE4}"/>
              </a:ext>
            </a:extLst>
          </p:cNvPr>
          <p:cNvSpPr/>
          <p:nvPr/>
        </p:nvSpPr>
        <p:spPr>
          <a:xfrm>
            <a:off x="307596" y="1629201"/>
            <a:ext cx="3782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latin typeface="+mn-lt"/>
              </a:rPr>
              <a:t>Single feature set &amp; Single classifier:</a:t>
            </a:r>
          </a:p>
          <a:p>
            <a:r>
              <a:rPr lang="en-SG" sz="1800" b="1" dirty="0">
                <a:latin typeface="+mn-lt"/>
              </a:rPr>
              <a:t>(with </a:t>
            </a:r>
            <a:r>
              <a:rPr lang="en-SG" sz="1800" b="1">
                <a:latin typeface="+mn-lt"/>
              </a:rPr>
              <a:t>cv grid search)</a:t>
            </a:r>
            <a:endParaRPr lang="en-SG" sz="1800" b="1" dirty="0">
              <a:latin typeface="+mn-lt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814274B-D411-4AE0-B889-C37345FA4C0A}"/>
              </a:ext>
            </a:extLst>
          </p:cNvPr>
          <p:cNvSpPr/>
          <p:nvPr/>
        </p:nvSpPr>
        <p:spPr>
          <a:xfrm>
            <a:off x="3798939" y="3200041"/>
            <a:ext cx="926699" cy="29409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8AFC11-19C7-4FE4-82BA-5CCD73332713}"/>
              </a:ext>
            </a:extLst>
          </p:cNvPr>
          <p:cNvSpPr txBox="1"/>
          <p:nvPr/>
        </p:nvSpPr>
        <p:spPr>
          <a:xfrm>
            <a:off x="3721336" y="2682555"/>
            <a:ext cx="1033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latin typeface="+mn-lt"/>
              </a:rPr>
              <a:t>10-fold CV </a:t>
            </a:r>
            <a:r>
              <a:rPr lang="en-SG" sz="1400" b="1" dirty="0" err="1">
                <a:latin typeface="+mn-lt"/>
              </a:rPr>
              <a:t>GridSearch</a:t>
            </a:r>
            <a:endParaRPr lang="en-SG" sz="1400" b="1" dirty="0">
              <a:latin typeface="+mn-lt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5BA45A5-D87D-4DA0-A289-759C2379D6A6}"/>
              </a:ext>
            </a:extLst>
          </p:cNvPr>
          <p:cNvSpPr/>
          <p:nvPr/>
        </p:nvSpPr>
        <p:spPr>
          <a:xfrm>
            <a:off x="4897920" y="2025968"/>
            <a:ext cx="1611385" cy="282481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Classifier 1</a:t>
            </a:r>
          </a:p>
          <a:p>
            <a:pPr algn="ctr"/>
            <a:r>
              <a:rPr lang="en-SG" sz="1600" b="1" dirty="0"/>
              <a:t>Feature Selection &amp; Parameter Tuning</a:t>
            </a:r>
            <a:endParaRPr lang="en-SG" sz="16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F92BE0C-3DB6-4389-9FCA-BEB107AF5EDE}"/>
              </a:ext>
            </a:extLst>
          </p:cNvPr>
          <p:cNvSpPr/>
          <p:nvPr/>
        </p:nvSpPr>
        <p:spPr>
          <a:xfrm>
            <a:off x="1484234" y="3042449"/>
            <a:ext cx="817251" cy="56498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0" name="Arrow: Right 43">
            <a:extLst>
              <a:ext uri="{FF2B5EF4-FFF2-40B4-BE49-F238E27FC236}">
                <a16:creationId xmlns:a16="http://schemas.microsoft.com/office/drawing/2014/main" id="{5043291D-C1E9-4F69-BF63-FEB2BAB42222}"/>
              </a:ext>
            </a:extLst>
          </p:cNvPr>
          <p:cNvSpPr/>
          <p:nvPr/>
        </p:nvSpPr>
        <p:spPr>
          <a:xfrm>
            <a:off x="2304691" y="3198017"/>
            <a:ext cx="302929" cy="27810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: Rounded Corners 42">
            <a:extLst>
              <a:ext uri="{FF2B5EF4-FFF2-40B4-BE49-F238E27FC236}">
                <a16:creationId xmlns:a16="http://schemas.microsoft.com/office/drawing/2014/main" id="{220D50E3-BD55-4010-8113-32ED94D791F1}"/>
              </a:ext>
            </a:extLst>
          </p:cNvPr>
          <p:cNvSpPr/>
          <p:nvPr/>
        </p:nvSpPr>
        <p:spPr>
          <a:xfrm>
            <a:off x="2606278" y="2967956"/>
            <a:ext cx="1115058" cy="68865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72" name="Arrow: Right 33">
            <a:extLst>
              <a:ext uri="{FF2B5EF4-FFF2-40B4-BE49-F238E27FC236}">
                <a16:creationId xmlns:a16="http://schemas.microsoft.com/office/drawing/2014/main" id="{61EA69E6-39F8-4A79-A4B1-E2045BE89DF2}"/>
              </a:ext>
            </a:extLst>
          </p:cNvPr>
          <p:cNvSpPr/>
          <p:nvPr/>
        </p:nvSpPr>
        <p:spPr>
          <a:xfrm>
            <a:off x="6686710" y="3123209"/>
            <a:ext cx="316357" cy="32924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73684B0-DD56-449B-AEF4-DC9E2673C45A}"/>
              </a:ext>
            </a:extLst>
          </p:cNvPr>
          <p:cNvSpPr/>
          <p:nvPr/>
        </p:nvSpPr>
        <p:spPr>
          <a:xfrm>
            <a:off x="4818501" y="1935880"/>
            <a:ext cx="1750294" cy="305384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6EE799F5-AD81-4F28-8965-DCE6C5639A67}"/>
              </a:ext>
            </a:extLst>
          </p:cNvPr>
          <p:cNvSpPr/>
          <p:nvPr/>
        </p:nvSpPr>
        <p:spPr>
          <a:xfrm rot="16200000">
            <a:off x="5623106" y="4985777"/>
            <a:ext cx="221997" cy="349501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: Rounded Corners 42">
            <a:extLst>
              <a:ext uri="{FF2B5EF4-FFF2-40B4-BE49-F238E27FC236}">
                <a16:creationId xmlns:a16="http://schemas.microsoft.com/office/drawing/2014/main" id="{4AE0C381-B6F6-457B-95F2-83F556B14EE1}"/>
              </a:ext>
            </a:extLst>
          </p:cNvPr>
          <p:cNvSpPr/>
          <p:nvPr/>
        </p:nvSpPr>
        <p:spPr>
          <a:xfrm>
            <a:off x="6643747" y="5952472"/>
            <a:ext cx="1020726" cy="53314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Data</a:t>
            </a:r>
            <a:endParaRPr lang="en-SG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F6AB8F9-AA1A-48F4-9142-5AB9E6187481}"/>
              </a:ext>
            </a:extLst>
          </p:cNvPr>
          <p:cNvSpPr/>
          <p:nvPr/>
        </p:nvSpPr>
        <p:spPr>
          <a:xfrm>
            <a:off x="5293788" y="5995541"/>
            <a:ext cx="924328" cy="49007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/>
              <a:t>Feature </a:t>
            </a:r>
            <a:r>
              <a:rPr lang="en-US" altLang="zh-CN" sz="1200" b="1"/>
              <a:t>Extraction</a:t>
            </a:r>
            <a:endParaRPr lang="en-SG" sz="1200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D4FEF89C-1BDE-401F-BD2E-7CAA1C9BCC16}"/>
              </a:ext>
            </a:extLst>
          </p:cNvPr>
          <p:cNvSpPr/>
          <p:nvPr/>
        </p:nvSpPr>
        <p:spPr>
          <a:xfrm rot="10800000">
            <a:off x="6250707" y="6120894"/>
            <a:ext cx="333844" cy="245618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Rectangle: Rounded Corners 42">
            <a:extLst>
              <a:ext uri="{FF2B5EF4-FFF2-40B4-BE49-F238E27FC236}">
                <a16:creationId xmlns:a16="http://schemas.microsoft.com/office/drawing/2014/main" id="{93E15014-1D93-486F-A3CD-FF0560929016}"/>
              </a:ext>
            </a:extLst>
          </p:cNvPr>
          <p:cNvSpPr/>
          <p:nvPr/>
        </p:nvSpPr>
        <p:spPr>
          <a:xfrm>
            <a:off x="7128311" y="3035372"/>
            <a:ext cx="869149" cy="50425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E402E5-5C68-4BC2-A9AB-F5D9697C2DFF}"/>
              </a:ext>
            </a:extLst>
          </p:cNvPr>
          <p:cNvGrpSpPr/>
          <p:nvPr/>
        </p:nvGrpSpPr>
        <p:grpSpPr>
          <a:xfrm>
            <a:off x="437735" y="3056333"/>
            <a:ext cx="766093" cy="774918"/>
            <a:chOff x="9425729" y="-254059"/>
            <a:chExt cx="766093" cy="774918"/>
          </a:xfrm>
        </p:grpSpPr>
        <p:sp>
          <p:nvSpPr>
            <p:cNvPr id="94" name="Rectangle: Rounded Corners 42">
              <a:extLst>
                <a:ext uri="{FF2B5EF4-FFF2-40B4-BE49-F238E27FC236}">
                  <a16:creationId xmlns:a16="http://schemas.microsoft.com/office/drawing/2014/main" id="{A0284B89-15C7-450A-90C7-A5C42D2051B6}"/>
                </a:ext>
              </a:extLst>
            </p:cNvPr>
            <p:cNvSpPr/>
            <p:nvPr/>
          </p:nvSpPr>
          <p:spPr>
            <a:xfrm>
              <a:off x="9485220" y="-254059"/>
              <a:ext cx="671349" cy="533145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6F89BE-5B5B-4FBE-9DFC-D3E35E4E6DEF}"/>
                </a:ext>
              </a:extLst>
            </p:cNvPr>
            <p:cNvSpPr txBox="1"/>
            <p:nvPr/>
          </p:nvSpPr>
          <p:spPr>
            <a:xfrm>
              <a:off x="9425729" y="-202416"/>
              <a:ext cx="766093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b="1" dirty="0">
                  <a:solidFill>
                    <a:schemeClr val="dk1"/>
                  </a:solidFill>
                  <a:latin typeface="+mn-lt"/>
                  <a:cs typeface="+mn-cs"/>
                </a:rPr>
                <a:t>Training Data</a:t>
              </a:r>
            </a:p>
            <a:p>
              <a:endParaRPr lang="en-SG" dirty="0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C225F0E2-5D7F-4956-A327-8F6BC252C152}"/>
              </a:ext>
            </a:extLst>
          </p:cNvPr>
          <p:cNvSpPr/>
          <p:nvPr/>
        </p:nvSpPr>
        <p:spPr>
          <a:xfrm>
            <a:off x="1356512" y="3109058"/>
            <a:ext cx="1070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Feature </a:t>
            </a:r>
            <a:r>
              <a:rPr lang="en-US" altLang="zh-CN" sz="1200" b="1" dirty="0">
                <a:solidFill>
                  <a:schemeClr val="dk1"/>
                </a:solidFill>
                <a:latin typeface="+mn-lt"/>
                <a:cs typeface="+mn-cs"/>
              </a:rPr>
              <a:t>Extraction</a:t>
            </a:r>
            <a:endParaRPr lang="en-SG" sz="1200" b="1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97" name="Arrow: Right 43">
            <a:extLst>
              <a:ext uri="{FF2B5EF4-FFF2-40B4-BE49-F238E27FC236}">
                <a16:creationId xmlns:a16="http://schemas.microsoft.com/office/drawing/2014/main" id="{AD0789C2-472D-4E6B-B666-A27037BC817E}"/>
              </a:ext>
            </a:extLst>
          </p:cNvPr>
          <p:cNvSpPr/>
          <p:nvPr/>
        </p:nvSpPr>
        <p:spPr>
          <a:xfrm>
            <a:off x="1184106" y="3199961"/>
            <a:ext cx="302929" cy="278102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961B804-F180-49C4-B7EE-430E2498883C}"/>
              </a:ext>
            </a:extLst>
          </p:cNvPr>
          <p:cNvSpPr/>
          <p:nvPr/>
        </p:nvSpPr>
        <p:spPr>
          <a:xfrm>
            <a:off x="2483768" y="3015538"/>
            <a:ext cx="136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 and Over-Sampling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5C20517-4006-447B-B781-931DE9E1BB97}"/>
              </a:ext>
            </a:extLst>
          </p:cNvPr>
          <p:cNvSpPr/>
          <p:nvPr/>
        </p:nvSpPr>
        <p:spPr>
          <a:xfrm>
            <a:off x="7073008" y="3150406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1400" b="1" dirty="0">
                <a:solidFill>
                  <a:schemeClr val="dk1"/>
                </a:solidFill>
                <a:latin typeface="+mn-lt"/>
                <a:cs typeface="+mn-cs"/>
              </a:rPr>
              <a:t>Prediction</a:t>
            </a:r>
          </a:p>
        </p:txBody>
      </p:sp>
      <p:sp>
        <p:nvSpPr>
          <p:cNvPr id="101" name="Rectangle: Rounded Corners 42">
            <a:extLst>
              <a:ext uri="{FF2B5EF4-FFF2-40B4-BE49-F238E27FC236}">
                <a16:creationId xmlns:a16="http://schemas.microsoft.com/office/drawing/2014/main" id="{A065AC84-A12B-455B-895A-2F10ABC9B852}"/>
              </a:ext>
            </a:extLst>
          </p:cNvPr>
          <p:cNvSpPr/>
          <p:nvPr/>
        </p:nvSpPr>
        <p:spPr>
          <a:xfrm>
            <a:off x="5187425" y="5299756"/>
            <a:ext cx="1167306" cy="40012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8616871-0164-4CAE-9C89-61FBBF8AE4B0}"/>
              </a:ext>
            </a:extLst>
          </p:cNvPr>
          <p:cNvSpPr/>
          <p:nvPr/>
        </p:nvSpPr>
        <p:spPr>
          <a:xfrm>
            <a:off x="5064915" y="5347337"/>
            <a:ext cx="13697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200" b="1" dirty="0">
                <a:solidFill>
                  <a:schemeClr val="dk1"/>
                </a:solidFill>
                <a:latin typeface="+mn-lt"/>
                <a:cs typeface="+mn-cs"/>
              </a:rPr>
              <a:t>Standardization</a:t>
            </a: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5ED13AA5-6B1E-4FB9-A35B-411C98C73BD0}"/>
              </a:ext>
            </a:extLst>
          </p:cNvPr>
          <p:cNvSpPr/>
          <p:nvPr/>
        </p:nvSpPr>
        <p:spPr>
          <a:xfrm rot="16200000">
            <a:off x="5633266" y="5676395"/>
            <a:ext cx="221997" cy="349501"/>
          </a:xfrm>
          <a:prstGeom prst="rightArrow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57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/>
      <p:bldP spid="62" grpId="0" animBg="1"/>
      <p:bldP spid="65" grpId="0" animBg="1"/>
      <p:bldP spid="70" grpId="0" animBg="1"/>
      <p:bldP spid="71" grpId="0" animBg="1"/>
      <p:bldP spid="72" grpId="0" animBg="1"/>
      <p:bldP spid="74" grpId="0" animBg="1"/>
      <p:bldP spid="88" grpId="0" animBg="1"/>
      <p:bldP spid="89" grpId="0" animBg="1"/>
      <p:bldP spid="90" grpId="0" animBg="1"/>
      <p:bldP spid="91" grpId="0" animBg="1"/>
      <p:bldP spid="97" grpId="0" animBg="1"/>
      <p:bldP spid="101" grpId="0" animBg="1"/>
      <p:bldP spid="10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33701</TotalTime>
  <Words>643</Words>
  <Application>Microsoft Office PowerPoint</Application>
  <PresentationFormat>On-screen Show (4:3)</PresentationFormat>
  <Paragraphs>173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Ensemble learning</vt:lpstr>
      <vt:lpstr>What?</vt:lpstr>
      <vt:lpstr>What?</vt:lpstr>
      <vt:lpstr>What?</vt:lpstr>
      <vt:lpstr>What?</vt:lpstr>
      <vt:lpstr>Structure of the ensemble learning code</vt:lpstr>
      <vt:lpstr>System Pipeline</vt:lpstr>
      <vt:lpstr>System Pipeline</vt:lpstr>
      <vt:lpstr>System Pipeline</vt:lpstr>
      <vt:lpstr>Classification method</vt:lpstr>
      <vt:lpstr>Classification method</vt:lpstr>
      <vt:lpstr>Code Download</vt:lpstr>
      <vt:lpstr>Input</vt:lpstr>
      <vt:lpstr>Output of main_classification.py</vt:lpstr>
      <vt:lpstr>Output of main_classification.py</vt:lpstr>
      <vt:lpstr>Output of main_classification.py</vt:lpstr>
      <vt:lpstr>Output of test_comb.py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gohcy</dc:creator>
  <cp:lastModifiedBy>#XU SHIHAO#</cp:lastModifiedBy>
  <cp:revision>2917</cp:revision>
  <cp:lastPrinted>2017-09-06T09:27:17Z</cp:lastPrinted>
  <dcterms:created xsi:type="dcterms:W3CDTF">2011-07-19T12:47:07Z</dcterms:created>
  <dcterms:modified xsi:type="dcterms:W3CDTF">2019-02-22T08:01:16Z</dcterms:modified>
</cp:coreProperties>
</file>