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0" r:id="rId1"/>
    <p:sldMasterId id="2147483732" r:id="rId2"/>
  </p:sldMasterIdLst>
  <p:notesMasterIdLst>
    <p:notesMasterId r:id="rId28"/>
  </p:notesMasterIdLst>
  <p:handoutMasterIdLst>
    <p:handoutMasterId r:id="rId29"/>
  </p:handoutMasterIdLst>
  <p:sldIdLst>
    <p:sldId id="740" r:id="rId3"/>
    <p:sldId id="744" r:id="rId4"/>
    <p:sldId id="772" r:id="rId5"/>
    <p:sldId id="748" r:id="rId6"/>
    <p:sldId id="762" r:id="rId7"/>
    <p:sldId id="745" r:id="rId8"/>
    <p:sldId id="749" r:id="rId9"/>
    <p:sldId id="750" r:id="rId10"/>
    <p:sldId id="747" r:id="rId11"/>
    <p:sldId id="751" r:id="rId12"/>
    <p:sldId id="760" r:id="rId13"/>
    <p:sldId id="764" r:id="rId14"/>
    <p:sldId id="765" r:id="rId15"/>
    <p:sldId id="766" r:id="rId16"/>
    <p:sldId id="767" r:id="rId17"/>
    <p:sldId id="768" r:id="rId18"/>
    <p:sldId id="769" r:id="rId19"/>
    <p:sldId id="759" r:id="rId20"/>
    <p:sldId id="770" r:id="rId21"/>
    <p:sldId id="761" r:id="rId22"/>
    <p:sldId id="773" r:id="rId23"/>
    <p:sldId id="774" r:id="rId24"/>
    <p:sldId id="763" r:id="rId25"/>
    <p:sldId id="775" r:id="rId26"/>
    <p:sldId id="771" r:id="rId27"/>
  </p:sldIdLst>
  <p:sldSz cx="9144000" cy="6858000" type="letter"/>
  <p:notesSz cx="9236075" cy="7010400"/>
  <p:defaultTex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1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sabelle Morin" initials="IM"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996D"/>
    <a:srgbClr val="AF9C65"/>
    <a:srgbClr val="F3F7FB"/>
    <a:srgbClr val="FCFDFE"/>
    <a:srgbClr val="F0F6FA"/>
    <a:srgbClr val="E8F2F8"/>
    <a:srgbClr val="F3F8FB"/>
    <a:srgbClr val="DCEBF4"/>
    <a:srgbClr val="FC2B08"/>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9" autoAdjust="0"/>
    <p:restoredTop sz="77419" autoAdjust="0"/>
  </p:normalViewPr>
  <p:slideViewPr>
    <p:cSldViewPr>
      <p:cViewPr varScale="1">
        <p:scale>
          <a:sx n="77" d="100"/>
          <a:sy n="77" d="100"/>
        </p:scale>
        <p:origin x="1464" y="6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109" d="100"/>
          <a:sy n="109" d="100"/>
        </p:scale>
        <p:origin x="-150" y="-24"/>
      </p:cViewPr>
      <p:guideLst>
        <p:guide orient="horz" pos="2208"/>
        <p:guide pos="291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10" name="Rectangle 6"/>
          <p:cNvSpPr>
            <a:spLocks noGrp="1" noChangeArrowheads="1"/>
          </p:cNvSpPr>
          <p:nvPr>
            <p:ph type="ftr" sz="quarter" idx="2"/>
          </p:nvPr>
        </p:nvSpPr>
        <p:spPr bwMode="auto">
          <a:xfrm>
            <a:off x="0" y="6699714"/>
            <a:ext cx="2701236" cy="309095"/>
          </a:xfrm>
          <a:prstGeom prst="rect">
            <a:avLst/>
          </a:prstGeom>
          <a:noFill/>
          <a:ln w="9525">
            <a:noFill/>
            <a:miter lim="800000"/>
            <a:headEnd/>
            <a:tailEnd/>
          </a:ln>
          <a:effectLst/>
        </p:spPr>
        <p:txBody>
          <a:bodyPr vert="horz" wrap="square" lIns="93255" tIns="46628" rIns="93255" bIns="46628" numCol="1" anchor="b" anchorCtr="0" compatLnSpc="1">
            <a:prstTxWarp prst="textNoShape">
              <a:avLst/>
            </a:prstTxWarp>
          </a:bodyPr>
          <a:lstStyle>
            <a:lvl1pPr algn="l" defTabSz="933159">
              <a:defRPr sz="1200"/>
            </a:lvl1pPr>
          </a:lstStyle>
          <a:p>
            <a:pPr>
              <a:defRPr/>
            </a:pPr>
            <a:r>
              <a:rPr lang="en-US"/>
              <a:t>Tuesday March 30, 2010</a:t>
            </a:r>
          </a:p>
        </p:txBody>
      </p:sp>
      <p:sp>
        <p:nvSpPr>
          <p:cNvPr id="21511" name="Rectangle 7"/>
          <p:cNvSpPr>
            <a:spLocks noGrp="1" noChangeArrowheads="1"/>
          </p:cNvSpPr>
          <p:nvPr>
            <p:ph type="dt" sz="quarter" idx="1"/>
          </p:nvPr>
        </p:nvSpPr>
        <p:spPr bwMode="auto">
          <a:xfrm>
            <a:off x="5147848" y="6737951"/>
            <a:ext cx="4391880" cy="350520"/>
          </a:xfrm>
          <a:prstGeom prst="rect">
            <a:avLst/>
          </a:prstGeom>
          <a:noFill/>
          <a:ln w="9525">
            <a:noFill/>
            <a:miter lim="800000"/>
            <a:headEnd/>
            <a:tailEnd/>
          </a:ln>
          <a:effectLst/>
        </p:spPr>
        <p:txBody>
          <a:bodyPr vert="horz" wrap="square" lIns="93255" tIns="46628" rIns="93255" bIns="46628" numCol="1" anchor="t" anchorCtr="0" compatLnSpc="1">
            <a:prstTxWarp prst="textNoShape">
              <a:avLst/>
            </a:prstTxWarp>
          </a:bodyPr>
          <a:lstStyle>
            <a:lvl1pPr algn="l" defTabSz="933159">
              <a:defRPr sz="1200"/>
            </a:lvl1pPr>
          </a:lstStyle>
          <a:p>
            <a:pPr>
              <a:defRPr/>
            </a:pPr>
            <a:r>
              <a:rPr lang="en-US"/>
              <a:t>Application of NHDPlus for Regional SPARROW modeling </a:t>
            </a:r>
          </a:p>
        </p:txBody>
      </p:sp>
    </p:spTree>
    <p:extLst>
      <p:ext uri="{BB962C8B-B14F-4D97-AF65-F5344CB8AC3E}">
        <p14:creationId xmlns:p14="http://schemas.microsoft.com/office/powerpoint/2010/main" val="1866945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4004407" cy="350520"/>
          </a:xfrm>
          <a:prstGeom prst="rect">
            <a:avLst/>
          </a:prstGeom>
          <a:noFill/>
          <a:ln w="9525">
            <a:noFill/>
            <a:miter lim="800000"/>
            <a:headEnd/>
            <a:tailEnd/>
          </a:ln>
          <a:effectLst/>
        </p:spPr>
        <p:txBody>
          <a:bodyPr vert="horz" wrap="square" lIns="93255" tIns="46628" rIns="93255" bIns="46628" numCol="1" anchor="t" anchorCtr="0" compatLnSpc="1">
            <a:prstTxWarp prst="textNoShape">
              <a:avLst/>
            </a:prstTxWarp>
          </a:bodyPr>
          <a:lstStyle>
            <a:lvl1pPr algn="l" defTabSz="933159">
              <a:defRPr sz="1200">
                <a:latin typeface="Constantia" pitchFamily="18" charset="0"/>
              </a:defRPr>
            </a:lvl1pPr>
          </a:lstStyle>
          <a:p>
            <a:pPr>
              <a:defRPr/>
            </a:pPr>
            <a:endParaRPr lang="en-US"/>
          </a:p>
        </p:txBody>
      </p:sp>
      <p:sp>
        <p:nvSpPr>
          <p:cNvPr id="18435" name="Rectangle 3"/>
          <p:cNvSpPr>
            <a:spLocks noGrp="1" noChangeArrowheads="1"/>
          </p:cNvSpPr>
          <p:nvPr>
            <p:ph type="dt" idx="1"/>
          </p:nvPr>
        </p:nvSpPr>
        <p:spPr bwMode="auto">
          <a:xfrm>
            <a:off x="5230086" y="0"/>
            <a:ext cx="4004407" cy="350520"/>
          </a:xfrm>
          <a:prstGeom prst="rect">
            <a:avLst/>
          </a:prstGeom>
          <a:noFill/>
          <a:ln w="9525">
            <a:noFill/>
            <a:miter lim="800000"/>
            <a:headEnd/>
            <a:tailEnd/>
          </a:ln>
          <a:effectLst/>
        </p:spPr>
        <p:txBody>
          <a:bodyPr vert="horz" wrap="square" lIns="93255" tIns="46628" rIns="93255" bIns="46628" numCol="1" anchor="t" anchorCtr="0" compatLnSpc="1">
            <a:prstTxWarp prst="textNoShape">
              <a:avLst/>
            </a:prstTxWarp>
          </a:bodyPr>
          <a:lstStyle>
            <a:lvl1pPr algn="r" defTabSz="933159">
              <a:defRPr sz="1200">
                <a:latin typeface="Constantia" pitchFamily="18" charset="0"/>
              </a:defRPr>
            </a:lvl1pPr>
          </a:lstStyle>
          <a:p>
            <a:pPr>
              <a:defRPr/>
            </a:pPr>
            <a:fld id="{DE4DFB1C-23E3-4739-9FBC-4A2DBE894A07}" type="datetime1">
              <a:rPr lang="en-US"/>
              <a:pPr>
                <a:defRPr/>
              </a:pPr>
              <a:t>1/29/2024</a:t>
            </a:fld>
            <a:endParaRPr lang="en-US"/>
          </a:p>
        </p:txBody>
      </p:sp>
      <p:sp>
        <p:nvSpPr>
          <p:cNvPr id="30724" name="Rectangle 4"/>
          <p:cNvSpPr>
            <a:spLocks noGrp="1" noRot="1" noChangeAspect="1" noChangeArrowheads="1" noTextEdit="1"/>
          </p:cNvSpPr>
          <p:nvPr>
            <p:ph type="sldImg" idx="2"/>
          </p:nvPr>
        </p:nvSpPr>
        <p:spPr bwMode="auto">
          <a:xfrm>
            <a:off x="2865438" y="525463"/>
            <a:ext cx="3505200" cy="26289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22027" y="3329940"/>
            <a:ext cx="7392023" cy="3154680"/>
          </a:xfrm>
          <a:prstGeom prst="rect">
            <a:avLst/>
          </a:prstGeom>
          <a:noFill/>
          <a:ln w="9525">
            <a:noFill/>
            <a:miter lim="800000"/>
            <a:headEnd/>
            <a:tailEnd/>
          </a:ln>
          <a:effectLst/>
        </p:spPr>
        <p:txBody>
          <a:bodyPr vert="horz" wrap="square" lIns="93255" tIns="46628" rIns="93255" bIns="466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6658287"/>
            <a:ext cx="4004407" cy="350520"/>
          </a:xfrm>
          <a:prstGeom prst="rect">
            <a:avLst/>
          </a:prstGeom>
          <a:noFill/>
          <a:ln w="9525">
            <a:noFill/>
            <a:miter lim="800000"/>
            <a:headEnd/>
            <a:tailEnd/>
          </a:ln>
          <a:effectLst/>
        </p:spPr>
        <p:txBody>
          <a:bodyPr vert="horz" wrap="square" lIns="93255" tIns="46628" rIns="93255" bIns="46628" numCol="1" anchor="b" anchorCtr="0" compatLnSpc="1">
            <a:prstTxWarp prst="textNoShape">
              <a:avLst/>
            </a:prstTxWarp>
          </a:bodyPr>
          <a:lstStyle>
            <a:lvl1pPr algn="l" defTabSz="933159">
              <a:defRPr sz="1200">
                <a:latin typeface="Constantia" pitchFamily="18" charset="0"/>
              </a:defRPr>
            </a:lvl1pPr>
          </a:lstStyle>
          <a:p>
            <a:pPr>
              <a:defRPr/>
            </a:pPr>
            <a:r>
              <a:rPr lang="en-US"/>
              <a:t>Day of Week, time am/pm</a:t>
            </a:r>
          </a:p>
        </p:txBody>
      </p:sp>
      <p:sp>
        <p:nvSpPr>
          <p:cNvPr id="18439" name="Rectangle 7"/>
          <p:cNvSpPr>
            <a:spLocks noGrp="1" noChangeArrowheads="1"/>
          </p:cNvSpPr>
          <p:nvPr>
            <p:ph type="sldNum" sz="quarter" idx="5"/>
          </p:nvPr>
        </p:nvSpPr>
        <p:spPr bwMode="auto">
          <a:xfrm>
            <a:off x="5230086" y="6658287"/>
            <a:ext cx="4004407" cy="350520"/>
          </a:xfrm>
          <a:prstGeom prst="rect">
            <a:avLst/>
          </a:prstGeom>
          <a:noFill/>
          <a:ln w="9525">
            <a:noFill/>
            <a:miter lim="800000"/>
            <a:headEnd/>
            <a:tailEnd/>
          </a:ln>
          <a:effectLst/>
        </p:spPr>
        <p:txBody>
          <a:bodyPr vert="horz" wrap="square" lIns="93255" tIns="46628" rIns="93255" bIns="46628" numCol="1" anchor="b" anchorCtr="0" compatLnSpc="1">
            <a:prstTxWarp prst="textNoShape">
              <a:avLst/>
            </a:prstTxWarp>
          </a:bodyPr>
          <a:lstStyle>
            <a:lvl1pPr algn="r" defTabSz="933159">
              <a:defRPr sz="1200">
                <a:latin typeface="Constantia" pitchFamily="18" charset="0"/>
              </a:defRPr>
            </a:lvl1pPr>
          </a:lstStyle>
          <a:p>
            <a:pPr>
              <a:defRPr/>
            </a:pPr>
            <a:fld id="{AEDDC3F6-7B8D-401F-8CE1-E87F7FF90607}" type="slidenum">
              <a:rPr lang="en-US"/>
              <a:pPr>
                <a:defRPr/>
              </a:pPr>
              <a:t>‹#›</a:t>
            </a:fld>
            <a:endParaRPr lang="en-US"/>
          </a:p>
        </p:txBody>
      </p:sp>
    </p:spTree>
    <p:extLst>
      <p:ext uri="{BB962C8B-B14F-4D97-AF65-F5344CB8AC3E}">
        <p14:creationId xmlns:p14="http://schemas.microsoft.com/office/powerpoint/2010/main" val="28870976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a:t>
            </a:r>
            <a:r>
              <a:rPr lang="en-US" dirty="0" err="1" smtClean="0"/>
              <a:t>NHDPlus</a:t>
            </a:r>
            <a:r>
              <a:rPr lang="en-US" dirty="0" smtClean="0"/>
              <a:t> Training Series.  This webinar is about what</a:t>
            </a:r>
            <a:r>
              <a:rPr lang="en-US" baseline="0" dirty="0" smtClean="0"/>
              <a:t> components come in the NHDPlusV2 package.</a:t>
            </a:r>
            <a:r>
              <a:rPr lang="en-US" dirty="0" smtClean="0"/>
              <a:t>  I’m Cindy McKay,</a:t>
            </a:r>
            <a:r>
              <a:rPr lang="en-US" baseline="0" dirty="0" smtClean="0"/>
              <a:t> a member of the </a:t>
            </a:r>
            <a:r>
              <a:rPr lang="en-US" baseline="0" dirty="0" err="1" smtClean="0"/>
              <a:t>NHDPlus</a:t>
            </a:r>
            <a:r>
              <a:rPr lang="en-US" baseline="0" dirty="0" smtClean="0"/>
              <a:t> Team</a:t>
            </a:r>
            <a:endParaRPr lang="en-US" dirty="0" smtClean="0"/>
          </a:p>
          <a:p>
            <a:endParaRPr lang="en-US" dirty="0" smtClean="0"/>
          </a:p>
          <a:p>
            <a:pPr rtl="0"/>
            <a:r>
              <a:rPr lang="en-US" sz="1200" b="0" i="1" u="none" strike="noStrike" kern="1200" dirty="0" smtClean="0">
                <a:solidFill>
                  <a:schemeClr val="tx1"/>
                </a:solidFill>
                <a:effectLst/>
                <a:latin typeface="Calibri" pitchFamily="34" charset="0"/>
                <a:ea typeface="+mn-ea"/>
                <a:cs typeface="+mn-cs"/>
              </a:rPr>
              <a:t>The NHDPlusV2 Training Series is designed for NHDPlus users who have studied the NHDPlusV21 User Guide, downloaded and installed some NHDPlus data, and spent time exploring the content of NHDPlus. Users new to NHDPlus will benefit most from the Training Series after completing these recommended prerequisite tasks:</a:t>
            </a:r>
            <a:endParaRPr lang="en-US" dirty="0" smtClean="0">
              <a:effectLst/>
            </a:endParaRPr>
          </a:p>
          <a:p>
            <a:pPr rtl="0"/>
            <a:r>
              <a:rPr lang="en-US" sz="1200" b="0" i="1" u="none" strike="noStrike" kern="1200" dirty="0" smtClean="0">
                <a:solidFill>
                  <a:schemeClr val="tx1"/>
                </a:solidFill>
                <a:effectLst/>
                <a:latin typeface="Calibri" pitchFamily="34" charset="0"/>
                <a:ea typeface="+mn-ea"/>
                <a:cs typeface="+mn-cs"/>
              </a:rPr>
              <a:t>1.  Read the NHDPlusV21 User Guide, through section on “NHDPlusV2 Versioning”</a:t>
            </a:r>
            <a:endParaRPr lang="en-US" dirty="0" smtClean="0">
              <a:effectLst/>
            </a:endParaRPr>
          </a:p>
          <a:p>
            <a:pPr rtl="0"/>
            <a:r>
              <a:rPr lang="en-US" sz="1200" b="0" i="1" u="none" strike="noStrike" kern="1200" dirty="0" smtClean="0">
                <a:solidFill>
                  <a:schemeClr val="tx1"/>
                </a:solidFill>
                <a:effectLst/>
                <a:latin typeface="Calibri" pitchFamily="34" charset="0"/>
                <a:ea typeface="+mn-ea"/>
                <a:cs typeface="+mn-cs"/>
              </a:rPr>
              <a:t>2.  Perform Exercises 0 and 1 found on the NHDPlusV2 Documentation webpage.</a:t>
            </a:r>
            <a:endParaRPr lang="en-US" dirty="0" smtClean="0">
              <a:effectLst/>
            </a:endParaRPr>
          </a:p>
          <a:p>
            <a:pPr rtl="0"/>
            <a:r>
              <a:rPr lang="en-US" dirty="0" smtClean="0"/>
              <a:t/>
            </a:r>
            <a:br>
              <a:rPr lang="en-US" dirty="0" smtClean="0"/>
            </a:br>
            <a:r>
              <a:rPr lang="en-US" sz="1200" b="0" i="1" u="none" strike="noStrike" kern="1200" dirty="0" smtClean="0">
                <a:solidFill>
                  <a:schemeClr val="tx1"/>
                </a:solidFill>
                <a:effectLst/>
                <a:latin typeface="Calibri" pitchFamily="34" charset="0"/>
                <a:ea typeface="+mn-ea"/>
                <a:cs typeface="+mn-cs"/>
              </a:rPr>
              <a:t>The Training Series does not cover how the </a:t>
            </a:r>
            <a:r>
              <a:rPr lang="en-US" sz="1200" b="0" i="1" u="none" strike="noStrike" kern="1200" dirty="0" err="1" smtClean="0">
                <a:solidFill>
                  <a:schemeClr val="tx1"/>
                </a:solidFill>
                <a:effectLst/>
                <a:latin typeface="Calibri" pitchFamily="34" charset="0"/>
                <a:ea typeface="+mn-ea"/>
                <a:cs typeface="+mn-cs"/>
              </a:rPr>
              <a:t>NHDPlus</a:t>
            </a:r>
            <a:r>
              <a:rPr lang="en-US" sz="1200" b="0" i="1" u="none" strike="noStrike" kern="1200" dirty="0" smtClean="0">
                <a:solidFill>
                  <a:schemeClr val="tx1"/>
                </a:solidFill>
                <a:effectLst/>
                <a:latin typeface="Calibri" pitchFamily="34" charset="0"/>
                <a:ea typeface="+mn-ea"/>
                <a:cs typeface="+mn-cs"/>
              </a:rPr>
              <a:t> components were built.  This information can be found in Appendix A of the NHDPlusV21 User Guide.</a:t>
            </a:r>
            <a:endParaRPr lang="en-US" dirty="0" smtClean="0">
              <a:effectLst/>
            </a:endParaRPr>
          </a:p>
          <a:p>
            <a:pPr rtl="0"/>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0</a:t>
            </a:fld>
            <a:endParaRPr lang="en-US"/>
          </a:p>
        </p:txBody>
      </p:sp>
    </p:spTree>
    <p:extLst>
      <p:ext uri="{BB962C8B-B14F-4D97-AF65-F5344CB8AC3E}">
        <p14:creationId xmlns:p14="http://schemas.microsoft.com/office/powerpoint/2010/main" val="1153959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smallest group of features in NHD are the landmark features found in </a:t>
            </a:r>
            <a:r>
              <a:rPr lang="en-US" dirty="0" err="1" smtClean="0"/>
              <a:t>NHDLine</a:t>
            </a:r>
            <a:r>
              <a:rPr lang="en-US" dirty="0" smtClean="0"/>
              <a:t> and </a:t>
            </a:r>
            <a:r>
              <a:rPr lang="en-US" dirty="0" err="1" smtClean="0"/>
              <a:t>NHDPoint</a:t>
            </a:r>
            <a:r>
              <a:rPr lang="en-US" dirty="0" smtClean="0"/>
              <a:t>.  These features are included in NHD because</a:t>
            </a:r>
            <a:r>
              <a:rPr lang="en-US" baseline="0" dirty="0" smtClean="0"/>
              <a:t> of their usefulness when making cartographic products.</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9</a:t>
            </a:fld>
            <a:endParaRPr lang="en-US" dirty="0"/>
          </a:p>
        </p:txBody>
      </p:sp>
    </p:spTree>
    <p:extLst>
      <p:ext uri="{BB962C8B-B14F-4D97-AF65-F5344CB8AC3E}">
        <p14:creationId xmlns:p14="http://schemas.microsoft.com/office/powerpoint/2010/main" val="2247516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second</a:t>
            </a:r>
            <a:r>
              <a:rPr lang="en-US" baseline="0" dirty="0" smtClean="0"/>
              <a:t> source dataset, t</a:t>
            </a:r>
            <a:r>
              <a:rPr lang="en-US" dirty="0" smtClean="0"/>
              <a:t>he Watershed</a:t>
            </a:r>
            <a:r>
              <a:rPr lang="en-US" baseline="0" dirty="0" smtClean="0"/>
              <a:t> Boundary Dataset, is a set of hydrologically-based, nesting divisions of the U.S.  Their purpose is to provide a stable set of administrative units that can be used to report and track water resources information.  In general, the boundaries of the WBD polygons represent the drainage divides on the landscape.</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10</a:t>
            </a:fld>
            <a:endParaRPr lang="en-US" dirty="0"/>
          </a:p>
        </p:txBody>
      </p:sp>
    </p:spTree>
    <p:extLst>
      <p:ext uri="{BB962C8B-B14F-4D97-AF65-F5344CB8AC3E}">
        <p14:creationId xmlns:p14="http://schemas.microsoft.com/office/powerpoint/2010/main" val="891222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WBD units are coded</a:t>
            </a:r>
            <a:r>
              <a:rPr lang="en-US" baseline="0" dirty="0" smtClean="0"/>
              <a:t> with two digits for each level of nesting. The largest level is HUC2, also called 2-digit HUCs.  Each HUC2 is assigned a 2-digit code.  There are 22 HUC2s.  01 through 18 make up the continental U.S.. 19 is Alaska.  20 is Hawaii. 21 is Puerto Rico and the US Virgin Islands. And 22 is the islands of Guam, Northern Mariana, and American Samoa.</a:t>
            </a:r>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11</a:t>
            </a:fld>
            <a:endParaRPr lang="en-US"/>
          </a:p>
        </p:txBody>
      </p:sp>
    </p:spTree>
    <p:extLst>
      <p:ext uri="{BB962C8B-B14F-4D97-AF65-F5344CB8AC3E}">
        <p14:creationId xmlns:p14="http://schemas.microsoft.com/office/powerpoint/2010/main" val="2715571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HUC level adds 2</a:t>
            </a:r>
            <a:r>
              <a:rPr lang="en-US" baseline="0" dirty="0" smtClean="0"/>
              <a:t> digits to the HUC codes. The second level of HUCs are known as HUC4s or 4-digit HUCs.  T</a:t>
            </a:r>
            <a:r>
              <a:rPr lang="en-US" dirty="0" smtClean="0"/>
              <a:t>he first 2 digits of the HUC4 designates</a:t>
            </a:r>
            <a:r>
              <a:rPr lang="en-US" baseline="0" dirty="0" smtClean="0"/>
              <a:t> the HUC2 and each HUC4 subdivision receives a unique 2 digits in the 3</a:t>
            </a:r>
            <a:r>
              <a:rPr lang="en-US" baseline="30000" dirty="0" smtClean="0"/>
              <a:t>rd</a:t>
            </a:r>
            <a:r>
              <a:rPr lang="en-US" baseline="0" dirty="0" smtClean="0"/>
              <a:t> and 4</a:t>
            </a:r>
            <a:r>
              <a:rPr lang="en-US" baseline="30000" dirty="0" smtClean="0"/>
              <a:t>th</a:t>
            </a:r>
            <a:r>
              <a:rPr lang="en-US" baseline="0" dirty="0" smtClean="0"/>
              <a:t> digits of the code.  There are 202 4-digit HUCs in the continental U.S.</a:t>
            </a:r>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12</a:t>
            </a:fld>
            <a:endParaRPr lang="en-US"/>
          </a:p>
        </p:txBody>
      </p:sp>
    </p:spTree>
    <p:extLst>
      <p:ext uri="{BB962C8B-B14F-4D97-AF65-F5344CB8AC3E}">
        <p14:creationId xmlns:p14="http://schemas.microsoft.com/office/powerpoint/2010/main" val="3865102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third level of HUCs are known as HUC6s or 6-digit HUCs.  T</a:t>
            </a:r>
            <a:r>
              <a:rPr lang="en-US" dirty="0" smtClean="0"/>
              <a:t>he first 4 digits of the HUC6 code designate</a:t>
            </a:r>
            <a:r>
              <a:rPr lang="en-US" baseline="0" dirty="0" smtClean="0"/>
              <a:t> the HUC4 and each HUC6 subdivision receives a unique 2 digits in the 5</a:t>
            </a:r>
            <a:r>
              <a:rPr lang="en-US" baseline="30000" dirty="0" smtClean="0"/>
              <a:t>th</a:t>
            </a:r>
            <a:r>
              <a:rPr lang="en-US" baseline="0" dirty="0" smtClean="0"/>
              <a:t> and 6</a:t>
            </a:r>
            <a:r>
              <a:rPr lang="en-US" baseline="30000" dirty="0" smtClean="0"/>
              <a:t>th</a:t>
            </a:r>
            <a:r>
              <a:rPr lang="en-US" baseline="0" dirty="0" smtClean="0"/>
              <a:t> digits of the code.  There are 336 6-digit HUCs in the continental U.S.</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13</a:t>
            </a:fld>
            <a:endParaRPr lang="en-US"/>
          </a:p>
        </p:txBody>
      </p:sp>
    </p:spTree>
    <p:extLst>
      <p:ext uri="{BB962C8B-B14F-4D97-AF65-F5344CB8AC3E}">
        <p14:creationId xmlns:p14="http://schemas.microsoft.com/office/powerpoint/2010/main" val="277163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fourth level of HUCs are known as HUC8s or 8-digit HUCs.  T</a:t>
            </a:r>
            <a:r>
              <a:rPr lang="en-US" dirty="0" smtClean="0"/>
              <a:t>he first 6 digits of the HUC8 code designates</a:t>
            </a:r>
            <a:r>
              <a:rPr lang="en-US" baseline="0" dirty="0" smtClean="0"/>
              <a:t> the HUC6 and each HUC8 subdivision receives a unique 2 digits in the 7</a:t>
            </a:r>
            <a:r>
              <a:rPr lang="en-US" baseline="30000" dirty="0" smtClean="0"/>
              <a:t>th</a:t>
            </a:r>
            <a:r>
              <a:rPr lang="en-US" baseline="0" dirty="0" smtClean="0"/>
              <a:t> and 8</a:t>
            </a:r>
            <a:r>
              <a:rPr lang="en-US" baseline="30000" dirty="0" smtClean="0"/>
              <a:t>th</a:t>
            </a:r>
            <a:r>
              <a:rPr lang="en-US" baseline="0" dirty="0" smtClean="0"/>
              <a:t> digits of the code.  There are 2121 8-digit HUCs in the continental U.S.</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14</a:t>
            </a:fld>
            <a:endParaRPr lang="en-US"/>
          </a:p>
        </p:txBody>
      </p:sp>
    </p:spTree>
    <p:extLst>
      <p:ext uri="{BB962C8B-B14F-4D97-AF65-F5344CB8AC3E}">
        <p14:creationId xmlns:p14="http://schemas.microsoft.com/office/powerpoint/2010/main" val="2419110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fifth level HUCs are known as HUC10s or 10-digit HUCs.  T</a:t>
            </a:r>
            <a:r>
              <a:rPr lang="en-US" dirty="0" smtClean="0"/>
              <a:t>he first 8 digits of the HUC10 code designates</a:t>
            </a:r>
            <a:r>
              <a:rPr lang="en-US" baseline="0" dirty="0" smtClean="0"/>
              <a:t> the HUC8 and each HUC10 subdivision receives a unique 2 digits in the 9</a:t>
            </a:r>
            <a:r>
              <a:rPr lang="en-US" baseline="30000" dirty="0" smtClean="0"/>
              <a:t>th</a:t>
            </a:r>
            <a:r>
              <a:rPr lang="en-US" baseline="0" dirty="0" smtClean="0"/>
              <a:t> and 10</a:t>
            </a:r>
            <a:r>
              <a:rPr lang="en-US" baseline="30000" dirty="0" smtClean="0"/>
              <a:t>th</a:t>
            </a:r>
            <a:r>
              <a:rPr lang="en-US" baseline="0" dirty="0" smtClean="0"/>
              <a:t> digits of the code.  There are 15,945 10-digit HUCs in the continental U.S..</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15</a:t>
            </a:fld>
            <a:endParaRPr lang="en-US"/>
          </a:p>
        </p:txBody>
      </p:sp>
    </p:spTree>
    <p:extLst>
      <p:ext uri="{BB962C8B-B14F-4D97-AF65-F5344CB8AC3E}">
        <p14:creationId xmlns:p14="http://schemas.microsoft.com/office/powerpoint/2010/main" val="2981127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sixth level of HUC, or HUC12,</a:t>
            </a:r>
            <a:r>
              <a:rPr lang="en-US" baseline="0" dirty="0" smtClean="0"/>
              <a:t> is the smallest nationally available HUC level.  There are allowances in the WBD standard for states to define HUC14s and HUC16s, however these have not been defined in many places.  T</a:t>
            </a:r>
            <a:r>
              <a:rPr lang="en-US" dirty="0" smtClean="0"/>
              <a:t>he first 10 digits of the HUC12 code designate</a:t>
            </a:r>
            <a:r>
              <a:rPr lang="en-US" baseline="0" dirty="0" smtClean="0"/>
              <a:t> the HUC10 and each HUC12 subdivision receives a unique 2 digits in the 11</a:t>
            </a:r>
            <a:r>
              <a:rPr lang="en-US" baseline="30000" dirty="0" smtClean="0"/>
              <a:t>th</a:t>
            </a:r>
            <a:r>
              <a:rPr lang="en-US" baseline="0" dirty="0" smtClean="0"/>
              <a:t> and 12</a:t>
            </a:r>
            <a:r>
              <a:rPr lang="en-US" baseline="30000" dirty="0" smtClean="0"/>
              <a:t>th</a:t>
            </a:r>
            <a:r>
              <a:rPr lang="en-US" baseline="0" dirty="0" smtClean="0"/>
              <a:t> digits of the code.  There are 86,123 12-digit HUCs in the continental U.S..</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dirty="0" smtClean="0"/>
              <a:t>The standard </a:t>
            </a:r>
            <a:r>
              <a:rPr lang="en-US" baseline="0" dirty="0" smtClean="0"/>
              <a:t>size of a HUC12 is 40-162 </a:t>
            </a:r>
            <a:r>
              <a:rPr lang="en-US" baseline="0" dirty="0" err="1" smtClean="0"/>
              <a:t>sq-kms</a:t>
            </a:r>
            <a:r>
              <a:rPr lang="en-US" baseline="0" dirty="0" smtClean="0"/>
              <a:t>.  As you can see, there are some areas that are much larger than the standard size.  For example, there are HUC8s along the Canadian border that have yet to be sub-divided.  Also, the Great Lakes and other large U.S. waterbodies are not sub-divided.  Excluding these very large un-subdivided areas, the average HUC12 is 97 </a:t>
            </a:r>
            <a:r>
              <a:rPr lang="en-US" baseline="0" dirty="0" err="1" smtClean="0"/>
              <a:t>sq</a:t>
            </a:r>
            <a:r>
              <a:rPr lang="en-US" baseline="0" dirty="0" smtClean="0"/>
              <a:t>-km.</a:t>
            </a:r>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16</a:t>
            </a:fld>
            <a:endParaRPr lang="en-US"/>
          </a:p>
        </p:txBody>
      </p:sp>
    </p:spTree>
    <p:extLst>
      <p:ext uri="{BB962C8B-B14F-4D97-AF65-F5344CB8AC3E}">
        <p14:creationId xmlns:p14="http://schemas.microsoft.com/office/powerpoint/2010/main" val="3068380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lets</a:t>
            </a:r>
            <a:r>
              <a:rPr lang="en-US" baseline="0" dirty="0" smtClean="0"/>
              <a:t> move to our final primary input dataset, the National Elevation Dataset known as NED and 3DEP.  The NED snapshots used for the </a:t>
            </a:r>
            <a:r>
              <a:rPr lang="en-US" baseline="0" dirty="0" err="1" smtClean="0"/>
              <a:t>NHDPlus</a:t>
            </a:r>
            <a:r>
              <a:rPr lang="en-US" baseline="0" dirty="0" smtClean="0"/>
              <a:t> were taken from 2011 to 2012.  As you can see by the legend, most of the continental US was at the 1/3</a:t>
            </a:r>
            <a:r>
              <a:rPr lang="en-US" baseline="30000" dirty="0" smtClean="0"/>
              <a:t>rd</a:t>
            </a:r>
            <a:r>
              <a:rPr lang="en-US" baseline="0" dirty="0" smtClean="0"/>
              <a:t> arc-sec resolution which is about 10 meter elevation point spacing.  There were also significant areas of very high resolution data, for example from </a:t>
            </a:r>
            <a:r>
              <a:rPr lang="en-US" dirty="0" smtClean="0"/>
              <a:t>LiDAR,</a:t>
            </a:r>
            <a:r>
              <a:rPr lang="en-US" baseline="0" dirty="0" smtClean="0"/>
              <a:t> of 1/9</a:t>
            </a:r>
            <a:r>
              <a:rPr lang="en-US" baseline="30000" dirty="0" smtClean="0"/>
              <a:t>th</a:t>
            </a:r>
            <a:r>
              <a:rPr lang="en-US" baseline="0" dirty="0" smtClean="0"/>
              <a:t> arc-sec resolution which is about 3 meter elevation point spacing.  The </a:t>
            </a:r>
            <a:r>
              <a:rPr lang="en-US" baseline="0" dirty="0" err="1" smtClean="0"/>
              <a:t>NHDPlus</a:t>
            </a:r>
            <a:r>
              <a:rPr lang="en-US" baseline="0" dirty="0" smtClean="0"/>
              <a:t> processing is done with a 30 meter DEM which is generated by re-sampling the higher resolution data to 30 meters.</a:t>
            </a:r>
            <a:endParaRPr lang="en-US" dirty="0" smtClean="0"/>
          </a:p>
        </p:txBody>
      </p:sp>
      <p:sp>
        <p:nvSpPr>
          <p:cNvPr id="4" name="Slide Number Placeholder 3"/>
          <p:cNvSpPr>
            <a:spLocks noGrp="1"/>
          </p:cNvSpPr>
          <p:nvPr>
            <p:ph type="sldNum" sz="quarter" idx="10"/>
          </p:nvPr>
        </p:nvSpPr>
        <p:spPr/>
        <p:txBody>
          <a:bodyPr/>
          <a:lstStyle/>
          <a:p>
            <a:fld id="{28F46B7B-5A4B-48EA-8F1D-3ADCC9DA5546}" type="slidenum">
              <a:rPr lang="en-US" smtClean="0"/>
              <a:pPr/>
              <a:t>17</a:t>
            </a:fld>
            <a:endParaRPr lang="en-US" dirty="0"/>
          </a:p>
        </p:txBody>
      </p:sp>
    </p:spTree>
    <p:extLst>
      <p:ext uri="{BB962C8B-B14F-4D97-AF65-F5344CB8AC3E}">
        <p14:creationId xmlns:p14="http://schemas.microsoft.com/office/powerpoint/2010/main" val="2195050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NHDPlus</a:t>
            </a:r>
            <a:r>
              <a:rPr lang="en-US" dirty="0" smtClean="0"/>
              <a:t> components</a:t>
            </a:r>
            <a:r>
              <a:rPr lang="en-US" baseline="0" dirty="0" smtClean="0"/>
              <a:t> include a snapshot of each of the three primary input datasets.  These snapshots contain the exact data used to produce </a:t>
            </a:r>
            <a:r>
              <a:rPr lang="en-US" baseline="0" dirty="0" err="1" smtClean="0"/>
              <a:t>NHDPlus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18</a:t>
            </a:fld>
            <a:endParaRPr lang="en-US" dirty="0"/>
          </a:p>
        </p:txBody>
      </p:sp>
    </p:spTree>
    <p:extLst>
      <p:ext uri="{BB962C8B-B14F-4D97-AF65-F5344CB8AC3E}">
        <p14:creationId xmlns:p14="http://schemas.microsoft.com/office/powerpoint/2010/main" val="358309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objectives of this session are to understand the source datasets from which NHDPlusV2 is built and to learn what data components</a:t>
            </a:r>
            <a:r>
              <a:rPr lang="en-US" baseline="0" dirty="0" smtClean="0"/>
              <a:t> are</a:t>
            </a:r>
            <a:r>
              <a:rPr lang="en-US" dirty="0" smtClean="0"/>
              <a:t> found within</a:t>
            </a:r>
            <a:r>
              <a:rPr lang="en-US" baseline="0" dirty="0" smtClean="0"/>
              <a:t> NHDPlusV2</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1</a:t>
            </a:fld>
            <a:endParaRPr lang="en-US" dirty="0"/>
          </a:p>
        </p:txBody>
      </p:sp>
    </p:spTree>
    <p:extLst>
      <p:ext uri="{BB962C8B-B14F-4D97-AF65-F5344CB8AC3E}">
        <p14:creationId xmlns:p14="http://schemas.microsoft.com/office/powerpoint/2010/main" val="2762551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shows</a:t>
            </a:r>
            <a:r>
              <a:rPr lang="en-US" baseline="0" dirty="0" smtClean="0"/>
              <a:t> a diagram of the NHDPlus datasets.  The grey datasets are the source data snapshots.  The green datasets are the rich collection of </a:t>
            </a:r>
            <a:r>
              <a:rPr lang="en-US" baseline="0" dirty="0" err="1" smtClean="0"/>
              <a:t>NHDPlus</a:t>
            </a:r>
            <a:r>
              <a:rPr lang="en-US" baseline="0" dirty="0" smtClean="0"/>
              <a:t> attributes.  The blue datasets are </a:t>
            </a:r>
            <a:r>
              <a:rPr lang="en-US" baseline="0" dirty="0" err="1" smtClean="0"/>
              <a:t>NHDPlus</a:t>
            </a:r>
            <a:r>
              <a:rPr lang="en-US" baseline="0" dirty="0" smtClean="0"/>
              <a:t> vector layers.  The brown datasets are the </a:t>
            </a:r>
            <a:r>
              <a:rPr lang="en-US" baseline="0" dirty="0" err="1" smtClean="0"/>
              <a:t>NHDPlus</a:t>
            </a:r>
            <a:r>
              <a:rPr lang="en-US" baseline="0" dirty="0" smtClean="0"/>
              <a:t> raster layers.</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19</a:t>
            </a:fld>
            <a:endParaRPr lang="en-US" dirty="0"/>
          </a:p>
        </p:txBody>
      </p:sp>
    </p:spTree>
    <p:extLst>
      <p:ext uri="{BB962C8B-B14F-4D97-AF65-F5344CB8AC3E}">
        <p14:creationId xmlns:p14="http://schemas.microsoft.com/office/powerpoint/2010/main" val="2804482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look a bit closer at the dataset</a:t>
            </a:r>
            <a:r>
              <a:rPr lang="en-US" baseline="0" dirty="0" smtClean="0"/>
              <a:t>s</a:t>
            </a:r>
            <a:r>
              <a:rPr lang="en-US" dirty="0" smtClean="0"/>
              <a:t>, but the real details will be presented in</a:t>
            </a:r>
            <a:r>
              <a:rPr lang="en-US" baseline="0" dirty="0" smtClean="0"/>
              <a:t> other sessions in the training series.  Here are the vector layers that are unique to </a:t>
            </a:r>
            <a:r>
              <a:rPr lang="en-US" baseline="0" dirty="0" err="1" smtClean="0"/>
              <a:t>NHDPlus</a:t>
            </a:r>
            <a:r>
              <a:rPr lang="en-US" baseline="0" dirty="0" smtClean="0"/>
              <a:t>.  The 6 datasets on the left are primarily included in </a:t>
            </a:r>
            <a:r>
              <a:rPr lang="en-US" baseline="0" dirty="0" err="1" smtClean="0"/>
              <a:t>NHDPlus</a:t>
            </a:r>
            <a:r>
              <a:rPr lang="en-US" baseline="0" dirty="0" smtClean="0"/>
              <a:t> as documentation of the process used to build </a:t>
            </a:r>
            <a:r>
              <a:rPr lang="en-US" baseline="0" dirty="0" err="1" smtClean="0"/>
              <a:t>NHDPlus</a:t>
            </a:r>
            <a:r>
              <a:rPr lang="en-US" baseline="0" dirty="0" smtClean="0"/>
              <a:t>.  These are known as the Burn Components.  In various ways, these 6 layers were used to hydro-enforce the surface water hydrography into the elevation data.  </a:t>
            </a:r>
            <a:r>
              <a:rPr lang="en-US" baseline="0" dirty="0" err="1" smtClean="0"/>
              <a:t>BurnLineEvent</a:t>
            </a:r>
            <a:r>
              <a:rPr lang="en-US" baseline="0" dirty="0" smtClean="0"/>
              <a:t> and </a:t>
            </a:r>
            <a:r>
              <a:rPr lang="en-US" baseline="0" dirty="0" err="1" smtClean="0"/>
              <a:t>BurnWaterbody</a:t>
            </a:r>
            <a:r>
              <a:rPr lang="en-US" baseline="0" dirty="0" smtClean="0"/>
              <a:t> come from the </a:t>
            </a:r>
            <a:r>
              <a:rPr lang="en-US" baseline="0" dirty="0" err="1" smtClean="0"/>
              <a:t>NHDFlowline</a:t>
            </a:r>
            <a:r>
              <a:rPr lang="en-US" baseline="0" dirty="0" smtClean="0"/>
              <a:t> and </a:t>
            </a:r>
            <a:r>
              <a:rPr lang="en-US" baseline="0" dirty="0" err="1" smtClean="0"/>
              <a:t>NHDWaterbody</a:t>
            </a:r>
            <a:r>
              <a:rPr lang="en-US" baseline="0" dirty="0" smtClean="0"/>
              <a:t>/</a:t>
            </a:r>
            <a:r>
              <a:rPr lang="en-US" baseline="0" dirty="0" err="1" smtClean="0"/>
              <a:t>NHDArea</a:t>
            </a:r>
            <a:r>
              <a:rPr lang="en-US" baseline="0" dirty="0" smtClean="0"/>
              <a:t> features, respectively.  </a:t>
            </a:r>
            <a:r>
              <a:rPr lang="en-US" baseline="0" dirty="0" err="1" smtClean="0"/>
              <a:t>BurnAddLine</a:t>
            </a:r>
            <a:r>
              <a:rPr lang="en-US" baseline="0" dirty="0" smtClean="0"/>
              <a:t> and </a:t>
            </a:r>
            <a:r>
              <a:rPr lang="en-US" baseline="0" dirty="0" err="1" smtClean="0"/>
              <a:t>BurnAddWaterbody</a:t>
            </a:r>
            <a:r>
              <a:rPr lang="en-US" baseline="0" dirty="0" smtClean="0"/>
              <a:t> are additional flowlines and waterbodies, not found in NHD, that were needed during the enforcement process.  The </a:t>
            </a:r>
            <a:r>
              <a:rPr lang="en-US" baseline="0" dirty="0" err="1" smtClean="0"/>
              <a:t>LandSea</a:t>
            </a:r>
            <a:r>
              <a:rPr lang="en-US" baseline="0" dirty="0" smtClean="0"/>
              <a:t> polygons were used to ensure that water drained off the land into the ocean.  And finally, the sinks represent locations where water leaves the surface water network and drainages into the ground or into closed lakes. </a:t>
            </a:r>
          </a:p>
          <a:p>
            <a:endParaRPr lang="en-US" baseline="0" dirty="0" smtClean="0"/>
          </a:p>
          <a:p>
            <a:r>
              <a:rPr lang="en-US" baseline="0" dirty="0" smtClean="0"/>
              <a:t>The Catchment layer which is built from the hydro-enforced elevation is the primary output of the </a:t>
            </a:r>
            <a:r>
              <a:rPr lang="en-US" baseline="0" dirty="0" err="1" smtClean="0"/>
              <a:t>NHDPlus</a:t>
            </a:r>
            <a:r>
              <a:rPr lang="en-US" baseline="0" dirty="0" smtClean="0"/>
              <a:t> build process and is the key to the </a:t>
            </a:r>
            <a:r>
              <a:rPr lang="en-US" baseline="0" dirty="0" err="1" smtClean="0"/>
              <a:t>NHDPlus</a:t>
            </a:r>
            <a:r>
              <a:rPr lang="en-US" baseline="0" dirty="0" smtClean="0"/>
              <a:t> link between the landscape and the surface water network. </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20</a:t>
            </a:fld>
            <a:endParaRPr lang="en-US" dirty="0"/>
          </a:p>
        </p:txBody>
      </p:sp>
    </p:spTree>
    <p:extLst>
      <p:ext uri="{BB962C8B-B14F-4D97-AF65-F5344CB8AC3E}">
        <p14:creationId xmlns:p14="http://schemas.microsoft.com/office/powerpoint/2010/main" val="2176403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number of raster layers are developed</a:t>
            </a:r>
            <a:r>
              <a:rPr lang="en-US" baseline="0" dirty="0" smtClean="0"/>
              <a:t> as artifacts of the process that builds the NHDPlus catchments.  These are published as part of </a:t>
            </a:r>
            <a:r>
              <a:rPr lang="en-US" baseline="0" dirty="0" err="1" smtClean="0"/>
              <a:t>NHDPlus</a:t>
            </a:r>
            <a:r>
              <a:rPr lang="en-US" baseline="0" dirty="0" smtClean="0"/>
              <a:t> due to their usefulness in various ways. One thing to note is that the catchments are also distributed as a raster.  These </a:t>
            </a:r>
            <a:r>
              <a:rPr lang="en-US" baseline="0" dirty="0" err="1" smtClean="0"/>
              <a:t>rasters</a:t>
            </a:r>
            <a:r>
              <a:rPr lang="en-US" baseline="0" dirty="0" smtClean="0"/>
              <a:t> will be discussed in detail in another training session.</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21</a:t>
            </a:fld>
            <a:endParaRPr lang="en-US" dirty="0"/>
          </a:p>
        </p:txBody>
      </p:sp>
    </p:spTree>
    <p:extLst>
      <p:ext uri="{BB962C8B-B14F-4D97-AF65-F5344CB8AC3E}">
        <p14:creationId xmlns:p14="http://schemas.microsoft.com/office/powerpoint/2010/main" val="1164571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slide illustrates</a:t>
            </a:r>
            <a:r>
              <a:rPr lang="en-US" baseline="0" dirty="0" smtClean="0"/>
              <a:t> the many </a:t>
            </a:r>
            <a:r>
              <a:rPr lang="en-US" baseline="0" dirty="0" err="1" smtClean="0"/>
              <a:t>NHDPlus</a:t>
            </a:r>
            <a:r>
              <a:rPr lang="en-US" baseline="0" dirty="0" smtClean="0"/>
              <a:t> value added attributes.  </a:t>
            </a:r>
          </a:p>
          <a:p>
            <a:pPr marL="171450" indent="-171450">
              <a:buFont typeface="Arial" panose="020B0604020202020204" pitchFamily="34" charset="0"/>
              <a:buChar char="•"/>
            </a:pPr>
            <a:r>
              <a:rPr lang="en-US" baseline="0" dirty="0" smtClean="0"/>
              <a:t>The first group is the </a:t>
            </a:r>
            <a:r>
              <a:rPr lang="en-US" baseline="0" dirty="0" err="1" smtClean="0"/>
              <a:t>PlusFlowlineVAA</a:t>
            </a:r>
            <a:r>
              <a:rPr lang="en-US" baseline="0" dirty="0" smtClean="0"/>
              <a:t> which contains many attributes known as the Network VAAs.  </a:t>
            </a:r>
          </a:p>
          <a:p>
            <a:pPr marL="171450" indent="-171450">
              <a:buFont typeface="Arial" panose="020B0604020202020204" pitchFamily="34" charset="0"/>
              <a:buChar char="•"/>
            </a:pPr>
            <a:r>
              <a:rPr lang="en-US" baseline="0" dirty="0" smtClean="0"/>
              <a:t>Second is a table that provides slope and elevation for each feature in the </a:t>
            </a:r>
            <a:r>
              <a:rPr lang="en-US" baseline="0" dirty="0" err="1" smtClean="0"/>
              <a:t>NHDPlus</a:t>
            </a:r>
            <a:r>
              <a:rPr lang="en-US" baseline="0" dirty="0" smtClean="0"/>
              <a:t> network.  </a:t>
            </a:r>
          </a:p>
          <a:p>
            <a:pPr marL="171450" indent="-171450">
              <a:buFont typeface="Arial" panose="020B0604020202020204" pitchFamily="34" charset="0"/>
              <a:buChar char="•"/>
            </a:pPr>
            <a:r>
              <a:rPr lang="en-US" baseline="0" dirty="0" smtClean="0"/>
              <a:t>The third table contains the size of the drainage area for each network headwater.  </a:t>
            </a:r>
          </a:p>
          <a:p>
            <a:pPr marL="171450" indent="-171450">
              <a:buFont typeface="Arial" panose="020B0604020202020204" pitchFamily="34" charset="0"/>
              <a:buChar char="•"/>
            </a:pPr>
            <a:r>
              <a:rPr lang="en-US" baseline="0" dirty="0" smtClean="0"/>
              <a:t>The fourth table is actually a set of tables that hold various landscape attributes for catchments.  </a:t>
            </a:r>
          </a:p>
          <a:p>
            <a:pPr marL="171450" indent="-171450">
              <a:buFont typeface="Arial" panose="020B0604020202020204" pitchFamily="34" charset="0"/>
              <a:buChar char="•"/>
            </a:pPr>
            <a:r>
              <a:rPr lang="en-US" baseline="0" dirty="0" smtClean="0"/>
              <a:t>While the fifth table is a corresponding set of tables that hold the accumulated values for each catchment attribute at each flowline in the network.  </a:t>
            </a:r>
          </a:p>
          <a:p>
            <a:pPr marL="171450" indent="-171450">
              <a:buFont typeface="Arial" panose="020B0604020202020204" pitchFamily="34" charset="0"/>
              <a:buChar char="•"/>
            </a:pPr>
            <a:r>
              <a:rPr lang="en-US" baseline="0" dirty="0" smtClean="0"/>
              <a:t>The sixth table holds the mean annual stream flow estimates for each flowline in the network.  </a:t>
            </a:r>
          </a:p>
          <a:p>
            <a:pPr marL="171450" indent="-171450">
              <a:buFont typeface="Arial" panose="020B0604020202020204" pitchFamily="34" charset="0"/>
              <a:buChar char="•"/>
            </a:pPr>
            <a:r>
              <a:rPr lang="en-US" baseline="0" dirty="0" smtClean="0"/>
              <a:t>And finally, the seventh group of tables contains January through December mean monthly stream flows for each flowline in the network.  </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These tables and their attributes will be discussed in other sessions in the training series.</a:t>
            </a:r>
          </a:p>
        </p:txBody>
      </p:sp>
      <p:sp>
        <p:nvSpPr>
          <p:cNvPr id="4" name="Slide Number Placeholder 3"/>
          <p:cNvSpPr>
            <a:spLocks noGrp="1"/>
          </p:cNvSpPr>
          <p:nvPr>
            <p:ph type="sldNum" sz="quarter" idx="10"/>
          </p:nvPr>
        </p:nvSpPr>
        <p:spPr/>
        <p:txBody>
          <a:bodyPr/>
          <a:lstStyle/>
          <a:p>
            <a:fld id="{28F46B7B-5A4B-48EA-8F1D-3ADCC9DA5546}" type="slidenum">
              <a:rPr lang="en-US" smtClean="0"/>
              <a:pPr/>
              <a:t>22</a:t>
            </a:fld>
            <a:endParaRPr lang="en-US" dirty="0"/>
          </a:p>
        </p:txBody>
      </p:sp>
    </p:spTree>
    <p:extLst>
      <p:ext uri="{BB962C8B-B14F-4D97-AF65-F5344CB8AC3E}">
        <p14:creationId xmlns:p14="http://schemas.microsoft.com/office/powerpoint/2010/main" val="2128217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Calibri" pitchFamily="34" charset="0"/>
                <a:ea typeface="+mn-ea"/>
                <a:cs typeface="+mn-cs"/>
              </a:rPr>
              <a:t>Additional Resource information on </a:t>
            </a:r>
            <a:r>
              <a:rPr lang="en-US" sz="1200" kern="1200" dirty="0" err="1" smtClean="0">
                <a:solidFill>
                  <a:schemeClr val="tx1"/>
                </a:solidFill>
                <a:effectLst/>
                <a:latin typeface="Calibri" pitchFamily="34" charset="0"/>
                <a:ea typeface="+mn-ea"/>
                <a:cs typeface="+mn-cs"/>
              </a:rPr>
              <a:t>NHDPlus</a:t>
            </a:r>
            <a:r>
              <a:rPr lang="en-US" sz="1200" kern="1200" dirty="0" smtClean="0">
                <a:solidFill>
                  <a:schemeClr val="tx1"/>
                </a:solidFill>
                <a:effectLst/>
                <a:latin typeface="Calibri" pitchFamily="34" charset="0"/>
                <a:ea typeface="+mn-ea"/>
                <a:cs typeface="+mn-cs"/>
              </a:rPr>
              <a:t> is available from the </a:t>
            </a:r>
            <a:r>
              <a:rPr lang="en-US" sz="1200" kern="1200" dirty="0" err="1" smtClean="0">
                <a:solidFill>
                  <a:schemeClr val="tx1"/>
                </a:solidFill>
                <a:effectLst/>
                <a:latin typeface="Calibri" pitchFamily="34" charset="0"/>
                <a:ea typeface="+mn-ea"/>
                <a:cs typeface="+mn-cs"/>
              </a:rPr>
              <a:t>NHDPlus</a:t>
            </a:r>
            <a:r>
              <a:rPr lang="en-US" sz="1200" kern="1200" dirty="0" smtClean="0">
                <a:solidFill>
                  <a:schemeClr val="tx1"/>
                </a:solidFill>
                <a:effectLst/>
                <a:latin typeface="Calibri" pitchFamily="34" charset="0"/>
                <a:ea typeface="+mn-ea"/>
                <a:cs typeface="+mn-cs"/>
              </a:rPr>
              <a:t> website documentation page.  You are encouraged to read and reference the NHDPlusV21 User Guide and other </a:t>
            </a:r>
            <a:r>
              <a:rPr lang="en-US" sz="1200" kern="1200" dirty="0" err="1" smtClean="0">
                <a:solidFill>
                  <a:schemeClr val="tx1"/>
                </a:solidFill>
                <a:effectLst/>
                <a:latin typeface="Calibri" pitchFamily="34" charset="0"/>
                <a:ea typeface="+mn-ea"/>
                <a:cs typeface="+mn-cs"/>
              </a:rPr>
              <a:t>NHDPlus</a:t>
            </a:r>
            <a:r>
              <a:rPr lang="en-US" sz="1200" kern="1200" dirty="0" smtClean="0">
                <a:solidFill>
                  <a:schemeClr val="tx1"/>
                </a:solidFill>
                <a:effectLst/>
                <a:latin typeface="Calibri" pitchFamily="34" charset="0"/>
                <a:ea typeface="+mn-ea"/>
                <a:cs typeface="+mn-cs"/>
              </a:rPr>
              <a:t> documentation.</a:t>
            </a:r>
          </a:p>
          <a:p>
            <a:endParaRPr lang="en-US" sz="1200" kern="1200" dirty="0" smtClean="0">
              <a:solidFill>
                <a:schemeClr val="tx1"/>
              </a:solidFill>
              <a:effectLst/>
              <a:latin typeface="Calibri" pitchFamily="34" charset="0"/>
              <a:ea typeface="+mn-ea"/>
              <a:cs typeface="+mn-cs"/>
            </a:endParaRPr>
          </a:p>
          <a:p>
            <a:r>
              <a:rPr lang="en-US" sz="1200" kern="1200" dirty="0" smtClean="0">
                <a:solidFill>
                  <a:schemeClr val="tx1"/>
                </a:solidFill>
                <a:effectLst/>
                <a:latin typeface="Calibri" pitchFamily="34" charset="0"/>
                <a:ea typeface="+mn-ea"/>
                <a:cs typeface="+mn-cs"/>
              </a:rPr>
              <a:t>The </a:t>
            </a:r>
            <a:r>
              <a:rPr lang="en-US" sz="1200" kern="1200" dirty="0" err="1" smtClean="0">
                <a:solidFill>
                  <a:schemeClr val="tx1"/>
                </a:solidFill>
                <a:effectLst/>
                <a:latin typeface="Calibri" pitchFamily="34" charset="0"/>
                <a:ea typeface="+mn-ea"/>
                <a:cs typeface="+mn-cs"/>
              </a:rPr>
              <a:t>NHDPlus</a:t>
            </a:r>
            <a:r>
              <a:rPr lang="en-US" sz="1200" kern="1200" dirty="0" smtClean="0">
                <a:solidFill>
                  <a:schemeClr val="tx1"/>
                </a:solidFill>
                <a:effectLst/>
                <a:latin typeface="Calibri" pitchFamily="34" charset="0"/>
                <a:ea typeface="+mn-ea"/>
                <a:cs typeface="+mn-cs"/>
              </a:rPr>
              <a:t> team maintains a user email list and periodically sends emails regarding new tools, data, documentation, and events.  If you would like to be on the user list, send an email to NHDPlus@hscnet.com</a:t>
            </a:r>
          </a:p>
          <a:p>
            <a:endParaRPr lang="en-US" sz="1200" kern="1200" dirty="0" smtClean="0">
              <a:solidFill>
                <a:schemeClr val="tx1"/>
              </a:solidFill>
              <a:effectLst/>
              <a:latin typeface="Calibri" pitchFamily="34" charset="0"/>
              <a:ea typeface="+mn-ea"/>
              <a:cs typeface="+mn-cs"/>
            </a:endParaRPr>
          </a:p>
          <a:p>
            <a:r>
              <a:rPr lang="en-US" sz="1200" kern="1200" dirty="0" smtClean="0">
                <a:solidFill>
                  <a:schemeClr val="tx1"/>
                </a:solidFill>
                <a:effectLst/>
                <a:latin typeface="Calibri" pitchFamily="34" charset="0"/>
                <a:ea typeface="+mn-ea"/>
                <a:cs typeface="+mn-cs"/>
              </a:rPr>
              <a:t>The </a:t>
            </a:r>
            <a:r>
              <a:rPr lang="en-US" sz="1200" kern="1200" dirty="0" err="1" smtClean="0">
                <a:solidFill>
                  <a:schemeClr val="tx1"/>
                </a:solidFill>
                <a:effectLst/>
                <a:latin typeface="Calibri" pitchFamily="34" charset="0"/>
                <a:ea typeface="+mn-ea"/>
                <a:cs typeface="+mn-cs"/>
              </a:rPr>
              <a:t>NHDPlus</a:t>
            </a:r>
            <a:r>
              <a:rPr lang="en-US" sz="1200" kern="1200" dirty="0" smtClean="0">
                <a:solidFill>
                  <a:schemeClr val="tx1"/>
                </a:solidFill>
                <a:effectLst/>
                <a:latin typeface="Calibri" pitchFamily="34" charset="0"/>
                <a:ea typeface="+mn-ea"/>
                <a:cs typeface="+mn-cs"/>
              </a:rPr>
              <a:t> team also provides technical support to users of the data and tools.  If you have a technical support question, please send a detailed email to NHDPlus@hscnet.com</a:t>
            </a:r>
          </a:p>
          <a:p>
            <a:pPr marL="0" marR="0">
              <a:lnSpc>
                <a:spcPct val="115000"/>
              </a:lnSpc>
              <a:spcBef>
                <a:spcPts val="0"/>
              </a:spcBef>
              <a:spcAft>
                <a:spcPts val="1000"/>
              </a:spcAft>
            </a:pPr>
            <a:endParaRPr lang="en-US" sz="770" baseline="0" dirty="0" smtClean="0">
              <a:effectLst/>
              <a:latin typeface="Calibri"/>
              <a:ea typeface="Calibri"/>
              <a:cs typeface="Times New Roman"/>
            </a:endParaRPr>
          </a:p>
          <a:p>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23</a:t>
            </a:fld>
            <a:endParaRPr lang="en-US"/>
          </a:p>
        </p:txBody>
      </p:sp>
    </p:spTree>
    <p:extLst>
      <p:ext uri="{BB962C8B-B14F-4D97-AF65-F5344CB8AC3E}">
        <p14:creationId xmlns:p14="http://schemas.microsoft.com/office/powerpoint/2010/main" val="2703952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Calibri" pitchFamily="34" charset="0"/>
                <a:ea typeface="+mn-ea"/>
                <a:cs typeface="+mn-cs"/>
              </a:rPr>
              <a:t>Thank you…..This concludes the NHDPlusV2</a:t>
            </a:r>
            <a:r>
              <a:rPr lang="en-US" sz="1200" kern="1200" baseline="0" dirty="0" smtClean="0">
                <a:solidFill>
                  <a:schemeClr val="tx1"/>
                </a:solidFill>
                <a:effectLst/>
                <a:latin typeface="Calibri" pitchFamily="34" charset="0"/>
                <a:ea typeface="+mn-ea"/>
                <a:cs typeface="+mn-cs"/>
              </a:rPr>
              <a:t> Content</a:t>
            </a:r>
            <a:r>
              <a:rPr lang="en-US" sz="1200" kern="1200" dirty="0" smtClean="0">
                <a:solidFill>
                  <a:schemeClr val="tx1"/>
                </a:solidFill>
                <a:effectLst/>
                <a:latin typeface="Calibri" pitchFamily="34" charset="0"/>
                <a:ea typeface="+mn-ea"/>
                <a:cs typeface="+mn-cs"/>
              </a:rPr>
              <a:t> webinar.  </a:t>
            </a:r>
          </a:p>
          <a:p>
            <a:endParaRPr lang="en-US" dirty="0"/>
          </a:p>
        </p:txBody>
      </p:sp>
      <p:sp>
        <p:nvSpPr>
          <p:cNvPr id="4" name="Footer Placeholder 3"/>
          <p:cNvSpPr>
            <a:spLocks noGrp="1"/>
          </p:cNvSpPr>
          <p:nvPr>
            <p:ph type="ftr" sz="quarter" idx="10"/>
          </p:nvPr>
        </p:nvSpPr>
        <p:spPr/>
        <p:txBody>
          <a:bodyPr/>
          <a:lstStyle/>
          <a:p>
            <a:pPr>
              <a:defRPr/>
            </a:pPr>
            <a:r>
              <a:rPr lang="en-US" smtClean="0"/>
              <a:t>Day of Week, time am/pm</a:t>
            </a:r>
            <a:endParaRPr lang="en-US"/>
          </a:p>
        </p:txBody>
      </p:sp>
      <p:sp>
        <p:nvSpPr>
          <p:cNvPr id="5" name="Slide Number Placeholder 4"/>
          <p:cNvSpPr>
            <a:spLocks noGrp="1"/>
          </p:cNvSpPr>
          <p:nvPr>
            <p:ph type="sldNum" sz="quarter" idx="11"/>
          </p:nvPr>
        </p:nvSpPr>
        <p:spPr/>
        <p:txBody>
          <a:bodyPr/>
          <a:lstStyle/>
          <a:p>
            <a:pPr>
              <a:defRPr/>
            </a:pPr>
            <a:fld id="{AEDDC3F6-7B8D-401F-8CE1-E87F7FF90607}" type="slidenum">
              <a:rPr lang="en-US" smtClean="0"/>
              <a:pPr>
                <a:defRPr/>
              </a:pPr>
              <a:t>24</a:t>
            </a:fld>
            <a:endParaRPr lang="en-US"/>
          </a:p>
        </p:txBody>
      </p:sp>
    </p:spTree>
    <p:extLst>
      <p:ext uri="{BB962C8B-B14F-4D97-AF65-F5344CB8AC3E}">
        <p14:creationId xmlns:p14="http://schemas.microsoft.com/office/powerpoint/2010/main" val="417354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will first cover the major source datasets that are used to build NHDPlus. Then we’ll look at the content of NHDPlusV2 from a dataset level. Details about each dataset are covered in other sessions.</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2</a:t>
            </a:fld>
            <a:endParaRPr lang="en-US" dirty="0"/>
          </a:p>
        </p:txBody>
      </p:sp>
    </p:spTree>
    <p:extLst>
      <p:ext uri="{BB962C8B-B14F-4D97-AF65-F5344CB8AC3E}">
        <p14:creationId xmlns:p14="http://schemas.microsoft.com/office/powerpoint/2010/main" val="2022298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NHDPlusV2 is built</a:t>
            </a:r>
            <a:r>
              <a:rPr lang="en-US" baseline="0" dirty="0" smtClean="0"/>
              <a:t> from three primary datasets.  These are all national datasets maintained by the U.S. Geological Survey.</a:t>
            </a:r>
            <a:endParaRPr lang="en-US" dirty="0" smtClean="0"/>
          </a:p>
          <a:p>
            <a:endParaRPr lang="en-US"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aseline="0" dirty="0" smtClean="0"/>
              <a:t>First, and most importantly, is the National Hydrography Dataset.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smtClean="0"/>
          </a:p>
          <a:p>
            <a:pPr marL="171450" indent="-171450">
              <a:buFont typeface="Arial" panose="020B0604020202020204" pitchFamily="34" charset="0"/>
              <a:buChar char="•"/>
            </a:pPr>
            <a:r>
              <a:rPr lang="en-US" baseline="0" dirty="0" smtClean="0"/>
              <a:t>Second is the Watershed Boundary Dataset.</a:t>
            </a:r>
          </a:p>
          <a:p>
            <a:pPr marL="171450" indent="-171450">
              <a:buFont typeface="Arial" panose="020B0604020202020204" pitchFamily="34" charset="0"/>
              <a:buChar char="•"/>
            </a:pPr>
            <a:endParaRPr lang="en-US"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smtClean="0"/>
              <a:t>And</a:t>
            </a:r>
            <a:r>
              <a:rPr lang="en-US" baseline="0" dirty="0" smtClean="0"/>
              <a:t> f</a:t>
            </a:r>
            <a:r>
              <a:rPr lang="en-US" dirty="0" smtClean="0"/>
              <a:t>inally</a:t>
            </a:r>
            <a:r>
              <a:rPr lang="en-US" baseline="0" dirty="0" smtClean="0"/>
              <a:t> is the National Elevation Dataset, commonly known as NED, but which is now called 3DEP.  3DEP stands for 3D Elevation Program.</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28F46B7B-5A4B-48EA-8F1D-3ADCC9DA5546}" type="slidenum">
              <a:rPr lang="en-US" smtClean="0"/>
              <a:pPr/>
              <a:t>3</a:t>
            </a:fld>
            <a:endParaRPr lang="en-US" dirty="0"/>
          </a:p>
        </p:txBody>
      </p:sp>
    </p:spTree>
    <p:extLst>
      <p:ext uri="{BB962C8B-B14F-4D97-AF65-F5344CB8AC3E}">
        <p14:creationId xmlns:p14="http://schemas.microsoft.com/office/powerpoint/2010/main" val="57537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a:t>
            </a:r>
            <a:r>
              <a:rPr lang="en-US" baseline="0" dirty="0" smtClean="0"/>
              <a:t> NHDPlusV2 production proceeded from 2010 to 2012, snapshots of these national datasets were taken for the geographic areas about to be processed. The NHDPlusV2 data packages include a snapshot of each of these datasets that was used to build NHDPlus in a particular geographic area.</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4</a:t>
            </a:fld>
            <a:endParaRPr lang="en-US" dirty="0"/>
          </a:p>
        </p:txBody>
      </p:sp>
    </p:spTree>
    <p:extLst>
      <p:ext uri="{BB962C8B-B14F-4D97-AF65-F5344CB8AC3E}">
        <p14:creationId xmlns:p14="http://schemas.microsoft.com/office/powerpoint/2010/main" val="71300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NHDPlus</a:t>
            </a:r>
            <a:r>
              <a:rPr lang="en-US" dirty="0" smtClean="0"/>
              <a:t> got its name from the National Hydrography Dataset (NHD), because NHD provides</a:t>
            </a:r>
            <a:r>
              <a:rPr lang="en-US" baseline="0" dirty="0" smtClean="0"/>
              <a:t> the heart of the </a:t>
            </a:r>
            <a:r>
              <a:rPr lang="en-US" baseline="0" dirty="0" err="1" smtClean="0"/>
              <a:t>NHDPlus</a:t>
            </a:r>
            <a:r>
              <a:rPr lang="en-US" baseline="0" dirty="0" smtClean="0"/>
              <a:t> data and capabilities.  The USGS NHD webpage is shown here and detailed NHD documentation is available on this webpage.  </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5</a:t>
            </a:fld>
            <a:endParaRPr lang="en-US" dirty="0"/>
          </a:p>
        </p:txBody>
      </p:sp>
    </p:spTree>
    <p:extLst>
      <p:ext uri="{BB962C8B-B14F-4D97-AF65-F5344CB8AC3E}">
        <p14:creationId xmlns:p14="http://schemas.microsoft.com/office/powerpoint/2010/main" val="316127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version of NHD that is included in NHDPlus is sometimes</a:t>
            </a:r>
            <a:r>
              <a:rPr lang="en-US" baseline="0" dirty="0" smtClean="0"/>
              <a:t> referred to as medium resolution NHD.  It is nominally</a:t>
            </a:r>
            <a:r>
              <a:rPr lang="en-US" dirty="0" smtClean="0"/>
              <a:t> 1:100,000-scale or</a:t>
            </a:r>
            <a:r>
              <a:rPr lang="en-US" baseline="0" dirty="0" smtClean="0"/>
              <a:t> better.  EPA is the data steward for medium resolution NHD and has performed a considerable number of updates on the data prior to building NHDPlusV2.  Three of the most notable updates are to feature names, network connectivity (including connecting up isolated networks), and adding waterbodies.  The NHD Snapshot that is included in the </a:t>
            </a:r>
            <a:r>
              <a:rPr lang="en-US" baseline="0" dirty="0" err="1" smtClean="0"/>
              <a:t>NHDPlus</a:t>
            </a:r>
            <a:r>
              <a:rPr lang="en-US" baseline="0" dirty="0" smtClean="0"/>
              <a:t> is the most up-to-date version of the medium resolution NHD.</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6</a:t>
            </a:fld>
            <a:endParaRPr lang="en-US" dirty="0"/>
          </a:p>
        </p:txBody>
      </p:sp>
    </p:spTree>
    <p:extLst>
      <p:ext uri="{BB962C8B-B14F-4D97-AF65-F5344CB8AC3E}">
        <p14:creationId xmlns:p14="http://schemas.microsoft.com/office/powerpoint/2010/main" val="265709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We’ll briefly</a:t>
            </a:r>
            <a:r>
              <a:rPr lang="en-US" baseline="0" dirty="0" smtClean="0"/>
              <a:t> cover the feature classes in NHD beginning with the </a:t>
            </a:r>
            <a:r>
              <a:rPr lang="en-US" baseline="0" dirty="0" err="1" smtClean="0"/>
              <a:t>NHDFlowline</a:t>
            </a:r>
            <a:r>
              <a:rPr lang="en-US" baseline="0" dirty="0" smtClean="0"/>
              <a:t> feature class which holds the surface water network features and the coastline features.  80% of the NHD features are found in </a:t>
            </a:r>
            <a:r>
              <a:rPr lang="en-US" baseline="0" dirty="0" err="1" smtClean="0"/>
              <a:t>NHDFlowline</a:t>
            </a:r>
            <a:r>
              <a:rPr lang="en-US" baseline="0" dirty="0" smtClean="0"/>
              <a:t>.  There are 6 feature types in </a:t>
            </a:r>
            <a:r>
              <a:rPr lang="en-US" baseline="0" dirty="0" err="1" smtClean="0"/>
              <a:t>NHDFlowline</a:t>
            </a:r>
            <a:r>
              <a:rPr lang="en-US" baseline="0" dirty="0" smtClean="0"/>
              <a:t> as shown here.  Each feature has key attributes such as feature name, the Geographic Names Information System (GNIS) ID of the feature name, and a </a:t>
            </a:r>
            <a:r>
              <a:rPr lang="en-US" baseline="0" dirty="0" err="1" smtClean="0"/>
              <a:t>reachcode</a:t>
            </a:r>
            <a:r>
              <a:rPr lang="en-US" baseline="0" dirty="0" smtClean="0"/>
              <a:t> for linear referencing.  The network power of NHD, and consequently of </a:t>
            </a:r>
            <a:r>
              <a:rPr lang="en-US" baseline="0" dirty="0" err="1" smtClean="0"/>
              <a:t>NHDPlus</a:t>
            </a:r>
            <a:r>
              <a:rPr lang="en-US" baseline="0" dirty="0" smtClean="0"/>
              <a:t>, comes from the network flow relationships that describe how water flows from one feature to another.  These relationships enable the capability to navigate upstream and downstream in NHD and </a:t>
            </a:r>
            <a:r>
              <a:rPr lang="en-US" baseline="0" dirty="0" err="1" smtClean="0"/>
              <a:t>NHDPlus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7</a:t>
            </a:fld>
            <a:endParaRPr lang="en-US" dirty="0"/>
          </a:p>
        </p:txBody>
      </p:sp>
    </p:spTree>
    <p:extLst>
      <p:ext uri="{BB962C8B-B14F-4D97-AF65-F5344CB8AC3E}">
        <p14:creationId xmlns:p14="http://schemas.microsoft.com/office/powerpoint/2010/main" val="286623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NHDWaterbody</a:t>
            </a:r>
            <a:r>
              <a:rPr lang="en-US" dirty="0" smtClean="0"/>
              <a:t> and </a:t>
            </a:r>
            <a:r>
              <a:rPr lang="en-US" dirty="0" err="1" smtClean="0"/>
              <a:t>NHDArea</a:t>
            </a:r>
            <a:r>
              <a:rPr lang="en-US" dirty="0" smtClean="0"/>
              <a:t> together</a:t>
            </a:r>
            <a:r>
              <a:rPr lang="en-US" baseline="0" dirty="0" smtClean="0"/>
              <a:t> form the second largest feature set which consists of 14% of the NHD feature content.  </a:t>
            </a:r>
            <a:r>
              <a:rPr lang="en-US" baseline="0" dirty="0" err="1" smtClean="0"/>
              <a:t>NHDWaterbody</a:t>
            </a:r>
            <a:r>
              <a:rPr lang="en-US" baseline="0" dirty="0" smtClean="0"/>
              <a:t> has seven (7) feature types as listed here. </a:t>
            </a:r>
            <a:r>
              <a:rPr lang="en-US" baseline="0" dirty="0" err="1" smtClean="0"/>
              <a:t>NHDArea</a:t>
            </a:r>
            <a:r>
              <a:rPr lang="en-US" baseline="0" dirty="0" smtClean="0"/>
              <a:t> has four (4) feature types which are mostly of areal representations of linear stream/river and canal/ditch features that exist in </a:t>
            </a:r>
            <a:r>
              <a:rPr lang="en-US" baseline="0" dirty="0" err="1" smtClean="0"/>
              <a:t>NHDFlowline</a:t>
            </a:r>
            <a:r>
              <a:rPr lang="en-US" baseline="0" dirty="0" smtClean="0"/>
              <a:t>.  Linear paths through </a:t>
            </a:r>
            <a:r>
              <a:rPr lang="en-US" baseline="0" dirty="0" err="1" smtClean="0"/>
              <a:t>NHDWaterbody</a:t>
            </a:r>
            <a:r>
              <a:rPr lang="en-US" baseline="0" dirty="0" smtClean="0"/>
              <a:t> and </a:t>
            </a:r>
            <a:r>
              <a:rPr lang="en-US" baseline="0" dirty="0" err="1" smtClean="0"/>
              <a:t>NHDArea</a:t>
            </a:r>
            <a:r>
              <a:rPr lang="en-US" baseline="0" dirty="0" smtClean="0"/>
              <a:t> are included in </a:t>
            </a:r>
            <a:r>
              <a:rPr lang="en-US" baseline="0" dirty="0" err="1" smtClean="0"/>
              <a:t>NHDFlowline</a:t>
            </a:r>
            <a:r>
              <a:rPr lang="en-US" baseline="0" dirty="0" smtClean="0"/>
              <a:t> artificial path features.</a:t>
            </a:r>
            <a:endParaRPr lang="en-US" dirty="0"/>
          </a:p>
        </p:txBody>
      </p:sp>
      <p:sp>
        <p:nvSpPr>
          <p:cNvPr id="4" name="Slide Number Placeholder 3"/>
          <p:cNvSpPr>
            <a:spLocks noGrp="1"/>
          </p:cNvSpPr>
          <p:nvPr>
            <p:ph type="sldNum" sz="quarter" idx="10"/>
          </p:nvPr>
        </p:nvSpPr>
        <p:spPr/>
        <p:txBody>
          <a:bodyPr/>
          <a:lstStyle/>
          <a:p>
            <a:fld id="{28F46B7B-5A4B-48EA-8F1D-3ADCC9DA5546}" type="slidenum">
              <a:rPr lang="en-US" smtClean="0"/>
              <a:pPr/>
              <a:t>8</a:t>
            </a:fld>
            <a:endParaRPr lang="en-US" dirty="0"/>
          </a:p>
        </p:txBody>
      </p:sp>
    </p:spTree>
    <p:extLst>
      <p:ext uri="{BB962C8B-B14F-4D97-AF65-F5344CB8AC3E}">
        <p14:creationId xmlns:p14="http://schemas.microsoft.com/office/powerpoint/2010/main" val="2810655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fontAlgn="auto">
              <a:spcBef>
                <a:spcPts val="0"/>
              </a:spcBef>
              <a:spcAft>
                <a:spcPts val="0"/>
              </a:spcAft>
            </a:pPr>
            <a:endParaRPr lang="en-US">
              <a:solidFill>
                <a:prstClr val="white"/>
              </a:solidFill>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algn="l" fontAlgn="auto">
                <a:spcBef>
                  <a:spcPts val="0"/>
                </a:spcBef>
                <a:spcAft>
                  <a:spcPts val="0"/>
                </a:spcAft>
              </a:pPr>
              <a:endParaRPr lang="en-US">
                <a:solidFill>
                  <a:prstClr val="black"/>
                </a:solidFill>
                <a:latin typeface="Lucida Sans Unicode"/>
              </a:endParaRPr>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algn="l" fontAlgn="auto">
                <a:spcBef>
                  <a:spcPts val="0"/>
                </a:spcBef>
                <a:spcAft>
                  <a:spcPts val="0"/>
                </a:spcAft>
              </a:pPr>
              <a:endParaRPr lang="en-US">
                <a:solidFill>
                  <a:prstClr val="black"/>
                </a:solidFill>
                <a:latin typeface="Lucida Sans Unicode"/>
              </a:endParaRPr>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fontAlgn="auto">
                <a:spcBef>
                  <a:spcPts val="0"/>
                </a:spcBef>
                <a:spcAft>
                  <a:spcPts val="0"/>
                </a:spcAft>
              </a:pPr>
              <a:endParaRPr lang="en-US">
                <a:solidFill>
                  <a:prstClr val="white"/>
                </a:solidFill>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9802D08-93B4-490C-B083-787A2E853278}" type="datetime1">
              <a:rPr lang="en-US" smtClean="0"/>
              <a:t>1/29/2024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rgbClr val="2DA2BF">
                  <a:tint val="20000"/>
                </a:srgb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2E4544E-872D-47C4-B6EA-CDF45227CBFD}" type="slidenum">
              <a:rPr lang="en-US" smtClean="0"/>
              <a:pPr/>
              <a:t>‹#›</a:t>
            </a:fld>
            <a:endParaRPr lang="en-US"/>
          </a:p>
        </p:txBody>
      </p:sp>
    </p:spTree>
    <p:extLst>
      <p:ext uri="{BB962C8B-B14F-4D97-AF65-F5344CB8AC3E}">
        <p14:creationId xmlns:p14="http://schemas.microsoft.com/office/powerpoint/2010/main" val="236214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fontAlgn="auto">
              <a:spcBef>
                <a:spcPts val="0"/>
              </a:spcBef>
              <a:spcAft>
                <a:spcPts val="0"/>
              </a:spcAft>
            </a:pPr>
            <a:fld id="{D8AC3B3D-D5D8-41F1-A036-C7DFB74BBDD8}" type="datetime1">
              <a:rPr lang="en-US" smtClean="0">
                <a:solidFill>
                  <a:prstClr val="black"/>
                </a:solidFill>
                <a:latin typeface="Lucida Sans Unicode"/>
              </a:rPr>
              <a:t>1/29/2024</a:t>
            </a:fld>
            <a:endParaRPr lang="en-US">
              <a:solidFill>
                <a:prstClr val="black"/>
              </a:solidFill>
              <a:latin typeface="Lucida Sans Unicode"/>
            </a:endParaRPr>
          </a:p>
        </p:txBody>
      </p:sp>
      <p:sp>
        <p:nvSpPr>
          <p:cNvPr id="8" name="Footer Placeholder 7"/>
          <p:cNvSpPr>
            <a:spLocks noGrp="1"/>
          </p:cNvSpPr>
          <p:nvPr>
            <p:ph type="ftr" sz="quarter" idx="11"/>
          </p:nvPr>
        </p:nvSpPr>
        <p:spPr/>
        <p:txBody>
          <a:bodyPr/>
          <a:lstStyle/>
          <a:p>
            <a:pPr fontAlgn="auto">
              <a:spcBef>
                <a:spcPts val="0"/>
              </a:spcBef>
              <a:spcAft>
                <a:spcPts val="0"/>
              </a:spcAft>
            </a:pPr>
            <a:endParaRPr lang="en-US">
              <a:solidFill>
                <a:prstClr val="black"/>
              </a:solidFill>
              <a:latin typeface="Lucida Sans Unicode"/>
            </a:endParaRPr>
          </a:p>
        </p:txBody>
      </p:sp>
      <p:sp>
        <p:nvSpPr>
          <p:cNvPr id="9" name="Slide Number Placeholder 8"/>
          <p:cNvSpPr>
            <a:spLocks noGrp="1"/>
          </p:cNvSpPr>
          <p:nvPr>
            <p:ph type="sldNum" sz="quarter" idx="12"/>
          </p:nvPr>
        </p:nvSpPr>
        <p:spPr/>
        <p:txBody>
          <a:bodyPr/>
          <a:lstStyle/>
          <a:p>
            <a:pPr fontAlgn="auto">
              <a:spcBef>
                <a:spcPts val="0"/>
              </a:spcBef>
              <a:spcAft>
                <a:spcPts val="0"/>
              </a:spcAft>
            </a:pPr>
            <a:fld id="{02E4544E-872D-47C4-B6EA-CDF45227CBFD}" type="slidenum">
              <a:rPr lang="en-US" smtClean="0">
                <a:solidFill>
                  <a:prstClr val="black"/>
                </a:solidFill>
                <a:latin typeface="Lucida Sans Unicode"/>
              </a:rPr>
              <a:pPr fontAlgn="auto">
                <a:spcBef>
                  <a:spcPts val="0"/>
                </a:spcBef>
                <a:spcAft>
                  <a:spcPts val="0"/>
                </a:spcAft>
              </a:pPr>
              <a:t>‹#›</a:t>
            </a:fld>
            <a:endParaRPr lang="en-US">
              <a:solidFill>
                <a:prstClr val="black"/>
              </a:solidFill>
              <a:latin typeface="Lucida Sans Unicode"/>
            </a:endParaRPr>
          </a:p>
        </p:txBody>
      </p:sp>
    </p:spTree>
    <p:extLst>
      <p:ext uri="{BB962C8B-B14F-4D97-AF65-F5344CB8AC3E}">
        <p14:creationId xmlns:p14="http://schemas.microsoft.com/office/powerpoint/2010/main" val="167677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251798-7215-4439-BA39-A2620661546B}"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217208-C4AE-4FDD-8755-172C379AA099}" type="slidenum">
              <a:rPr lang="en-US" smtClean="0"/>
              <a:pPr/>
              <a:t>‹#›</a:t>
            </a:fld>
            <a:endParaRPr lang="en-US" dirty="0"/>
          </a:p>
        </p:txBody>
      </p:sp>
    </p:spTree>
    <p:extLst>
      <p:ext uri="{BB962C8B-B14F-4D97-AF65-F5344CB8AC3E}">
        <p14:creationId xmlns:p14="http://schemas.microsoft.com/office/powerpoint/2010/main" val="40589216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algn="l" fontAlgn="auto">
              <a:spcBef>
                <a:spcPts val="0"/>
              </a:spcBef>
              <a:spcAft>
                <a:spcPts val="0"/>
              </a:spcAft>
            </a:pPr>
            <a:endParaRPr lang="en-US">
              <a:solidFill>
                <a:prstClr val="black"/>
              </a:solidFill>
              <a:latin typeface="Lucida Sans Unicode"/>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algn="l" fontAlgn="auto">
              <a:spcBef>
                <a:spcPts val="0"/>
              </a:spcBef>
              <a:spcAft>
                <a:spcPts val="0"/>
              </a:spcAft>
            </a:pPr>
            <a:endParaRPr lang="en-US">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fontAlgn="auto">
              <a:spcBef>
                <a:spcPts val="0"/>
              </a:spcBef>
              <a:spcAft>
                <a:spcPts val="0"/>
              </a:spcAft>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fontAlgn="auto">
              <a:spcBef>
                <a:spcPts val="0"/>
              </a:spcBef>
              <a:spcAft>
                <a:spcPts val="0"/>
              </a:spcAft>
            </a:pPr>
            <a:fld id="{2498CD40-AB46-445B-B171-3B5611E3BF55}" type="datetime1">
              <a:rPr lang="en-US" smtClean="0">
                <a:solidFill>
                  <a:prstClr val="black"/>
                </a:solidFill>
                <a:latin typeface="Lucida Sans Unicode"/>
              </a:rPr>
              <a:t>1/29/2024</a:t>
            </a:fld>
            <a:endParaRPr lang="en-US">
              <a:solidFill>
                <a:prstClr val="black"/>
              </a:solidFill>
              <a:latin typeface="Lucida Sans Unicode"/>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fontAlgn="auto">
              <a:spcBef>
                <a:spcPts val="0"/>
              </a:spcBef>
              <a:spcAft>
                <a:spcPts val="0"/>
              </a:spcAft>
            </a:pPr>
            <a:endParaRPr lang="en-US">
              <a:solidFill>
                <a:prstClr val="black"/>
              </a:solidFill>
              <a:latin typeface="Lucida Sans Unicode"/>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fontAlgn="auto">
              <a:spcBef>
                <a:spcPts val="0"/>
              </a:spcBef>
              <a:spcAft>
                <a:spcPts val="0"/>
              </a:spcAft>
            </a:pPr>
            <a:fld id="{02E4544E-872D-47C4-B6EA-CDF45227CBFD}" type="slidenum">
              <a:rPr lang="en-US" smtClean="0">
                <a:solidFill>
                  <a:prstClr val="black"/>
                </a:solidFill>
                <a:latin typeface="Lucida Sans Unicode"/>
              </a:rPr>
              <a:pPr fontAlgn="auto">
                <a:spcBef>
                  <a:spcPts val="0"/>
                </a:spcBef>
                <a:spcAft>
                  <a:spcPts val="0"/>
                </a:spcAft>
              </a:pPr>
              <a:t>‹#›</a:t>
            </a:fld>
            <a:endParaRPr lang="en-US">
              <a:solidFill>
                <a:prstClr val="black"/>
              </a:solidFill>
              <a:latin typeface="Lucida Sans Unicode"/>
            </a:endParaRPr>
          </a:p>
        </p:txBody>
      </p:sp>
    </p:spTree>
    <p:extLst>
      <p:ext uri="{BB962C8B-B14F-4D97-AF65-F5344CB8AC3E}">
        <p14:creationId xmlns:p14="http://schemas.microsoft.com/office/powerpoint/2010/main" val="957237809"/>
      </p:ext>
    </p:extLst>
  </p:cSld>
  <p:clrMap bg1="lt1" tx1="dk1" bg2="lt2" tx2="dk2" accent1="accent1" accent2="accent2" accent3="accent3" accent4="accent4" accent5="accent5" accent6="accent6" hlink="hlink" folHlink="folHlink"/>
  <p:sldLayoutIdLst>
    <p:sldLayoutId id="2147483731" r:id="rId1"/>
    <p:sldLayoutId id="2147483734" r:id="rId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pPr algn="l" fontAlgn="auto">
              <a:spcBef>
                <a:spcPts val="0"/>
              </a:spcBef>
              <a:spcAft>
                <a:spcPts val="0"/>
              </a:spcAft>
            </a:pPr>
            <a:endParaRPr lang="en-US">
              <a:solidFill>
                <a:prstClr val="black"/>
              </a:solidFill>
              <a:latin typeface="Lucida Sans Unicode"/>
            </a:endParaRPr>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pPr algn="l" fontAlgn="auto">
              <a:spcBef>
                <a:spcPts val="0"/>
              </a:spcBef>
              <a:spcAft>
                <a:spcPts val="0"/>
              </a:spcAft>
            </a:pPr>
            <a:endParaRPr lang="en-US">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fontAlgn="auto">
              <a:spcBef>
                <a:spcPts val="0"/>
              </a:spcBef>
              <a:spcAft>
                <a:spcPts val="0"/>
              </a:spcAft>
            </a:pPr>
            <a:endParaRPr lang="en-US">
              <a:solidFill>
                <a:prstClr val="white"/>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fontAlgn="auto">
              <a:spcBef>
                <a:spcPts val="0"/>
              </a:spcBef>
              <a:spcAft>
                <a:spcPts val="0"/>
              </a:spcAft>
            </a:pPr>
            <a:fld id="{6D9D39CD-2C52-4C10-828F-6AB58C995B7E}" type="datetime1">
              <a:rPr lang="en-US" smtClean="0">
                <a:solidFill>
                  <a:prstClr val="black"/>
                </a:solidFill>
                <a:latin typeface="Lucida Sans Unicode"/>
              </a:rPr>
              <a:t>1/29/2024</a:t>
            </a:fld>
            <a:endParaRPr lang="en-US">
              <a:solidFill>
                <a:prstClr val="black"/>
              </a:solidFill>
              <a:latin typeface="Lucida Sans Unicode"/>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fontAlgn="auto">
              <a:spcBef>
                <a:spcPts val="0"/>
              </a:spcBef>
              <a:spcAft>
                <a:spcPts val="0"/>
              </a:spcAft>
            </a:pPr>
            <a:endParaRPr lang="en-US">
              <a:solidFill>
                <a:prstClr val="black"/>
              </a:solidFill>
              <a:latin typeface="Lucida Sans Unicode"/>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fontAlgn="auto">
              <a:spcBef>
                <a:spcPts val="0"/>
              </a:spcBef>
              <a:spcAft>
                <a:spcPts val="0"/>
              </a:spcAft>
            </a:pPr>
            <a:fld id="{02E4544E-872D-47C4-B6EA-CDF45227CBFD}" type="slidenum">
              <a:rPr lang="en-US" smtClean="0">
                <a:solidFill>
                  <a:prstClr val="black"/>
                </a:solidFill>
                <a:latin typeface="Lucida Sans Unicode"/>
              </a:rPr>
              <a:pPr fontAlgn="auto">
                <a:spcBef>
                  <a:spcPts val="0"/>
                </a:spcBef>
                <a:spcAft>
                  <a:spcPts val="0"/>
                </a:spcAft>
              </a:pPr>
              <a:t>‹#›</a:t>
            </a:fld>
            <a:endParaRPr lang="en-US">
              <a:solidFill>
                <a:prstClr val="black"/>
              </a:solidFill>
              <a:latin typeface="Lucida Sans Unicode"/>
            </a:endParaRPr>
          </a:p>
        </p:txBody>
      </p:sp>
    </p:spTree>
    <p:extLst>
      <p:ext uri="{BB962C8B-B14F-4D97-AF65-F5344CB8AC3E}">
        <p14:creationId xmlns:p14="http://schemas.microsoft.com/office/powerpoint/2010/main" val="3275402088"/>
      </p:ext>
    </p:extLst>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mailto:nhdplus-support@epa.gov"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800" y="1295400"/>
            <a:ext cx="7772400" cy="1829761"/>
          </a:xfrm>
          <a:prstGeom prst="rect">
            <a:avLst/>
          </a:prstGeom>
        </p:spPr>
        <p:txBody>
          <a:bodyPr vert="horz" anchor="b">
            <a:normAutofit fontScale="67500" lnSpcReduction="2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auto">
              <a:spcAft>
                <a:spcPts val="0"/>
              </a:spcAft>
            </a:pPr>
            <a:r>
              <a:rPr lang="en-US" dirty="0" smtClean="0">
                <a:solidFill>
                  <a:schemeClr val="bg2">
                    <a:lumMod val="50000"/>
                  </a:schemeClr>
                </a:solidFill>
                <a:effectLst/>
                <a:latin typeface="Arial" panose="020B0604020202020204" pitchFamily="34" charset="0"/>
                <a:cs typeface="Arial" panose="020B0604020202020204" pitchFamily="34" charset="0"/>
              </a:rPr>
              <a:t>NHDPlusV2</a:t>
            </a:r>
            <a:br>
              <a:rPr lang="en-US" dirty="0" smtClean="0">
                <a:solidFill>
                  <a:schemeClr val="bg2">
                    <a:lumMod val="50000"/>
                  </a:schemeClr>
                </a:solidFill>
                <a:effectLst/>
                <a:latin typeface="Arial" panose="020B0604020202020204" pitchFamily="34" charset="0"/>
                <a:cs typeface="Arial" panose="020B0604020202020204" pitchFamily="34" charset="0"/>
              </a:rPr>
            </a:br>
            <a:r>
              <a:rPr lang="en-US" dirty="0" smtClean="0">
                <a:solidFill>
                  <a:schemeClr val="bg2">
                    <a:lumMod val="50000"/>
                  </a:schemeClr>
                </a:solidFill>
                <a:effectLst/>
                <a:latin typeface="Arial" panose="020B0604020202020204" pitchFamily="34" charset="0"/>
                <a:cs typeface="Arial" panose="020B0604020202020204" pitchFamily="34" charset="0"/>
              </a:rPr>
              <a:t>Content</a:t>
            </a:r>
            <a:br>
              <a:rPr lang="en-US" dirty="0" smtClean="0">
                <a:solidFill>
                  <a:schemeClr val="bg2">
                    <a:lumMod val="50000"/>
                  </a:schemeClr>
                </a:solidFill>
                <a:effectLst/>
                <a:latin typeface="Arial" panose="020B0604020202020204" pitchFamily="34" charset="0"/>
                <a:cs typeface="Arial" panose="020B0604020202020204" pitchFamily="34" charset="0"/>
              </a:rPr>
            </a:br>
            <a:r>
              <a:rPr lang="en-US" dirty="0" smtClean="0">
                <a:solidFill>
                  <a:schemeClr val="bg2">
                    <a:lumMod val="50000"/>
                  </a:schemeClr>
                </a:solidFill>
                <a:effectLst/>
                <a:latin typeface="Arial" panose="020B0604020202020204" pitchFamily="34" charset="0"/>
                <a:cs typeface="Arial" panose="020B0604020202020204" pitchFamily="34" charset="0"/>
              </a:rPr>
              <a:t/>
            </a:r>
            <a:br>
              <a:rPr lang="en-US" dirty="0" smtClean="0">
                <a:solidFill>
                  <a:schemeClr val="bg2">
                    <a:lumMod val="50000"/>
                  </a:schemeClr>
                </a:solidFill>
                <a:effectLst/>
                <a:latin typeface="Arial" panose="020B0604020202020204" pitchFamily="34" charset="0"/>
                <a:cs typeface="Arial" panose="020B0604020202020204" pitchFamily="34" charset="0"/>
              </a:rPr>
            </a:br>
            <a:r>
              <a:rPr lang="en-US" dirty="0" smtClean="0">
                <a:solidFill>
                  <a:schemeClr val="bg2">
                    <a:lumMod val="50000"/>
                  </a:schemeClr>
                </a:solidFill>
                <a:effectLst/>
                <a:latin typeface="Arial" panose="020B0604020202020204" pitchFamily="34" charset="0"/>
                <a:cs typeface="Arial" panose="020B0604020202020204" pitchFamily="34" charset="0"/>
              </a:rPr>
              <a:t>Cindy McKay</a:t>
            </a:r>
            <a:endParaRPr lang="en-US" dirty="0">
              <a:solidFill>
                <a:schemeClr val="bg2">
                  <a:lumMod val="50000"/>
                </a:schemeClr>
              </a:solidFill>
              <a:effectLst/>
              <a:latin typeface="Arial" panose="020B0604020202020204" pitchFamily="34" charset="0"/>
              <a:cs typeface="Arial" panose="020B0604020202020204" pitchFamily="34" charset="0"/>
            </a:endParaRPr>
          </a:p>
        </p:txBody>
      </p:sp>
      <p:sp>
        <p:nvSpPr>
          <p:cNvPr id="8" name="Subtitle 2"/>
          <p:cNvSpPr>
            <a:spLocks noGrp="1"/>
          </p:cNvSpPr>
          <p:nvPr>
            <p:ph type="subTitle" idx="1"/>
          </p:nvPr>
        </p:nvSpPr>
        <p:spPr>
          <a:xfrm>
            <a:off x="-228600" y="5786624"/>
            <a:ext cx="5334000" cy="666304"/>
          </a:xfrm>
        </p:spPr>
        <p:txBody>
          <a:bodyPr>
            <a:normAutofit/>
          </a:bodyPr>
          <a:lstStyle/>
          <a:p>
            <a:pPr algn="ctr"/>
            <a:r>
              <a:rPr lang="en-US" dirty="0" smtClean="0">
                <a:solidFill>
                  <a:schemeClr val="bg1"/>
                </a:solidFill>
                <a:latin typeface="Arial" panose="020B0604020202020204" pitchFamily="34" charset="0"/>
                <a:cs typeface="Arial" panose="020B0604020202020204" pitchFamily="34" charset="0"/>
              </a:rPr>
              <a:t>NHD</a:t>
            </a:r>
            <a:r>
              <a:rPr lang="en-US" i="1" dirty="0" smtClean="0">
                <a:solidFill>
                  <a:schemeClr val="bg1"/>
                </a:solidFill>
                <a:latin typeface="Arial" panose="020B0604020202020204" pitchFamily="34" charset="0"/>
                <a:cs typeface="Arial" panose="020B0604020202020204" pitchFamily="34" charset="0"/>
              </a:rPr>
              <a:t>Plus</a:t>
            </a:r>
            <a:r>
              <a:rPr lang="en-US" dirty="0" smtClean="0">
                <a:solidFill>
                  <a:schemeClr val="bg1"/>
                </a:solidFill>
                <a:latin typeface="Arial" panose="020B0604020202020204" pitchFamily="34" charset="0"/>
                <a:cs typeface="Arial" panose="020B0604020202020204" pitchFamily="34" charset="0"/>
              </a:rPr>
              <a:t> Training Series</a:t>
            </a:r>
          </a:p>
        </p:txBody>
      </p:sp>
      <p:pic>
        <p:nvPicPr>
          <p:cNvPr id="10" name="Picture 4"/>
          <p:cNvPicPr>
            <a:picLocks noChangeAspect="1" noChangeArrowheads="1"/>
          </p:cNvPicPr>
          <p:nvPr/>
        </p:nvPicPr>
        <p:blipFill>
          <a:blip r:embed="rId3">
            <a:clrChange>
              <a:clrFrom>
                <a:srgbClr val="314F43"/>
              </a:clrFrom>
              <a:clrTo>
                <a:srgbClr val="314F43">
                  <a:alpha val="0"/>
                </a:srgbClr>
              </a:clrTo>
            </a:clrChange>
            <a:extLst>
              <a:ext uri="{28A0092B-C50C-407E-A947-70E740481C1C}">
                <a14:useLocalDpi xmlns:a14="http://schemas.microsoft.com/office/drawing/2010/main" val="0"/>
              </a:ext>
            </a:extLst>
          </a:blip>
          <a:srcRect/>
          <a:stretch>
            <a:fillRect/>
          </a:stretch>
        </p:blipFill>
        <p:spPr bwMode="auto">
          <a:xfrm>
            <a:off x="7667104" y="6259830"/>
            <a:ext cx="1172095" cy="36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
          <p:cNvPicPr>
            <a:picLocks noChangeAspect="1"/>
          </p:cNvPicPr>
          <p:nvPr/>
        </p:nvPicPr>
        <p:blipFill rotWithShape="1">
          <a:blip r:embed="rId4" cstate="print">
            <a:extLst>
              <a:ext uri="{28A0092B-C50C-407E-A947-70E740481C1C}">
                <a14:useLocalDpi xmlns:a14="http://schemas.microsoft.com/office/drawing/2010/main" val="0"/>
              </a:ext>
            </a:extLst>
          </a:blip>
          <a:srcRect b="50609"/>
          <a:stretch/>
        </p:blipFill>
        <p:spPr bwMode="auto">
          <a:xfrm>
            <a:off x="6413269" y="6279746"/>
            <a:ext cx="1691152" cy="3297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02E4544E-872D-47C4-B6EA-CDF45227CBFD}" type="slidenum">
              <a:rPr lang="en-US" smtClean="0"/>
              <a:pPr/>
              <a:t>0</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0" y="2025134"/>
            <a:ext cx="1684746" cy="1774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marL="457200" indent="-457200" eaLnBrk="0" hangingPunct="0">
              <a:buFont typeface="Arial" panose="020B0604020202020204" pitchFamily="34" charset="0"/>
              <a:buChar char="•"/>
            </a:pPr>
            <a:r>
              <a:rPr lang="en-US" sz="2800" dirty="0" smtClean="0">
                <a:effectLst/>
                <a:latin typeface="Arial" panose="020B0604020202020204" pitchFamily="34" charset="0"/>
                <a:cs typeface="Arial" panose="020B0604020202020204" pitchFamily="34" charset="0"/>
              </a:rPr>
              <a:t>Dam</a:t>
            </a:r>
          </a:p>
          <a:p>
            <a:pPr marL="457200" indent="-457200" eaLnBrk="0" hangingPunct="0">
              <a:buFont typeface="Arial" panose="020B0604020202020204" pitchFamily="34" charset="0"/>
              <a:buChar char="•"/>
            </a:pPr>
            <a:r>
              <a:rPr lang="en-US" sz="2800" dirty="0" smtClean="0">
                <a:latin typeface="Arial" panose="020B0604020202020204" pitchFamily="34" charset="0"/>
                <a:cs typeface="Arial" panose="020B0604020202020204" pitchFamily="34" charset="0"/>
              </a:rPr>
              <a:t>Lock</a:t>
            </a:r>
          </a:p>
          <a:p>
            <a:pPr marL="457200" indent="-457200" eaLnBrk="0" hangingPunct="0">
              <a:buFont typeface="Arial" panose="020B0604020202020204" pitchFamily="34" charset="0"/>
              <a:buChar char="•"/>
            </a:pPr>
            <a:r>
              <a:rPr lang="en-US" sz="2800" dirty="0" smtClean="0">
                <a:effectLst/>
                <a:latin typeface="Arial" panose="020B0604020202020204" pitchFamily="34" charset="0"/>
                <a:cs typeface="Arial" panose="020B0604020202020204" pitchFamily="34" charset="0"/>
              </a:rPr>
              <a:t>Rapids</a:t>
            </a:r>
          </a:p>
          <a:p>
            <a:pPr marL="457200" indent="-457200" eaLnBrk="0" hangingPunct="0">
              <a:buFont typeface="Arial" panose="020B0604020202020204" pitchFamily="34" charset="0"/>
              <a:buChar char="•"/>
            </a:pPr>
            <a:r>
              <a:rPr lang="en-US" sz="2800" dirty="0" smtClean="0">
                <a:latin typeface="Arial" panose="020B0604020202020204" pitchFamily="34" charset="0"/>
                <a:cs typeface="Arial" panose="020B0604020202020204" pitchFamily="34" charset="0"/>
              </a:rPr>
              <a:t>Etc…</a:t>
            </a:r>
            <a:endParaRPr lang="en-US" sz="2800" dirty="0">
              <a:effectLst/>
              <a:latin typeface="Arial" panose="020B0604020202020204" pitchFamily="34" charset="0"/>
              <a:cs typeface="Arial" panose="020B0604020202020204" pitchFamily="34" charset="0"/>
            </a:endParaRPr>
          </a:p>
        </p:txBody>
      </p:sp>
      <p:sp>
        <p:nvSpPr>
          <p:cNvPr id="8" name="Text Box 12"/>
          <p:cNvSpPr txBox="1">
            <a:spLocks noChangeArrowheads="1"/>
          </p:cNvSpPr>
          <p:nvPr/>
        </p:nvSpPr>
        <p:spPr bwMode="auto">
          <a:xfrm>
            <a:off x="2298814" y="4360630"/>
            <a:ext cx="2085497" cy="220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marL="457200" indent="-457200" eaLnBrk="0" hangingPunct="0">
              <a:buFont typeface="Arial" panose="020B0604020202020204" pitchFamily="34" charset="0"/>
              <a:buChar char="•"/>
            </a:pPr>
            <a:r>
              <a:rPr lang="en-US" sz="2800" dirty="0" smtClean="0">
                <a:effectLst/>
                <a:latin typeface="Arial" panose="020B0604020202020204" pitchFamily="34" charset="0"/>
                <a:cs typeface="Arial" panose="020B0604020202020204" pitchFamily="34" charset="0"/>
              </a:rPr>
              <a:t>Dam</a:t>
            </a:r>
          </a:p>
          <a:p>
            <a:pPr marL="457200" indent="-457200" eaLnBrk="0" hangingPunct="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Sink</a:t>
            </a:r>
          </a:p>
          <a:p>
            <a:pPr marL="457200" indent="-457200" eaLnBrk="0" hangingPunct="0">
              <a:buFont typeface="Arial" panose="020B0604020202020204" pitchFamily="34" charset="0"/>
              <a:buChar char="•"/>
            </a:pPr>
            <a:r>
              <a:rPr lang="en-US" sz="2800" dirty="0" smtClean="0">
                <a:effectLst/>
                <a:latin typeface="Arial" panose="020B0604020202020204" pitchFamily="34" charset="0"/>
                <a:cs typeface="Arial" panose="020B0604020202020204" pitchFamily="34" charset="0"/>
              </a:rPr>
              <a:t>Spring</a:t>
            </a:r>
          </a:p>
          <a:p>
            <a:pPr marL="457200" indent="-457200" eaLnBrk="0" hangingPunct="0">
              <a:buFont typeface="Arial" panose="020B0604020202020204" pitchFamily="34" charset="0"/>
              <a:buChar char="•"/>
            </a:pPr>
            <a:r>
              <a:rPr lang="en-US" sz="2800" dirty="0" smtClean="0">
                <a:latin typeface="Arial" panose="020B0604020202020204" pitchFamily="34" charset="0"/>
                <a:cs typeface="Arial" panose="020B0604020202020204" pitchFamily="34" charset="0"/>
              </a:rPr>
              <a:t>Fumarole</a:t>
            </a:r>
          </a:p>
          <a:p>
            <a:pPr marL="457200" indent="-457200" eaLnBrk="0" hangingPunct="0">
              <a:buFont typeface="Arial" panose="020B0604020202020204" pitchFamily="34" charset="0"/>
              <a:buChar char="•"/>
            </a:pPr>
            <a:r>
              <a:rPr lang="en-US" sz="2800" dirty="0" smtClean="0">
                <a:effectLst/>
                <a:latin typeface="Arial" panose="020B0604020202020204" pitchFamily="34" charset="0"/>
                <a:cs typeface="Arial" panose="020B0604020202020204" pitchFamily="34" charset="0"/>
              </a:rPr>
              <a:t>Etc…</a:t>
            </a:r>
            <a:endParaRPr lang="en-US" sz="2800" dirty="0">
              <a:effectLst/>
              <a:latin typeface="Arial" panose="020B0604020202020204" pitchFamily="34" charset="0"/>
              <a:cs typeface="Arial" panose="020B0604020202020204" pitchFamily="34" charset="0"/>
            </a:endParaRPr>
          </a:p>
        </p:txBody>
      </p:sp>
      <p:sp>
        <p:nvSpPr>
          <p:cNvPr id="9" name="TextBox 8"/>
          <p:cNvSpPr txBox="1"/>
          <p:nvPr/>
        </p:nvSpPr>
        <p:spPr>
          <a:xfrm>
            <a:off x="890344" y="1600200"/>
            <a:ext cx="3983783" cy="523220"/>
          </a:xfrm>
          <a:prstGeom prst="rect">
            <a:avLst/>
          </a:prstGeom>
          <a:noFill/>
        </p:spPr>
        <p:txBody>
          <a:bodyPr wrap="none" rtlCol="0">
            <a:spAutoFit/>
          </a:bodyPr>
          <a:lstStyle/>
          <a:p>
            <a:r>
              <a:rPr lang="en-US" sz="2800" dirty="0" smtClean="0">
                <a:solidFill>
                  <a:srgbClr val="C00000"/>
                </a:solidFill>
                <a:latin typeface="Arial" panose="020B0604020202020204" pitchFamily="34" charset="0"/>
                <a:cs typeface="Arial" panose="020B0604020202020204" pitchFamily="34" charset="0"/>
              </a:rPr>
              <a:t>NHDLine Feature Class</a:t>
            </a:r>
            <a:endParaRPr lang="en-US" sz="2800" dirty="0">
              <a:solidFill>
                <a:srgbClr val="C00000"/>
              </a:solidFill>
              <a:latin typeface="Arial" panose="020B0604020202020204" pitchFamily="34" charset="0"/>
              <a:cs typeface="Arial" panose="020B0604020202020204" pitchFamily="34" charset="0"/>
            </a:endParaRPr>
          </a:p>
        </p:txBody>
      </p:sp>
      <p:sp>
        <p:nvSpPr>
          <p:cNvPr id="10" name="TextBox 9"/>
          <p:cNvSpPr txBox="1"/>
          <p:nvPr/>
        </p:nvSpPr>
        <p:spPr>
          <a:xfrm>
            <a:off x="891004" y="3896380"/>
            <a:ext cx="4121642" cy="523220"/>
          </a:xfrm>
          <a:prstGeom prst="rect">
            <a:avLst/>
          </a:prstGeom>
          <a:noFill/>
        </p:spPr>
        <p:txBody>
          <a:bodyPr wrap="none" rtlCol="0">
            <a:spAutoFit/>
          </a:bodyPr>
          <a:lstStyle/>
          <a:p>
            <a:r>
              <a:rPr lang="en-US" sz="2800" dirty="0" smtClean="0">
                <a:solidFill>
                  <a:srgbClr val="C00000"/>
                </a:solidFill>
                <a:latin typeface="Arial" panose="020B0604020202020204" pitchFamily="34" charset="0"/>
                <a:cs typeface="Arial" panose="020B0604020202020204" pitchFamily="34" charset="0"/>
              </a:rPr>
              <a:t>NHDPoint Feature Class</a:t>
            </a:r>
            <a:endParaRPr lang="en-US" sz="2800" dirty="0">
              <a:solidFill>
                <a:srgbClr val="C00000"/>
              </a:solidFill>
              <a:latin typeface="Arial" panose="020B0604020202020204" pitchFamily="34" charset="0"/>
              <a:cs typeface="Arial" panose="020B0604020202020204" pitchFamily="34" charset="0"/>
            </a:endParaRPr>
          </a:p>
        </p:txBody>
      </p:sp>
      <p:sp>
        <p:nvSpPr>
          <p:cNvPr id="11" name="Rectangle 1048"/>
          <p:cNvSpPr>
            <a:spLocks noChangeArrowheads="1"/>
          </p:cNvSpPr>
          <p:nvPr/>
        </p:nvSpPr>
        <p:spPr bwMode="auto">
          <a:xfrm>
            <a:off x="5943600" y="2584450"/>
            <a:ext cx="1828800" cy="1987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lstStyle/>
          <a:p>
            <a:pPr marL="457200" indent="-457200" defTabSz="508000" eaLnBrk="0" hangingPunct="0">
              <a:buFont typeface="Arial" panose="020B0604020202020204" pitchFamily="34" charset="0"/>
              <a:buChar char="•"/>
            </a:pPr>
            <a:r>
              <a:rPr lang="en-US" sz="2800" u="sng" dirty="0" smtClean="0">
                <a:latin typeface="Arial" panose="020B0604020202020204" pitchFamily="34" charset="0"/>
                <a:cs typeface="Arial" panose="020B0604020202020204" pitchFamily="34" charset="0"/>
              </a:rPr>
              <a:t>ATTRIBUTES</a:t>
            </a:r>
          </a:p>
          <a:p>
            <a:pPr marL="457200" indent="-457200" defTabSz="508000" eaLnBrk="0" hangingPunct="0">
              <a:spcBef>
                <a:spcPts val="50"/>
              </a:spcBef>
              <a:buFont typeface="Arial" panose="020B0604020202020204" pitchFamily="34" charset="0"/>
              <a:buChar char="•"/>
            </a:pPr>
            <a:r>
              <a:rPr lang="en-US" sz="2800" dirty="0" smtClean="0">
                <a:latin typeface="Arial" panose="020B0604020202020204" pitchFamily="34" charset="0"/>
                <a:cs typeface="Arial" panose="020B0604020202020204" pitchFamily="34" charset="0"/>
              </a:rPr>
              <a:t>Feature Name</a:t>
            </a:r>
          </a:p>
          <a:p>
            <a:pPr marL="457200" indent="-457200" defTabSz="508000" eaLnBrk="0" hangingPunct="0">
              <a:spcBef>
                <a:spcPts val="50"/>
              </a:spcBef>
              <a:buFont typeface="Arial" panose="020B0604020202020204" pitchFamily="34" charset="0"/>
              <a:buChar char="•"/>
            </a:pPr>
            <a:r>
              <a:rPr lang="en-US" sz="2800" dirty="0" smtClean="0">
                <a:effectLst/>
                <a:latin typeface="Arial" panose="020B0604020202020204" pitchFamily="34" charset="0"/>
                <a:cs typeface="Arial" panose="020B0604020202020204" pitchFamily="34" charset="0"/>
              </a:rPr>
              <a:t>GNIS ID</a:t>
            </a:r>
          </a:p>
          <a:p>
            <a:pPr marL="457200" indent="-457200" defTabSz="508000" eaLnBrk="0" hangingPunct="0">
              <a:spcBef>
                <a:spcPts val="50"/>
              </a:spcBef>
              <a:buFont typeface="Arial" panose="020B0604020202020204" pitchFamily="34" charset="0"/>
              <a:buChar char="•"/>
            </a:pPr>
            <a:r>
              <a:rPr lang="en-US" sz="2800" dirty="0" smtClean="0">
                <a:latin typeface="Arial" panose="020B0604020202020204" pitchFamily="34" charset="0"/>
                <a:cs typeface="Arial" panose="020B0604020202020204" pitchFamily="34" charset="0"/>
              </a:rPr>
              <a:t>Feature Type</a:t>
            </a:r>
          </a:p>
          <a:p>
            <a:pPr marL="457200" indent="-457200" defTabSz="508000" eaLnBrk="0" hangingPunct="0">
              <a:spcBef>
                <a:spcPts val="50"/>
              </a:spcBef>
              <a:buFont typeface="Arial" panose="020B0604020202020204" pitchFamily="34" charset="0"/>
              <a:buChar char="•"/>
            </a:pPr>
            <a:r>
              <a:rPr lang="en-US" sz="2800" dirty="0" smtClean="0">
                <a:latin typeface="Arial" panose="020B0604020202020204" pitchFamily="34" charset="0"/>
                <a:cs typeface="Arial" panose="020B0604020202020204" pitchFamily="34" charset="0"/>
              </a:rPr>
              <a:t>Feature Area</a:t>
            </a:r>
          </a:p>
          <a:p>
            <a:pPr marL="457200" indent="-457200" defTabSz="508000" eaLnBrk="0" hangingPunct="0">
              <a:buFont typeface="Arial" panose="020B0604020202020204" pitchFamily="34" charset="0"/>
              <a:buChar char="•"/>
            </a:pPr>
            <a:endParaRPr lang="en-US" sz="2800" dirty="0" smtClean="0">
              <a:effectLst/>
              <a:latin typeface="Arial" panose="020B0604020202020204" pitchFamily="34" charset="0"/>
              <a:cs typeface="Arial" panose="020B0604020202020204" pitchFamily="34" charset="0"/>
            </a:endParaRPr>
          </a:p>
        </p:txBody>
      </p:sp>
      <p:sp>
        <p:nvSpPr>
          <p:cNvPr id="12" name="Rectangle 11"/>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normAutofit fontScale="90000"/>
          </a:bodyPr>
          <a:lstStyle/>
          <a:p>
            <a:pPr>
              <a:defRPr/>
            </a:pPr>
            <a:r>
              <a:rPr lang="en-US" sz="4400" dirty="0">
                <a:latin typeface="Arial" panose="020B0604020202020204" pitchFamily="34" charset="0"/>
                <a:cs typeface="Arial" panose="020B0604020202020204" pitchFamily="34" charset="0"/>
              </a:rPr>
              <a:t>NHD Information Content</a:t>
            </a:r>
            <a:br>
              <a:rPr lang="en-US" sz="4400" dirty="0">
                <a:latin typeface="Arial" panose="020B0604020202020204" pitchFamily="34" charset="0"/>
                <a:cs typeface="Arial" panose="020B0604020202020204" pitchFamily="34" charset="0"/>
              </a:rPr>
            </a:br>
            <a:r>
              <a:rPr lang="en-US" sz="4400" dirty="0">
                <a:latin typeface="Arial" panose="020B0604020202020204" pitchFamily="34" charset="0"/>
                <a:cs typeface="Arial" panose="020B0604020202020204" pitchFamily="34" charset="0"/>
              </a:rPr>
              <a:t>Landmark (6</a:t>
            </a:r>
            <a:r>
              <a:rPr lang="en-US" sz="4400" dirty="0" smtClean="0">
                <a:latin typeface="Arial" panose="020B0604020202020204" pitchFamily="34" charset="0"/>
                <a:cs typeface="Arial" panose="020B0604020202020204" pitchFamily="34" charset="0"/>
              </a:rPr>
              <a:t>% of NHD Features)</a:t>
            </a:r>
            <a:endParaRPr lang="en-US"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pPr fontAlgn="auto">
              <a:spcBef>
                <a:spcPts val="0"/>
              </a:spcBef>
              <a:spcAft>
                <a:spcPts val="0"/>
              </a:spcAft>
            </a:pPr>
            <a:fld id="{02E4544E-872D-47C4-B6EA-CDF45227CBFD}" type="slidenum">
              <a:rPr lang="en-US" smtClean="0">
                <a:solidFill>
                  <a:prstClr val="black"/>
                </a:solidFill>
                <a:latin typeface="Arial" panose="020B0604020202020204" pitchFamily="34" charset="0"/>
                <a:cs typeface="Arial" panose="020B0604020202020204" pitchFamily="34" charset="0"/>
              </a:rPr>
              <a:pPr fontAlgn="auto">
                <a:spcBef>
                  <a:spcPts val="0"/>
                </a:spcBef>
                <a:spcAft>
                  <a:spcPts val="0"/>
                </a:spcAft>
              </a:pPr>
              <a:t>9</a:t>
            </a:fld>
            <a:endParaRPr lang="en-US">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609600" y="1999617"/>
            <a:ext cx="5692775" cy="4401183"/>
          </a:xfrm>
          <a:prstGeom prst="rect">
            <a:avLst/>
          </a:prstGeom>
          <a:noFill/>
          <a:ln w="9525">
            <a:noFill/>
            <a:miter lim="800000"/>
            <a:headEnd/>
            <a:tailEnd/>
          </a:ln>
        </p:spPr>
      </p:pic>
      <p:sp>
        <p:nvSpPr>
          <p:cNvPr id="5" name="TextBox 4"/>
          <p:cNvSpPr txBox="1"/>
          <p:nvPr/>
        </p:nvSpPr>
        <p:spPr>
          <a:xfrm>
            <a:off x="6553200" y="4819471"/>
            <a:ext cx="2342308" cy="1200329"/>
          </a:xfrm>
          <a:prstGeom prst="rect">
            <a:avLst/>
          </a:prstGeom>
          <a:noFill/>
        </p:spPr>
        <p:txBody>
          <a:bodyPr wrap="none" rtlCol="0">
            <a:spAutoFit/>
          </a:bodyPr>
          <a:lstStyle/>
          <a:p>
            <a:pPr algn="ctr"/>
            <a:r>
              <a:rPr lang="en-US" sz="2400" dirty="0" smtClean="0"/>
              <a:t>NHDPlusV2 used </a:t>
            </a:r>
          </a:p>
          <a:p>
            <a:pPr algn="ctr"/>
            <a:r>
              <a:rPr lang="en-US" sz="2400" dirty="0"/>
              <a:t>7</a:t>
            </a:r>
            <a:r>
              <a:rPr lang="en-US" sz="2400" dirty="0" smtClean="0"/>
              <a:t> snapshots of </a:t>
            </a:r>
          </a:p>
          <a:p>
            <a:pPr algn="ctr"/>
            <a:r>
              <a:rPr lang="en-US" sz="2400" dirty="0" smtClean="0"/>
              <a:t>WBD.</a:t>
            </a:r>
            <a:endParaRPr lang="en-US" sz="2400" dirty="0"/>
          </a:p>
        </p:txBody>
      </p:sp>
      <p:sp>
        <p:nvSpPr>
          <p:cNvPr id="6" name="TextBox 5"/>
          <p:cNvSpPr txBox="1"/>
          <p:nvPr/>
        </p:nvSpPr>
        <p:spPr>
          <a:xfrm>
            <a:off x="6390316" y="2286000"/>
            <a:ext cx="2668103" cy="1569660"/>
          </a:xfrm>
          <a:prstGeom prst="rect">
            <a:avLst/>
          </a:prstGeom>
          <a:noFill/>
        </p:spPr>
        <p:txBody>
          <a:bodyPr wrap="none" rtlCol="0">
            <a:spAutoFit/>
          </a:bodyPr>
          <a:lstStyle/>
          <a:p>
            <a:pPr algn="ctr"/>
            <a:r>
              <a:rPr lang="en-US" sz="2400" dirty="0" smtClean="0"/>
              <a:t>WBD is now part of </a:t>
            </a:r>
          </a:p>
          <a:p>
            <a:pPr algn="ctr"/>
            <a:r>
              <a:rPr lang="en-US" sz="2400" dirty="0" smtClean="0"/>
              <a:t>the NHD database.</a:t>
            </a:r>
          </a:p>
          <a:p>
            <a:pPr algn="ctr"/>
            <a:r>
              <a:rPr lang="en-US" sz="2400" dirty="0" smtClean="0"/>
              <a:t>And also hosted </a:t>
            </a:r>
          </a:p>
          <a:p>
            <a:pPr algn="ctr"/>
            <a:r>
              <a:rPr lang="en-US" sz="2400" dirty="0" smtClean="0"/>
              <a:t>by NRCS.</a:t>
            </a:r>
            <a:endParaRPr lang="en-US" sz="2400" dirty="0"/>
          </a:p>
        </p:txBody>
      </p:sp>
      <p:sp>
        <p:nvSpPr>
          <p:cNvPr id="8" name="Rectangle 7"/>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endParaRPr>
          </a:p>
        </p:txBody>
      </p:sp>
      <p:sp>
        <p:nvSpPr>
          <p:cNvPr id="2" name="Title 1"/>
          <p:cNvSpPr>
            <a:spLocks noGrp="1"/>
          </p:cNvSpPr>
          <p:nvPr>
            <p:ph type="title"/>
          </p:nvPr>
        </p:nvSpPr>
        <p:spPr/>
        <p:txBody>
          <a:bodyPr>
            <a:normAutofit/>
          </a:bodyPr>
          <a:lstStyle/>
          <a:p>
            <a:r>
              <a:rPr lang="en-US" sz="4000" dirty="0"/>
              <a:t>NHDPlusV2 – WBD </a:t>
            </a:r>
            <a:r>
              <a:rPr lang="en-US" sz="4000" dirty="0" smtClean="0"/>
              <a:t>2011-12</a:t>
            </a:r>
            <a:endParaRPr lang="en-US" dirty="0"/>
          </a:p>
        </p:txBody>
      </p:sp>
      <p:sp>
        <p:nvSpPr>
          <p:cNvPr id="3" name="Content Placeholder 2"/>
          <p:cNvSpPr>
            <a:spLocks noGrp="1"/>
          </p:cNvSpPr>
          <p:nvPr>
            <p:ph idx="1"/>
          </p:nvPr>
        </p:nvSpPr>
        <p:spPr/>
        <p:txBody>
          <a:bodyPr/>
          <a:lstStyle/>
          <a:p>
            <a:pPr marL="109728" indent="0">
              <a:buNone/>
            </a:pPr>
            <a:r>
              <a:rPr lang="en-US" sz="2800" b="1" dirty="0"/>
              <a:t>(nhd.usgs.gov)</a:t>
            </a:r>
          </a:p>
          <a:p>
            <a:endParaRPr lang="en-US" dirty="0"/>
          </a:p>
        </p:txBody>
      </p:sp>
      <p:sp>
        <p:nvSpPr>
          <p:cNvPr id="4" name="Slide Number Placeholder 3"/>
          <p:cNvSpPr>
            <a:spLocks noGrp="1"/>
          </p:cNvSpPr>
          <p:nvPr>
            <p:ph type="sldNum" sz="quarter" idx="12"/>
          </p:nvPr>
        </p:nvSpPr>
        <p:spPr/>
        <p:txBody>
          <a:bodyPr/>
          <a:lstStyle/>
          <a:p>
            <a:fld id="{8A217208-C4AE-4FDD-8755-172C379AA099}" type="slidenum">
              <a:rPr lang="en-US" smtClean="0"/>
              <a:pPr/>
              <a:t>10</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anose="020B0604020202020204" pitchFamily="34" charset="0"/>
                <a:cs typeface="Arial" panose="020B0604020202020204" pitchFamily="34" charset="0"/>
              </a:rPr>
              <a:t>Hydrologic Units – (HUC2, 2-digit HUC)</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0440"/>
          <a:stretch/>
        </p:blipFill>
        <p:spPr>
          <a:xfrm>
            <a:off x="744343" y="1173162"/>
            <a:ext cx="8168885" cy="6142038"/>
          </a:xfrm>
          <a:prstGeom prst="rect">
            <a:avLst/>
          </a:prstGeom>
        </p:spPr>
      </p:pic>
      <p:sp>
        <p:nvSpPr>
          <p:cNvPr id="8" name="Oval 7"/>
          <p:cNvSpPr/>
          <p:nvPr/>
        </p:nvSpPr>
        <p:spPr>
          <a:xfrm>
            <a:off x="152400" y="1371600"/>
            <a:ext cx="1143000" cy="10969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19</a:t>
            </a:r>
            <a:endParaRPr lang="en-US" b="1" dirty="0">
              <a:solidFill>
                <a:schemeClr val="tx1"/>
              </a:solidFill>
              <a:latin typeface="Arial" panose="020B0604020202020204" pitchFamily="34" charset="0"/>
              <a:cs typeface="Arial" panose="020B0604020202020204" pitchFamily="34" charset="0"/>
            </a:endParaRPr>
          </a:p>
        </p:txBody>
      </p:sp>
      <p:sp>
        <p:nvSpPr>
          <p:cNvPr id="9" name="Oval 8"/>
          <p:cNvSpPr/>
          <p:nvPr/>
        </p:nvSpPr>
        <p:spPr>
          <a:xfrm>
            <a:off x="212029" y="4244181"/>
            <a:ext cx="702371" cy="662781"/>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20</a:t>
            </a:r>
            <a:endParaRPr lang="en-US" b="1" dirty="0">
              <a:solidFill>
                <a:schemeClr val="tx1"/>
              </a:solidFill>
              <a:latin typeface="Arial" panose="020B0604020202020204" pitchFamily="34" charset="0"/>
              <a:cs typeface="Arial" panose="020B0604020202020204" pitchFamily="34" charset="0"/>
            </a:endParaRPr>
          </a:p>
        </p:txBody>
      </p:sp>
      <p:sp>
        <p:nvSpPr>
          <p:cNvPr id="10" name="Oval 9"/>
          <p:cNvSpPr/>
          <p:nvPr/>
        </p:nvSpPr>
        <p:spPr>
          <a:xfrm>
            <a:off x="228600" y="5105400"/>
            <a:ext cx="685800" cy="677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22</a:t>
            </a:r>
            <a:endParaRPr lang="en-US" b="1" dirty="0">
              <a:solidFill>
                <a:schemeClr val="tx1"/>
              </a:solidFill>
              <a:latin typeface="Arial" panose="020B0604020202020204" pitchFamily="34" charset="0"/>
              <a:cs typeface="Arial" panose="020B0604020202020204" pitchFamily="34" charset="0"/>
            </a:endParaRPr>
          </a:p>
        </p:txBody>
      </p:sp>
      <p:sp>
        <p:nvSpPr>
          <p:cNvPr id="11" name="Oval 10"/>
          <p:cNvSpPr/>
          <p:nvPr/>
        </p:nvSpPr>
        <p:spPr>
          <a:xfrm>
            <a:off x="7772398" y="6096000"/>
            <a:ext cx="701285" cy="6397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Arial" panose="020B0604020202020204" pitchFamily="34" charset="0"/>
                <a:cs typeface="Arial" panose="020B0604020202020204" pitchFamily="34" charset="0"/>
              </a:rPr>
              <a:t>21</a:t>
            </a:r>
            <a:endParaRPr lang="en-US" b="1" dirty="0">
              <a:solidFill>
                <a:schemeClr val="tx1"/>
              </a:solidFill>
              <a:latin typeface="Arial" panose="020B0604020202020204" pitchFamily="34" charset="0"/>
              <a:cs typeface="Arial" panose="020B0604020202020204" pitchFamily="34" charset="0"/>
            </a:endParaRPr>
          </a:p>
        </p:txBody>
      </p:sp>
      <p:sp>
        <p:nvSpPr>
          <p:cNvPr id="12" name="Rectangle 11"/>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11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7511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7778"/>
          <a:stretch/>
        </p:blipFill>
        <p:spPr>
          <a:xfrm>
            <a:off x="487557" y="990600"/>
            <a:ext cx="8168885" cy="6324600"/>
          </a:xfrm>
          <a:prstGeom prst="rect">
            <a:avLst/>
          </a:prstGeom>
        </p:spPr>
      </p:pic>
      <p:sp>
        <p:nvSpPr>
          <p:cNvPr id="4" name="Rectangle 3"/>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3" name="TextBox 2"/>
          <p:cNvSpPr txBox="1"/>
          <p:nvPr/>
        </p:nvSpPr>
        <p:spPr>
          <a:xfrm>
            <a:off x="7543800" y="4953000"/>
            <a:ext cx="1341119" cy="646331"/>
          </a:xfrm>
          <a:prstGeom prst="rect">
            <a:avLst/>
          </a:prstGeom>
          <a:noFill/>
          <a:ln w="3175">
            <a:solidFill>
              <a:schemeClr val="tx1"/>
            </a:solidFill>
          </a:ln>
        </p:spPr>
        <p:txBody>
          <a:bodyPr wrap="square" rtlCol="0">
            <a:spAutoFit/>
          </a:bodyPr>
          <a:lstStyle/>
          <a:p>
            <a:r>
              <a:rPr lang="en-US" dirty="0" smtClean="0">
                <a:latin typeface="Arial" panose="020B0604020202020204" pitchFamily="34" charset="0"/>
                <a:cs typeface="Arial" panose="020B0604020202020204" pitchFamily="34" charset="0"/>
              </a:rPr>
              <a:t>Example</a:t>
            </a:r>
          </a:p>
          <a:p>
            <a:r>
              <a:rPr lang="en-US" dirty="0" smtClean="0">
                <a:latin typeface="Arial" panose="020B0604020202020204" pitchFamily="34" charset="0"/>
                <a:cs typeface="Arial" panose="020B0604020202020204" pitchFamily="34" charset="0"/>
              </a:rPr>
              <a:t>1201</a:t>
            </a:r>
            <a:endParaRPr lang="en-US" dirty="0">
              <a:latin typeface="Arial" panose="020B0604020202020204" pitchFamily="34" charset="0"/>
              <a:cs typeface="Arial" panose="020B0604020202020204" pitchFamily="34" charset="0"/>
            </a:endParaRPr>
          </a:p>
        </p:txBody>
      </p:sp>
      <p:sp>
        <p:nvSpPr>
          <p:cNvPr id="7" name="Title 6"/>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HUC4, 4-digit HUC</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- 202</a:t>
            </a:r>
            <a:endParaRPr lang="en-US" dirty="0">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12</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3492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HUC6, 6-digit HUC - 336</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778"/>
          <a:stretch/>
        </p:blipFill>
        <p:spPr>
          <a:xfrm>
            <a:off x="517915" y="914400"/>
            <a:ext cx="8168885" cy="6324600"/>
          </a:xfrm>
          <a:prstGeom prst="rect">
            <a:avLst/>
          </a:prstGeom>
        </p:spPr>
      </p:pic>
      <p:sp>
        <p:nvSpPr>
          <p:cNvPr id="4" name="Rectangle 3"/>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5" name="TextBox 4"/>
          <p:cNvSpPr txBox="1"/>
          <p:nvPr/>
        </p:nvSpPr>
        <p:spPr>
          <a:xfrm>
            <a:off x="7696201" y="4953000"/>
            <a:ext cx="1219200" cy="646331"/>
          </a:xfrm>
          <a:prstGeom prst="rect">
            <a:avLst/>
          </a:prstGeom>
          <a:noFill/>
          <a:ln w="3175">
            <a:solidFill>
              <a:schemeClr val="tx1"/>
            </a:solidFill>
          </a:ln>
        </p:spPr>
        <p:txBody>
          <a:bodyPr wrap="square" rtlCol="0">
            <a:spAutoFit/>
          </a:bodyPr>
          <a:lstStyle/>
          <a:p>
            <a:r>
              <a:rPr lang="en-US" dirty="0" smtClean="0">
                <a:latin typeface="Arial" panose="020B0604020202020204" pitchFamily="34" charset="0"/>
                <a:cs typeface="Arial" panose="020B0604020202020204" pitchFamily="34" charset="0"/>
              </a:rPr>
              <a:t>Example 120101</a:t>
            </a:r>
            <a:endParaRPr lang="en-US"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13</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70670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HUC8, 8-digit HUC - 2121</a:t>
            </a:r>
            <a:endParaRPr lang="en-US"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778"/>
          <a:stretch/>
        </p:blipFill>
        <p:spPr>
          <a:xfrm>
            <a:off x="517915" y="914400"/>
            <a:ext cx="8168885" cy="6324600"/>
          </a:xfrm>
          <a:prstGeom prst="rect">
            <a:avLst/>
          </a:prstGeom>
        </p:spPr>
      </p:pic>
      <p:sp>
        <p:nvSpPr>
          <p:cNvPr id="5" name="Rectangle 4"/>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7361166" y="4953000"/>
            <a:ext cx="1325634" cy="646331"/>
          </a:xfrm>
          <a:prstGeom prst="rect">
            <a:avLst/>
          </a:prstGeom>
          <a:noFill/>
          <a:ln w="3175">
            <a:solidFill>
              <a:schemeClr val="tx1"/>
            </a:solidFill>
          </a:ln>
        </p:spPr>
        <p:txBody>
          <a:bodyPr wrap="square" rtlCol="0">
            <a:spAutoFit/>
          </a:bodyPr>
          <a:lstStyle/>
          <a:p>
            <a:r>
              <a:rPr lang="en-US" dirty="0" smtClean="0">
                <a:latin typeface="Arial" panose="020B0604020202020204" pitchFamily="34" charset="0"/>
                <a:cs typeface="Arial" panose="020B0604020202020204" pitchFamily="34" charset="0"/>
              </a:rPr>
              <a:t>Example 12010101</a:t>
            </a:r>
            <a:endParaRPr lang="en-US"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14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7505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HUC10, 10-digit HUC - 15,945</a:t>
            </a:r>
            <a:endParaRPr lang="en-US"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666"/>
          <a:stretch/>
        </p:blipFill>
        <p:spPr>
          <a:xfrm>
            <a:off x="517915" y="990600"/>
            <a:ext cx="8168885" cy="6400800"/>
          </a:xfrm>
          <a:prstGeom prst="rect">
            <a:avLst/>
          </a:prstGeom>
        </p:spPr>
      </p:pic>
      <p:sp>
        <p:nvSpPr>
          <p:cNvPr id="4" name="Rectangle 3"/>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6" name="TextBox 5"/>
          <p:cNvSpPr txBox="1"/>
          <p:nvPr/>
        </p:nvSpPr>
        <p:spPr>
          <a:xfrm>
            <a:off x="7361166" y="4953000"/>
            <a:ext cx="1630434" cy="646331"/>
          </a:xfrm>
          <a:prstGeom prst="rect">
            <a:avLst/>
          </a:prstGeom>
          <a:noFill/>
          <a:ln w="3175">
            <a:solidFill>
              <a:schemeClr val="tx1"/>
            </a:solidFill>
          </a:ln>
        </p:spPr>
        <p:txBody>
          <a:bodyPr wrap="square" rtlCol="0">
            <a:spAutoFit/>
          </a:bodyPr>
          <a:lstStyle/>
          <a:p>
            <a:r>
              <a:rPr lang="en-US" dirty="0" smtClean="0">
                <a:latin typeface="Arial" panose="020B0604020202020204" pitchFamily="34" charset="0"/>
                <a:cs typeface="Arial" panose="020B0604020202020204" pitchFamily="34" charset="0"/>
              </a:rPr>
              <a:t>Example 1201010101</a:t>
            </a:r>
            <a:endParaRPr lang="en-US"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15</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14048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smtClean="0"/>
              <a:t>HUC12, 12-digit HUC, Level 6 HUC</a:t>
            </a:r>
            <a:br>
              <a:rPr lang="en-US" dirty="0" smtClean="0"/>
            </a:br>
            <a:r>
              <a:rPr lang="en-US" dirty="0" smtClean="0"/>
              <a:t>86,123</a:t>
            </a:r>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5520"/>
          <a:stretch/>
        </p:blipFill>
        <p:spPr>
          <a:xfrm>
            <a:off x="528801" y="685799"/>
            <a:ext cx="8168885" cy="6479495"/>
          </a:xfrm>
          <a:prstGeom prst="rect">
            <a:avLst/>
          </a:prstGeom>
        </p:spPr>
      </p:pic>
      <p:sp>
        <p:nvSpPr>
          <p:cNvPr id="5" name="Rectangle 4"/>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endParaRPr>
          </a:p>
        </p:txBody>
      </p:sp>
      <p:sp>
        <p:nvSpPr>
          <p:cNvPr id="6" name="TextBox 5"/>
          <p:cNvSpPr txBox="1"/>
          <p:nvPr/>
        </p:nvSpPr>
        <p:spPr>
          <a:xfrm>
            <a:off x="7162800" y="4953000"/>
            <a:ext cx="1865321" cy="646331"/>
          </a:xfrm>
          <a:prstGeom prst="rect">
            <a:avLst/>
          </a:prstGeom>
          <a:noFill/>
          <a:ln w="3175">
            <a:solidFill>
              <a:schemeClr val="tx1"/>
            </a:solidFill>
          </a:ln>
        </p:spPr>
        <p:txBody>
          <a:bodyPr wrap="square" rtlCol="0">
            <a:spAutoFit/>
          </a:bodyPr>
          <a:lstStyle/>
          <a:p>
            <a:r>
              <a:rPr lang="en-US" dirty="0" smtClean="0"/>
              <a:t>Example 120101010101</a:t>
            </a:r>
            <a:endParaRPr lang="en-US" dirty="0"/>
          </a:p>
        </p:txBody>
      </p:sp>
      <p:sp>
        <p:nvSpPr>
          <p:cNvPr id="8" name="Slide Number Placeholder 7"/>
          <p:cNvSpPr>
            <a:spLocks noGrp="1"/>
          </p:cNvSpPr>
          <p:nvPr>
            <p:ph type="sldNum" sz="quarter" idx="12"/>
          </p:nvPr>
        </p:nvSpPr>
        <p:spPr/>
        <p:txBody>
          <a:bodyPr/>
          <a:lstStyle/>
          <a:p>
            <a:fld id="{8A217208-C4AE-4FDD-8755-172C379AA099}" type="slidenum">
              <a:rPr lang="en-US" smtClean="0"/>
              <a:pPr/>
              <a:t>16</a:t>
            </a:fld>
            <a:endParaRPr lang="en-US" dirty="0"/>
          </a:p>
        </p:txBody>
      </p:sp>
    </p:spTree>
    <p:extLst>
      <p:ext uri="{BB962C8B-B14F-4D97-AF65-F5344CB8AC3E}">
        <p14:creationId xmlns:p14="http://schemas.microsoft.com/office/powerpoint/2010/main" val="2146684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NED201112Resolution.PNG"/>
          <p:cNvPicPr>
            <a:picLocks noChangeAspect="1"/>
          </p:cNvPicPr>
          <p:nvPr/>
        </p:nvPicPr>
        <p:blipFill>
          <a:blip r:embed="rId3" cstate="print"/>
          <a:stretch>
            <a:fillRect/>
          </a:stretch>
        </p:blipFill>
        <p:spPr>
          <a:xfrm>
            <a:off x="161309" y="1533236"/>
            <a:ext cx="6696691" cy="4715164"/>
          </a:xfrm>
          <a:prstGeom prst="rect">
            <a:avLst/>
          </a:prstGeom>
        </p:spPr>
      </p:pic>
      <p:sp>
        <p:nvSpPr>
          <p:cNvPr id="16" name="Rectangle 3"/>
          <p:cNvSpPr txBox="1">
            <a:spLocks/>
          </p:cNvSpPr>
          <p:nvPr/>
        </p:nvSpPr>
        <p:spPr bwMode="auto">
          <a:xfrm>
            <a:off x="6477000" y="1828800"/>
            <a:ext cx="2667000" cy="2057400"/>
          </a:xfrm>
          <a:prstGeom prst="rect">
            <a:avLst/>
          </a:prstGeom>
          <a:noFill/>
          <a:ln w="9525">
            <a:noFill/>
            <a:miter lim="800000"/>
            <a:headEnd/>
            <a:tailEnd/>
          </a:ln>
          <a:effectLst>
            <a:outerShdw dist="12700" algn="ctr" rotWithShape="0">
              <a:srgbClr val="4D4D4D">
                <a:alpha val="50000"/>
              </a:srgbClr>
            </a:outerShdw>
          </a:effectLst>
        </p:spPr>
        <p:txBody>
          <a:bodyPr/>
          <a:lstStyle/>
          <a:p>
            <a:pPr algn="ctr">
              <a:spcBef>
                <a:spcPct val="20000"/>
              </a:spcBef>
              <a:buClr>
                <a:srgbClr val="99CCFF"/>
              </a:buClr>
              <a:buSzPct val="95000"/>
              <a:defRPr/>
            </a:pPr>
            <a:r>
              <a:rPr lang="en-US" sz="2400" dirty="0" smtClean="0">
                <a:latin typeface="Arial" panose="020B0604020202020204" pitchFamily="34" charset="0"/>
                <a:cs typeface="Arial" panose="020B0604020202020204" pitchFamily="34" charset="0"/>
              </a:rPr>
              <a:t>30m</a:t>
            </a:r>
          </a:p>
          <a:p>
            <a:pPr algn="ctr">
              <a:spcBef>
                <a:spcPct val="20000"/>
              </a:spcBef>
              <a:buClr>
                <a:srgbClr val="99CCFF"/>
              </a:buClr>
              <a:buSzPct val="95000"/>
              <a:defRPr/>
            </a:pPr>
            <a:r>
              <a:rPr lang="en-US" sz="2400" dirty="0" smtClean="0">
                <a:latin typeface="Arial" panose="020B0604020202020204" pitchFamily="34" charset="0"/>
                <a:cs typeface="Arial" panose="020B0604020202020204" pitchFamily="34" charset="0"/>
              </a:rPr>
              <a:t>re-sampled </a:t>
            </a:r>
            <a:r>
              <a:rPr lang="en-US" sz="2400" dirty="0">
                <a:latin typeface="Arial" panose="020B0604020202020204" pitchFamily="34" charset="0"/>
                <a:cs typeface="Arial" panose="020B0604020202020204" pitchFamily="34" charset="0"/>
              </a:rPr>
              <a:t>from </a:t>
            </a:r>
            <a:endParaRPr lang="en-US" sz="2400" dirty="0" smtClean="0">
              <a:latin typeface="Arial" panose="020B0604020202020204" pitchFamily="34" charset="0"/>
              <a:cs typeface="Arial" panose="020B0604020202020204" pitchFamily="34" charset="0"/>
            </a:endParaRPr>
          </a:p>
          <a:p>
            <a:pPr algn="ctr">
              <a:spcBef>
                <a:spcPct val="20000"/>
              </a:spcBef>
              <a:buClr>
                <a:srgbClr val="99CCFF"/>
              </a:buClr>
              <a:buSzPct val="95000"/>
              <a:defRPr/>
            </a:pPr>
            <a:r>
              <a:rPr lang="en-US" sz="2400" dirty="0" smtClean="0">
                <a:latin typeface="Arial" panose="020B0604020202020204" pitchFamily="34" charset="0"/>
                <a:cs typeface="Arial" panose="020B0604020202020204" pitchFamily="34" charset="0"/>
              </a:rPr>
              <a:t>10 and 3 meter</a:t>
            </a:r>
            <a:endParaRPr lang="en-US" sz="2400" dirty="0">
              <a:latin typeface="Arial" panose="020B0604020202020204" pitchFamily="34" charset="0"/>
              <a:cs typeface="Arial" panose="020B0604020202020204" pitchFamily="34" charset="0"/>
            </a:endParaRPr>
          </a:p>
          <a:p>
            <a:pPr marL="457200" indent="-457200">
              <a:spcBef>
                <a:spcPct val="20000"/>
              </a:spcBef>
              <a:buClr>
                <a:srgbClr val="99CCFF"/>
              </a:buClr>
              <a:buSzPct val="95000"/>
              <a:defRPr/>
            </a:pPr>
            <a:endParaRPr lang="en-US" sz="2000" dirty="0">
              <a:latin typeface="Arial" panose="020B0604020202020204" pitchFamily="34" charset="0"/>
              <a:cs typeface="Arial" panose="020B0604020202020204" pitchFamily="34" charset="0"/>
            </a:endParaRPr>
          </a:p>
          <a:p>
            <a:pPr marL="457200" indent="-457200">
              <a:spcBef>
                <a:spcPct val="20000"/>
              </a:spcBef>
              <a:buClr>
                <a:srgbClr val="99CCFF"/>
              </a:buClr>
              <a:buSzPct val="95000"/>
              <a:buFont typeface="Wingdings 2" pitchFamily="18" charset="2"/>
              <a:buChar char=""/>
              <a:defRPr/>
            </a:pPr>
            <a:endParaRPr lang="en-US" sz="2000" dirty="0">
              <a:latin typeface="Arial" panose="020B0604020202020204" pitchFamily="34" charset="0"/>
              <a:cs typeface="Arial" panose="020B0604020202020204" pitchFamily="34" charset="0"/>
            </a:endParaRPr>
          </a:p>
        </p:txBody>
      </p:sp>
      <p:sp>
        <p:nvSpPr>
          <p:cNvPr id="2" name="TextBox 1"/>
          <p:cNvSpPr txBox="1"/>
          <p:nvPr/>
        </p:nvSpPr>
        <p:spPr>
          <a:xfrm>
            <a:off x="6845774" y="3981271"/>
            <a:ext cx="2254143" cy="1015663"/>
          </a:xfrm>
          <a:prstGeom prst="rect">
            <a:avLst/>
          </a:prstGeom>
          <a:noFill/>
        </p:spPr>
        <p:txBody>
          <a:bodyPr wrap="none" rtlCol="0">
            <a:spAutoFit/>
          </a:bodyPr>
          <a:lstStyle/>
          <a:p>
            <a:pPr algn="ctr"/>
            <a:r>
              <a:rPr lang="en-US" sz="2000" dirty="0" smtClean="0">
                <a:latin typeface="Arial" panose="020B0604020202020204" pitchFamily="34" charset="0"/>
                <a:cs typeface="Arial" panose="020B0604020202020204" pitchFamily="34" charset="0"/>
              </a:rPr>
              <a:t>NHDPlusV2 used </a:t>
            </a:r>
          </a:p>
          <a:p>
            <a:pPr algn="ctr"/>
            <a:r>
              <a:rPr lang="en-US" sz="2000" dirty="0" smtClean="0">
                <a:latin typeface="Arial" panose="020B0604020202020204" pitchFamily="34" charset="0"/>
                <a:cs typeface="Arial" panose="020B0604020202020204" pitchFamily="34" charset="0"/>
              </a:rPr>
              <a:t>5 snapshots of </a:t>
            </a:r>
          </a:p>
          <a:p>
            <a:pPr algn="ctr"/>
            <a:r>
              <a:rPr lang="en-US" sz="2000" dirty="0" smtClean="0">
                <a:latin typeface="Arial" panose="020B0604020202020204" pitchFamily="34" charset="0"/>
                <a:cs typeface="Arial" panose="020B0604020202020204" pitchFamily="34" charset="0"/>
              </a:rPr>
              <a:t>NED.</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p:txBody>
          <a:bodyPr>
            <a:normAutofit fontScale="90000"/>
          </a:bodyPr>
          <a:lstStyle/>
          <a:p>
            <a:pPr lvl="0">
              <a:defRPr/>
            </a:pPr>
            <a:r>
              <a:rPr lang="en-US" sz="4000" b="0" dirty="0">
                <a:ln w="635">
                  <a:noFill/>
                </a:ln>
                <a:solidFill>
                  <a:schemeClr val="tx1"/>
                </a:solidFill>
                <a:effectLst/>
                <a:latin typeface="Arial" panose="020B0604020202020204" pitchFamily="34" charset="0"/>
                <a:cs typeface="Arial" panose="020B0604020202020204" pitchFamily="34" charset="0"/>
              </a:rPr>
              <a:t>NHDPlusV2 – NED 2011-12</a:t>
            </a:r>
            <a:br>
              <a:rPr lang="en-US" sz="4000" b="0" dirty="0">
                <a:ln w="635">
                  <a:noFill/>
                </a:ln>
                <a:solidFill>
                  <a:schemeClr val="tx1"/>
                </a:solidFill>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457200" y="990600"/>
            <a:ext cx="8229600" cy="4525963"/>
          </a:xfrm>
        </p:spPr>
        <p:txBody>
          <a:bodyPr/>
          <a:lstStyle/>
          <a:p>
            <a:pPr marL="109728" indent="0">
              <a:buNone/>
            </a:pPr>
            <a:r>
              <a:rPr lang="en-US" sz="2800" dirty="0">
                <a:ln w="635">
                  <a:noFill/>
                </a:ln>
                <a:latin typeface="Arial" panose="020B0604020202020204" pitchFamily="34" charset="0"/>
                <a:cs typeface="Arial" panose="020B0604020202020204" pitchFamily="34" charset="0"/>
              </a:rPr>
              <a:t>(ned.usgs.gov)</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17</a:t>
            </a:fld>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85800" y="2133600"/>
            <a:ext cx="38100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anose="020B0604020202020204" pitchFamily="34" charset="0"/>
                <a:cs typeface="Arial" panose="020B0604020202020204" pitchFamily="34" charset="0"/>
              </a:rPr>
              <a:t>NHDSnapshot</a:t>
            </a:r>
          </a:p>
          <a:p>
            <a:pPr marL="285750" indent="-285750" algn="l">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Stream Network</a:t>
            </a:r>
          </a:p>
          <a:p>
            <a:pPr marL="285750" indent="-285750" algn="l">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Waterbodies</a:t>
            </a:r>
          </a:p>
          <a:p>
            <a:pPr marL="285750" indent="-285750" algn="l">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Feature Names</a:t>
            </a:r>
          </a:p>
        </p:txBody>
      </p:sp>
      <p:sp>
        <p:nvSpPr>
          <p:cNvPr id="8" name="Oval 7"/>
          <p:cNvSpPr/>
          <p:nvPr/>
        </p:nvSpPr>
        <p:spPr>
          <a:xfrm>
            <a:off x="5029200" y="1676400"/>
            <a:ext cx="33528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smtClean="0">
                <a:solidFill>
                  <a:schemeClr val="tx1"/>
                </a:solidFill>
                <a:latin typeface="Arial" panose="020B0604020202020204" pitchFamily="34" charset="0"/>
                <a:cs typeface="Arial" panose="020B0604020202020204" pitchFamily="34" charset="0"/>
              </a:rPr>
              <a:t>NEDSnapshot</a:t>
            </a:r>
            <a:r>
              <a:rPr lang="en-US" sz="2400" b="1"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Digital Elevation Model</a:t>
            </a:r>
          </a:p>
        </p:txBody>
      </p:sp>
      <p:sp>
        <p:nvSpPr>
          <p:cNvPr id="9" name="Oval 8"/>
          <p:cNvSpPr/>
          <p:nvPr/>
        </p:nvSpPr>
        <p:spPr>
          <a:xfrm>
            <a:off x="5638800" y="4343400"/>
            <a:ext cx="32766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anose="020B0604020202020204" pitchFamily="34" charset="0"/>
                <a:cs typeface="Arial" panose="020B0604020202020204" pitchFamily="34" charset="0"/>
              </a:rPr>
              <a:t>WBDSnapshot</a:t>
            </a:r>
          </a:p>
          <a:p>
            <a:pPr algn="ctr"/>
            <a:r>
              <a:rPr lang="en-US" dirty="0" smtClean="0">
                <a:solidFill>
                  <a:schemeClr val="tx1"/>
                </a:solidFill>
                <a:latin typeface="Arial" panose="020B0604020202020204" pitchFamily="34" charset="0"/>
                <a:cs typeface="Arial" panose="020B0604020202020204" pitchFamily="34" charset="0"/>
              </a:rPr>
              <a:t>Hydrologic Unit Boundaries</a:t>
            </a:r>
            <a:endParaRPr lang="en-US" dirty="0">
              <a:solidFill>
                <a:schemeClr val="tx1"/>
              </a:solidFill>
              <a:latin typeface="Arial" panose="020B0604020202020204" pitchFamily="34" charset="0"/>
              <a:cs typeface="Arial" panose="020B0604020202020204" pitchFamily="34" charset="0"/>
            </a:endParaRPr>
          </a:p>
        </p:txBody>
      </p:sp>
      <p:sp>
        <p:nvSpPr>
          <p:cNvPr id="12" name="Title 1"/>
          <p:cNvSpPr>
            <a:spLocks noGrp="1"/>
          </p:cNvSpPr>
          <p:nvPr>
            <p:ph type="title"/>
          </p:nvPr>
        </p:nvSpPr>
        <p:spPr/>
        <p:txBody>
          <a:bodyPr>
            <a:normAutofit fontScale="90000"/>
          </a:bodyPr>
          <a:lstStyle/>
          <a:p>
            <a:r>
              <a:rPr lang="en-US" smtClean="0">
                <a:latin typeface="Arial" panose="020B0604020202020204" pitchFamily="34" charset="0"/>
                <a:cs typeface="Arial" panose="020B0604020202020204" pitchFamily="34" charset="0"/>
              </a:rPr>
              <a:t>NHDPlusV2 Content</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Source Snapshots</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0" y="6489847"/>
            <a:ext cx="1819729"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NHDPlusV2 Content</a:t>
            </a:r>
            <a:endParaRPr lang="en-US" sz="14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18</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9867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Objectives</a:t>
            </a:r>
            <a:endParaRPr lang="en-US"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p:txBody>
          <a:bodyPr/>
          <a:lstStyle/>
          <a:p>
            <a:r>
              <a:rPr lang="en-US" dirty="0" smtClean="0">
                <a:latin typeface="Arial" panose="020B0604020202020204" pitchFamily="34" charset="0"/>
                <a:cs typeface="Arial" panose="020B0604020202020204" pitchFamily="34" charset="0"/>
              </a:rPr>
              <a:t>Understand the Source Datasets from which NHDPlusV2 is built</a:t>
            </a:r>
          </a:p>
          <a:p>
            <a:r>
              <a:rPr lang="en-US" dirty="0" smtClean="0">
                <a:latin typeface="Arial" panose="020B0604020202020204" pitchFamily="34" charset="0"/>
                <a:cs typeface="Arial" panose="020B0604020202020204" pitchFamily="34" charset="0"/>
              </a:rPr>
              <a:t>Learn what datasets are found within NHDPlusV2</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0" y="6489847"/>
            <a:ext cx="1021433"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Objectives</a:t>
            </a:r>
            <a:endParaRPr lang="en-US" sz="1400" dirty="0">
              <a:solidFill>
                <a:schemeClr val="bg1"/>
              </a:solidFill>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1</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7658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NHDPlusV2 – Content </a:t>
            </a:r>
            <a:endParaRPr lang="en-US" dirty="0">
              <a:latin typeface="Arial" panose="020B0604020202020204" pitchFamily="34" charset="0"/>
              <a:cs typeface="Arial" panose="020B0604020202020204" pitchFamily="34" charset="0"/>
            </a:endParaRPr>
          </a:p>
        </p:txBody>
      </p:sp>
      <p:sp>
        <p:nvSpPr>
          <p:cNvPr id="8" name="Oval 7"/>
          <p:cNvSpPr/>
          <p:nvPr/>
        </p:nvSpPr>
        <p:spPr>
          <a:xfrm>
            <a:off x="140677" y="3581400"/>
            <a:ext cx="1828800" cy="4572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Catchment</a:t>
            </a:r>
            <a:endParaRPr lang="en-US" sz="1600" b="1" dirty="0">
              <a:solidFill>
                <a:schemeClr val="tx1"/>
              </a:solidFill>
              <a:latin typeface="Arial" panose="020B0604020202020204" pitchFamily="34" charset="0"/>
              <a:cs typeface="Arial" panose="020B0604020202020204" pitchFamily="34" charset="0"/>
            </a:endParaRPr>
          </a:p>
        </p:txBody>
      </p:sp>
      <p:sp>
        <p:nvSpPr>
          <p:cNvPr id="9" name="Oval 8"/>
          <p:cNvSpPr/>
          <p:nvPr/>
        </p:nvSpPr>
        <p:spPr>
          <a:xfrm>
            <a:off x="304800" y="2971800"/>
            <a:ext cx="1371600" cy="457200"/>
          </a:xfrm>
          <a:prstGeom prst="ellipse">
            <a:avLst/>
          </a:prstGeom>
          <a:solidFill>
            <a:srgbClr val="C1996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Cat</a:t>
            </a:r>
            <a:endParaRPr lang="en-US" sz="1600" b="1" dirty="0">
              <a:solidFill>
                <a:schemeClr val="tx1"/>
              </a:solidFill>
              <a:latin typeface="Arial" panose="020B0604020202020204" pitchFamily="34" charset="0"/>
              <a:cs typeface="Arial" panose="020B0604020202020204" pitchFamily="34" charset="0"/>
            </a:endParaRPr>
          </a:p>
        </p:txBody>
      </p:sp>
      <p:sp>
        <p:nvSpPr>
          <p:cNvPr id="10" name="Oval 9"/>
          <p:cNvSpPr/>
          <p:nvPr/>
        </p:nvSpPr>
        <p:spPr>
          <a:xfrm>
            <a:off x="2362200" y="1676400"/>
            <a:ext cx="1828800" cy="457200"/>
          </a:xfrm>
          <a:prstGeom prst="ellipse">
            <a:avLst/>
          </a:prstGeom>
          <a:solidFill>
            <a:srgbClr val="C1996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Fdr &amp; Fac</a:t>
            </a:r>
            <a:endParaRPr lang="en-US" sz="1600" b="1" dirty="0">
              <a:solidFill>
                <a:schemeClr val="tx1"/>
              </a:solidFill>
              <a:latin typeface="Arial" panose="020B0604020202020204" pitchFamily="34" charset="0"/>
              <a:cs typeface="Arial" panose="020B0604020202020204" pitchFamily="34" charset="0"/>
            </a:endParaRPr>
          </a:p>
        </p:txBody>
      </p:sp>
      <p:sp>
        <p:nvSpPr>
          <p:cNvPr id="12" name="Oval 11"/>
          <p:cNvSpPr/>
          <p:nvPr/>
        </p:nvSpPr>
        <p:spPr>
          <a:xfrm>
            <a:off x="3505200" y="3657600"/>
            <a:ext cx="2133600" cy="457200"/>
          </a:xfrm>
          <a:prstGeom prst="ellipse">
            <a:avLst/>
          </a:prstGeom>
          <a:solidFill>
            <a:schemeClr val="tx2">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NHDFlowline</a:t>
            </a:r>
            <a:endParaRPr lang="en-US" sz="1600" b="1" dirty="0">
              <a:solidFill>
                <a:schemeClr val="tx1"/>
              </a:solidFill>
              <a:latin typeface="Arial" panose="020B0604020202020204" pitchFamily="34" charset="0"/>
              <a:cs typeface="Arial" panose="020B0604020202020204" pitchFamily="34" charset="0"/>
            </a:endParaRPr>
          </a:p>
        </p:txBody>
      </p:sp>
      <p:sp>
        <p:nvSpPr>
          <p:cNvPr id="13" name="Oval 12"/>
          <p:cNvSpPr/>
          <p:nvPr/>
        </p:nvSpPr>
        <p:spPr>
          <a:xfrm>
            <a:off x="3352800" y="4114800"/>
            <a:ext cx="2514600" cy="457200"/>
          </a:xfrm>
          <a:prstGeom prst="ellipse">
            <a:avLst/>
          </a:prstGeom>
          <a:solidFill>
            <a:schemeClr val="tx2">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NHDWaterbody</a:t>
            </a:r>
            <a:endParaRPr lang="en-US" sz="1600" b="1" dirty="0">
              <a:solidFill>
                <a:schemeClr val="tx1"/>
              </a:solidFill>
              <a:latin typeface="Arial" panose="020B0604020202020204" pitchFamily="34" charset="0"/>
              <a:cs typeface="Arial" panose="020B0604020202020204" pitchFamily="34" charset="0"/>
            </a:endParaRPr>
          </a:p>
        </p:txBody>
      </p:sp>
      <p:sp>
        <p:nvSpPr>
          <p:cNvPr id="14" name="Oval 13"/>
          <p:cNvSpPr/>
          <p:nvPr/>
        </p:nvSpPr>
        <p:spPr>
          <a:xfrm>
            <a:off x="6477000" y="381000"/>
            <a:ext cx="25908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PlusFlowlineVAA</a:t>
            </a:r>
            <a:endParaRPr lang="en-US" sz="1400" b="1" dirty="0">
              <a:solidFill>
                <a:schemeClr val="tx1"/>
              </a:solidFill>
              <a:latin typeface="Arial" panose="020B0604020202020204" pitchFamily="34" charset="0"/>
              <a:cs typeface="Arial" panose="020B0604020202020204" pitchFamily="34" charset="0"/>
            </a:endParaRPr>
          </a:p>
        </p:txBody>
      </p:sp>
      <p:sp>
        <p:nvSpPr>
          <p:cNvPr id="15" name="Oval 14"/>
          <p:cNvSpPr/>
          <p:nvPr/>
        </p:nvSpPr>
        <p:spPr>
          <a:xfrm>
            <a:off x="6705600" y="3352800"/>
            <a:ext cx="1905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PlusFlow</a:t>
            </a:r>
            <a:endParaRPr lang="en-US" sz="1400" b="1" dirty="0">
              <a:solidFill>
                <a:schemeClr val="tx1"/>
              </a:solidFill>
              <a:latin typeface="Arial" panose="020B0604020202020204" pitchFamily="34" charset="0"/>
              <a:cs typeface="Arial" panose="020B0604020202020204" pitchFamily="34" charset="0"/>
            </a:endParaRPr>
          </a:p>
        </p:txBody>
      </p:sp>
      <p:sp>
        <p:nvSpPr>
          <p:cNvPr id="16" name="Oval 15"/>
          <p:cNvSpPr/>
          <p:nvPr/>
        </p:nvSpPr>
        <p:spPr>
          <a:xfrm>
            <a:off x="6477000" y="914400"/>
            <a:ext cx="25146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CumulativeArea</a:t>
            </a:r>
            <a:endParaRPr lang="en-US" sz="1400" b="1" dirty="0">
              <a:solidFill>
                <a:schemeClr val="tx1"/>
              </a:solidFill>
              <a:latin typeface="Arial" panose="020B0604020202020204" pitchFamily="34" charset="0"/>
              <a:cs typeface="Arial" panose="020B0604020202020204" pitchFamily="34" charset="0"/>
            </a:endParaRPr>
          </a:p>
        </p:txBody>
      </p:sp>
      <p:sp>
        <p:nvSpPr>
          <p:cNvPr id="17" name="Oval 16"/>
          <p:cNvSpPr/>
          <p:nvPr/>
        </p:nvSpPr>
        <p:spPr>
          <a:xfrm>
            <a:off x="6781800" y="1524000"/>
            <a:ext cx="1905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DivFracMP</a:t>
            </a:r>
            <a:endParaRPr lang="en-US" sz="1400" b="1" dirty="0">
              <a:solidFill>
                <a:schemeClr val="tx1"/>
              </a:solidFill>
              <a:latin typeface="Arial" panose="020B0604020202020204" pitchFamily="34" charset="0"/>
              <a:cs typeface="Arial" panose="020B0604020202020204" pitchFamily="34" charset="0"/>
            </a:endParaRPr>
          </a:p>
        </p:txBody>
      </p:sp>
      <p:sp>
        <p:nvSpPr>
          <p:cNvPr id="18" name="Oval 17"/>
          <p:cNvSpPr/>
          <p:nvPr/>
        </p:nvSpPr>
        <p:spPr>
          <a:xfrm>
            <a:off x="6705600" y="2133600"/>
            <a:ext cx="1905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MegaDiv</a:t>
            </a:r>
            <a:endParaRPr lang="en-US" sz="1400" b="1" dirty="0">
              <a:solidFill>
                <a:schemeClr val="tx1"/>
              </a:solidFill>
              <a:latin typeface="Arial" panose="020B0604020202020204" pitchFamily="34" charset="0"/>
              <a:cs typeface="Arial" panose="020B0604020202020204" pitchFamily="34" charset="0"/>
            </a:endParaRPr>
          </a:p>
        </p:txBody>
      </p:sp>
      <p:sp>
        <p:nvSpPr>
          <p:cNvPr id="19" name="Oval 18"/>
          <p:cNvSpPr/>
          <p:nvPr/>
        </p:nvSpPr>
        <p:spPr>
          <a:xfrm>
            <a:off x="6705600" y="2743200"/>
            <a:ext cx="1905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ElevSlope</a:t>
            </a:r>
            <a:endParaRPr lang="en-US" sz="1400" b="1" dirty="0">
              <a:solidFill>
                <a:schemeClr val="tx1"/>
              </a:solidFill>
              <a:latin typeface="Arial" panose="020B0604020202020204" pitchFamily="34" charset="0"/>
              <a:cs typeface="Arial" panose="020B0604020202020204" pitchFamily="34" charset="0"/>
            </a:endParaRPr>
          </a:p>
        </p:txBody>
      </p:sp>
      <p:sp>
        <p:nvSpPr>
          <p:cNvPr id="21" name="Oval 20"/>
          <p:cNvSpPr/>
          <p:nvPr/>
        </p:nvSpPr>
        <p:spPr>
          <a:xfrm>
            <a:off x="6400800" y="3962400"/>
            <a:ext cx="2667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PlusARPointEvent</a:t>
            </a:r>
            <a:endParaRPr lang="en-US" sz="1400" b="1" dirty="0">
              <a:solidFill>
                <a:schemeClr val="tx1"/>
              </a:solidFill>
              <a:latin typeface="Arial" panose="020B0604020202020204" pitchFamily="34" charset="0"/>
              <a:cs typeface="Arial" panose="020B0604020202020204" pitchFamily="34" charset="0"/>
            </a:endParaRPr>
          </a:p>
        </p:txBody>
      </p:sp>
      <p:sp>
        <p:nvSpPr>
          <p:cNvPr id="22" name="Oval 21"/>
          <p:cNvSpPr/>
          <p:nvPr/>
        </p:nvSpPr>
        <p:spPr>
          <a:xfrm>
            <a:off x="6553200" y="4572000"/>
            <a:ext cx="2286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PlusFlowAR</a:t>
            </a:r>
            <a:endParaRPr lang="en-US" sz="1400" b="1" dirty="0">
              <a:solidFill>
                <a:schemeClr val="tx1"/>
              </a:solidFill>
              <a:latin typeface="Arial" panose="020B0604020202020204" pitchFamily="34" charset="0"/>
              <a:cs typeface="Arial" panose="020B0604020202020204" pitchFamily="34" charset="0"/>
            </a:endParaRPr>
          </a:p>
        </p:txBody>
      </p:sp>
      <p:sp>
        <p:nvSpPr>
          <p:cNvPr id="23" name="Oval 22"/>
          <p:cNvSpPr/>
          <p:nvPr/>
        </p:nvSpPr>
        <p:spPr>
          <a:xfrm>
            <a:off x="1255776" y="5181600"/>
            <a:ext cx="3200400" cy="4572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Burn Components</a:t>
            </a:r>
            <a:endParaRPr lang="en-US" sz="1600" b="1" dirty="0">
              <a:solidFill>
                <a:schemeClr val="tx1"/>
              </a:solidFill>
              <a:latin typeface="Arial" panose="020B0604020202020204" pitchFamily="34" charset="0"/>
              <a:cs typeface="Arial" panose="020B0604020202020204" pitchFamily="34" charset="0"/>
            </a:endParaRPr>
          </a:p>
        </p:txBody>
      </p:sp>
      <p:sp>
        <p:nvSpPr>
          <p:cNvPr id="27" name="Oval 26"/>
          <p:cNvSpPr/>
          <p:nvPr/>
        </p:nvSpPr>
        <p:spPr>
          <a:xfrm>
            <a:off x="1295400" y="6096000"/>
            <a:ext cx="3124200" cy="457200"/>
          </a:xfrm>
          <a:prstGeom prst="ellipse">
            <a:avLst/>
          </a:prstGeom>
          <a:solidFill>
            <a:schemeClr val="tx2">
              <a:lumMod val="60000"/>
              <a:lumOff val="4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WBD_Subwatershed</a:t>
            </a:r>
            <a:endParaRPr lang="en-US" sz="1600" b="1" dirty="0">
              <a:solidFill>
                <a:schemeClr val="tx1"/>
              </a:solidFill>
              <a:latin typeface="Arial" panose="020B0604020202020204" pitchFamily="34" charset="0"/>
              <a:cs typeface="Arial" panose="020B0604020202020204" pitchFamily="34" charset="0"/>
            </a:endParaRPr>
          </a:p>
        </p:txBody>
      </p:sp>
      <p:sp>
        <p:nvSpPr>
          <p:cNvPr id="29" name="Oval 28"/>
          <p:cNvSpPr/>
          <p:nvPr/>
        </p:nvSpPr>
        <p:spPr>
          <a:xfrm>
            <a:off x="304800" y="1676400"/>
            <a:ext cx="1828800" cy="457200"/>
          </a:xfrm>
          <a:prstGeom prst="ellipse">
            <a:avLst/>
          </a:prstGeom>
          <a:solidFill>
            <a:schemeClr val="bg1">
              <a:lumMod val="50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Elev_cm</a:t>
            </a:r>
            <a:endParaRPr lang="en-US" sz="1600" b="1" dirty="0">
              <a:solidFill>
                <a:schemeClr val="tx1"/>
              </a:solidFill>
              <a:latin typeface="Arial" panose="020B0604020202020204" pitchFamily="34" charset="0"/>
              <a:cs typeface="Arial" panose="020B0604020202020204" pitchFamily="34" charset="0"/>
            </a:endParaRPr>
          </a:p>
        </p:txBody>
      </p:sp>
      <p:cxnSp>
        <p:nvCxnSpPr>
          <p:cNvPr id="39" name="Elbow Connector 38"/>
          <p:cNvCxnSpPr>
            <a:stCxn id="14" idx="2"/>
          </p:cNvCxnSpPr>
          <p:nvPr/>
        </p:nvCxnSpPr>
        <p:spPr>
          <a:xfrm rot="10800000" flipH="1" flipV="1">
            <a:off x="6476999" y="609599"/>
            <a:ext cx="152399" cy="5943603"/>
          </a:xfrm>
          <a:prstGeom prst="bentConnector4">
            <a:avLst>
              <a:gd name="adj1" fmla="val -150001"/>
              <a:gd name="adj2" fmla="val 100519"/>
            </a:avLst>
          </a:prstGeom>
          <a:ln w="3175"/>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6" idx="2"/>
          </p:cNvCxnSpPr>
          <p:nvPr/>
        </p:nvCxnSpPr>
        <p:spPr>
          <a:xfrm rot="10800000">
            <a:off x="6248400" y="1143000"/>
            <a:ext cx="228600" cy="158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7" idx="2"/>
          </p:cNvCxnSpPr>
          <p:nvPr/>
        </p:nvCxnSpPr>
        <p:spPr>
          <a:xfrm rot="10800000">
            <a:off x="6248400" y="1752600"/>
            <a:ext cx="533400" cy="158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8" idx="2"/>
          </p:cNvCxnSpPr>
          <p:nvPr/>
        </p:nvCxnSpPr>
        <p:spPr>
          <a:xfrm rot="10800000">
            <a:off x="6248400" y="2362200"/>
            <a:ext cx="457200" cy="158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9" idx="2"/>
          </p:cNvCxnSpPr>
          <p:nvPr/>
        </p:nvCxnSpPr>
        <p:spPr>
          <a:xfrm rot="10800000">
            <a:off x="6248400" y="2971800"/>
            <a:ext cx="457200" cy="158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a:off x="6248400" y="3581400"/>
            <a:ext cx="457200" cy="158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21" idx="2"/>
          </p:cNvCxnSpPr>
          <p:nvPr/>
        </p:nvCxnSpPr>
        <p:spPr>
          <a:xfrm rot="10800000">
            <a:off x="6248400" y="4191000"/>
            <a:ext cx="152400" cy="158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12" idx="6"/>
          </p:cNvCxnSpPr>
          <p:nvPr/>
        </p:nvCxnSpPr>
        <p:spPr>
          <a:xfrm>
            <a:off x="5638800" y="3886200"/>
            <a:ext cx="609600" cy="158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23" idx="0"/>
            <a:endCxn id="73" idx="5"/>
          </p:cNvCxnSpPr>
          <p:nvPr/>
        </p:nvCxnSpPr>
        <p:spPr>
          <a:xfrm rot="5400000" flipH="1" flipV="1">
            <a:off x="2229012" y="4552188"/>
            <a:ext cx="1256376" cy="2448"/>
          </a:xfrm>
          <a:prstGeom prst="bentConnector3">
            <a:avLst>
              <a:gd name="adj1" fmla="val 50000"/>
            </a:avLst>
          </a:prstGeom>
          <a:ln w="3175"/>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1904999" y="2895600"/>
            <a:ext cx="2971799"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FeatureIDGridCode</a:t>
            </a:r>
            <a:endParaRPr lang="en-US" sz="1600" b="1" dirty="0">
              <a:solidFill>
                <a:schemeClr val="tx1"/>
              </a:solidFill>
              <a:latin typeface="Arial" panose="020B0604020202020204" pitchFamily="34" charset="0"/>
              <a:cs typeface="Arial" panose="020B0604020202020204" pitchFamily="34" charset="0"/>
            </a:endParaRPr>
          </a:p>
        </p:txBody>
      </p:sp>
      <p:sp>
        <p:nvSpPr>
          <p:cNvPr id="73" name="Oval 72"/>
          <p:cNvSpPr/>
          <p:nvPr/>
        </p:nvSpPr>
        <p:spPr>
          <a:xfrm>
            <a:off x="2819400" y="3886200"/>
            <a:ext cx="45719" cy="45719"/>
          </a:xfrm>
          <a:prstGeom prst="ellipse">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Arial" panose="020B0604020202020204" pitchFamily="34" charset="0"/>
              <a:cs typeface="Arial" panose="020B0604020202020204" pitchFamily="34" charset="0"/>
            </a:endParaRPr>
          </a:p>
        </p:txBody>
      </p:sp>
      <p:cxnSp>
        <p:nvCxnSpPr>
          <p:cNvPr id="77" name="Straight Connector 76"/>
          <p:cNvCxnSpPr>
            <a:stCxn id="72" idx="4"/>
            <a:endCxn id="73" idx="0"/>
          </p:cNvCxnSpPr>
          <p:nvPr/>
        </p:nvCxnSpPr>
        <p:spPr>
          <a:xfrm flipH="1">
            <a:off x="2842260" y="3352800"/>
            <a:ext cx="548639" cy="5334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8" idx="6"/>
            <a:endCxn id="73" idx="1"/>
          </p:cNvCxnSpPr>
          <p:nvPr/>
        </p:nvCxnSpPr>
        <p:spPr>
          <a:xfrm>
            <a:off x="1969477" y="3810000"/>
            <a:ext cx="856618" cy="82895"/>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2" idx="2"/>
            <a:endCxn id="73" idx="3"/>
          </p:cNvCxnSpPr>
          <p:nvPr/>
        </p:nvCxnSpPr>
        <p:spPr>
          <a:xfrm flipH="1">
            <a:off x="2826095" y="3886200"/>
            <a:ext cx="679105" cy="39024"/>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343400" y="1676400"/>
            <a:ext cx="1828800" cy="457200"/>
          </a:xfrm>
          <a:prstGeom prst="ellipse">
            <a:avLst/>
          </a:prstGeom>
          <a:solidFill>
            <a:srgbClr val="C1996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FdrNull</a:t>
            </a:r>
            <a:endParaRPr lang="en-US" sz="1600" b="1" dirty="0">
              <a:solidFill>
                <a:schemeClr val="tx1"/>
              </a:solidFill>
              <a:latin typeface="Arial" panose="020B0604020202020204" pitchFamily="34" charset="0"/>
              <a:cs typeface="Arial" panose="020B0604020202020204" pitchFamily="34" charset="0"/>
            </a:endParaRPr>
          </a:p>
        </p:txBody>
      </p:sp>
      <p:sp>
        <p:nvSpPr>
          <p:cNvPr id="38" name="Oval 37"/>
          <p:cNvSpPr/>
          <p:nvPr/>
        </p:nvSpPr>
        <p:spPr>
          <a:xfrm>
            <a:off x="304800" y="2209800"/>
            <a:ext cx="1828800" cy="457200"/>
          </a:xfrm>
          <a:prstGeom prst="ellipse">
            <a:avLst/>
          </a:prstGeom>
          <a:solidFill>
            <a:srgbClr val="C1996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CatSeed</a:t>
            </a:r>
            <a:endParaRPr lang="en-US" sz="1600" b="1" dirty="0">
              <a:solidFill>
                <a:schemeClr val="tx1"/>
              </a:solidFill>
              <a:latin typeface="Arial" panose="020B0604020202020204" pitchFamily="34" charset="0"/>
              <a:cs typeface="Arial" panose="020B0604020202020204" pitchFamily="34" charset="0"/>
            </a:endParaRPr>
          </a:p>
        </p:txBody>
      </p:sp>
      <p:sp>
        <p:nvSpPr>
          <p:cNvPr id="40" name="Oval 39"/>
          <p:cNvSpPr/>
          <p:nvPr/>
        </p:nvSpPr>
        <p:spPr>
          <a:xfrm>
            <a:off x="2362200" y="2209800"/>
            <a:ext cx="1828800" cy="457200"/>
          </a:xfrm>
          <a:prstGeom prst="ellipse">
            <a:avLst/>
          </a:prstGeom>
          <a:solidFill>
            <a:srgbClr val="C1996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FilledAreas</a:t>
            </a:r>
            <a:endParaRPr lang="en-US" sz="1600" b="1" dirty="0">
              <a:solidFill>
                <a:schemeClr val="tx1"/>
              </a:solidFill>
              <a:latin typeface="Arial" panose="020B0604020202020204" pitchFamily="34" charset="0"/>
              <a:cs typeface="Arial" panose="020B0604020202020204" pitchFamily="34" charset="0"/>
            </a:endParaRPr>
          </a:p>
        </p:txBody>
      </p:sp>
      <p:sp>
        <p:nvSpPr>
          <p:cNvPr id="42" name="Oval 41"/>
          <p:cNvSpPr/>
          <p:nvPr/>
        </p:nvSpPr>
        <p:spPr>
          <a:xfrm>
            <a:off x="4343400" y="2209800"/>
            <a:ext cx="1828800" cy="457200"/>
          </a:xfrm>
          <a:prstGeom prst="ellipse">
            <a:avLst/>
          </a:prstGeom>
          <a:solidFill>
            <a:srgbClr val="C1996D"/>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Hydrodem</a:t>
            </a:r>
            <a:endParaRPr lang="en-US" sz="1600" b="1" dirty="0">
              <a:solidFill>
                <a:schemeClr val="tx1"/>
              </a:solidFill>
              <a:latin typeface="Arial" panose="020B0604020202020204" pitchFamily="34" charset="0"/>
              <a:cs typeface="Arial" panose="020B0604020202020204" pitchFamily="34" charset="0"/>
            </a:endParaRPr>
          </a:p>
        </p:txBody>
      </p:sp>
      <p:sp>
        <p:nvSpPr>
          <p:cNvPr id="58" name="Rectangle 57"/>
          <p:cNvSpPr/>
          <p:nvPr/>
        </p:nvSpPr>
        <p:spPr>
          <a:xfrm>
            <a:off x="0" y="6489847"/>
            <a:ext cx="1819729"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NHDPlusV2 Content</a:t>
            </a:r>
            <a:endParaRPr lang="en-US" sz="1400" dirty="0">
              <a:solidFill>
                <a:schemeClr val="bg1"/>
              </a:solidFill>
              <a:latin typeface="Arial" panose="020B0604020202020204" pitchFamily="34" charset="0"/>
              <a:cs typeface="Arial" panose="020B0604020202020204" pitchFamily="34" charset="0"/>
            </a:endParaRPr>
          </a:p>
        </p:txBody>
      </p:sp>
      <p:sp>
        <p:nvSpPr>
          <p:cNvPr id="47" name="Oval 46"/>
          <p:cNvSpPr/>
          <p:nvPr/>
        </p:nvSpPr>
        <p:spPr>
          <a:xfrm>
            <a:off x="6553200" y="5181600"/>
            <a:ext cx="2286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EROMMA &amp; </a:t>
            </a:r>
            <a:r>
              <a:rPr lang="en-US" sz="1400" b="1" dirty="0" err="1" smtClean="0">
                <a:solidFill>
                  <a:schemeClr val="tx1"/>
                </a:solidFill>
                <a:latin typeface="Arial" panose="020B0604020202020204" pitchFamily="34" charset="0"/>
                <a:cs typeface="Arial" panose="020B0604020202020204" pitchFamily="34" charset="0"/>
              </a:rPr>
              <a:t>EROMMMnn</a:t>
            </a:r>
            <a:endParaRPr lang="en-US" sz="1400" b="1" dirty="0">
              <a:solidFill>
                <a:schemeClr val="tx1"/>
              </a:solidFill>
              <a:latin typeface="Arial" panose="020B0604020202020204" pitchFamily="34" charset="0"/>
              <a:cs typeface="Arial" panose="020B0604020202020204" pitchFamily="34" charset="0"/>
            </a:endParaRPr>
          </a:p>
        </p:txBody>
      </p:sp>
      <p:sp>
        <p:nvSpPr>
          <p:cNvPr id="49" name="Oval 48"/>
          <p:cNvSpPr/>
          <p:nvPr/>
        </p:nvSpPr>
        <p:spPr>
          <a:xfrm>
            <a:off x="6553200" y="5747658"/>
            <a:ext cx="2286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Catchment Attributes</a:t>
            </a:r>
            <a:endParaRPr lang="en-US" sz="1400" b="1" dirty="0">
              <a:solidFill>
                <a:schemeClr val="tx1"/>
              </a:solidFill>
              <a:latin typeface="Arial" panose="020B0604020202020204" pitchFamily="34" charset="0"/>
              <a:cs typeface="Arial" panose="020B0604020202020204" pitchFamily="34" charset="0"/>
            </a:endParaRPr>
          </a:p>
        </p:txBody>
      </p:sp>
      <p:sp>
        <p:nvSpPr>
          <p:cNvPr id="51" name="Oval 50"/>
          <p:cNvSpPr/>
          <p:nvPr/>
        </p:nvSpPr>
        <p:spPr>
          <a:xfrm>
            <a:off x="6629400" y="6324600"/>
            <a:ext cx="2286000" cy="457200"/>
          </a:xfrm>
          <a:prstGeom prst="ellipse">
            <a:avLst/>
          </a:prstGeom>
          <a:solidFill>
            <a:srgbClr val="92D05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Arial" panose="020B0604020202020204" pitchFamily="34" charset="0"/>
                <a:cs typeface="Arial" panose="020B0604020202020204" pitchFamily="34" charset="0"/>
              </a:rPr>
              <a:t>Drainage Area Attributes</a:t>
            </a:r>
            <a:endParaRPr lang="en-US" sz="1400" b="1" dirty="0">
              <a:solidFill>
                <a:schemeClr val="tx1"/>
              </a:solidFill>
              <a:latin typeface="Arial" panose="020B0604020202020204" pitchFamily="34" charset="0"/>
              <a:cs typeface="Arial" panose="020B0604020202020204" pitchFamily="34" charset="0"/>
            </a:endParaRPr>
          </a:p>
        </p:txBody>
      </p:sp>
      <p:cxnSp>
        <p:nvCxnSpPr>
          <p:cNvPr id="28" name="Straight Connector 27"/>
          <p:cNvCxnSpPr>
            <a:endCxn id="22" idx="2"/>
          </p:cNvCxnSpPr>
          <p:nvPr/>
        </p:nvCxnSpPr>
        <p:spPr>
          <a:xfrm>
            <a:off x="6248399" y="4800600"/>
            <a:ext cx="304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248400" y="5410200"/>
            <a:ext cx="304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248399" y="5961744"/>
            <a:ext cx="30480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8A217208-C4AE-4FDD-8755-172C379AA099}" type="slidenum">
              <a:rPr lang="en-US" sz="1400" smtClean="0">
                <a:latin typeface="Arial" panose="020B0604020202020204" pitchFamily="34" charset="0"/>
                <a:cs typeface="Arial" panose="020B0604020202020204" pitchFamily="34" charset="0"/>
              </a:rPr>
              <a:pPr/>
              <a:t>19</a:t>
            </a:fld>
            <a:endParaRPr lang="en-US"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smtClean="0"/>
              <a:t>Vector Layers</a:t>
            </a:r>
            <a:endParaRPr lang="en-US" dirty="0"/>
          </a:p>
        </p:txBody>
      </p:sp>
      <p:sp>
        <p:nvSpPr>
          <p:cNvPr id="32" name="Rectangle 31"/>
          <p:cNvSpPr/>
          <p:nvPr/>
        </p:nvSpPr>
        <p:spPr>
          <a:xfrm>
            <a:off x="0" y="6489847"/>
            <a:ext cx="1819729"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NHDPlus V2Content</a:t>
            </a:r>
            <a:endParaRPr lang="en-US" sz="1400" dirty="0">
              <a:solidFill>
                <a:schemeClr val="bg1"/>
              </a:solidFill>
            </a:endParaRPr>
          </a:p>
        </p:txBody>
      </p:sp>
      <p:sp>
        <p:nvSpPr>
          <p:cNvPr id="21" name="Oval 20"/>
          <p:cNvSpPr/>
          <p:nvPr/>
        </p:nvSpPr>
        <p:spPr>
          <a:xfrm>
            <a:off x="5791200" y="3200400"/>
            <a:ext cx="2667000" cy="7620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Catchment</a:t>
            </a:r>
            <a:endParaRPr lang="en-US" sz="1600" b="1" dirty="0">
              <a:solidFill>
                <a:schemeClr val="tx1"/>
              </a:solidFill>
            </a:endParaRPr>
          </a:p>
        </p:txBody>
      </p:sp>
      <p:sp>
        <p:nvSpPr>
          <p:cNvPr id="31" name="Oval 30"/>
          <p:cNvSpPr/>
          <p:nvPr/>
        </p:nvSpPr>
        <p:spPr>
          <a:xfrm>
            <a:off x="1752600" y="2133600"/>
            <a:ext cx="2514682" cy="4572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BurnWaterbody</a:t>
            </a:r>
            <a:endParaRPr lang="en-US" sz="1600" b="1" dirty="0">
              <a:solidFill>
                <a:schemeClr val="tx1"/>
              </a:solidFill>
            </a:endParaRPr>
          </a:p>
        </p:txBody>
      </p:sp>
      <p:sp>
        <p:nvSpPr>
          <p:cNvPr id="33" name="Oval 32"/>
          <p:cNvSpPr/>
          <p:nvPr/>
        </p:nvSpPr>
        <p:spPr>
          <a:xfrm>
            <a:off x="1904918" y="2743200"/>
            <a:ext cx="2057482" cy="4572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BurnAddLine</a:t>
            </a:r>
            <a:endParaRPr lang="en-US" sz="1600" b="1" dirty="0">
              <a:solidFill>
                <a:schemeClr val="tx1"/>
              </a:solidFill>
            </a:endParaRPr>
          </a:p>
        </p:txBody>
      </p:sp>
      <p:sp>
        <p:nvSpPr>
          <p:cNvPr id="34" name="Oval 33"/>
          <p:cNvSpPr/>
          <p:nvPr/>
        </p:nvSpPr>
        <p:spPr>
          <a:xfrm>
            <a:off x="1447718" y="3352800"/>
            <a:ext cx="2971882" cy="4572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BurnAddWaterbody</a:t>
            </a:r>
            <a:endParaRPr lang="en-US" sz="1600" b="1" dirty="0">
              <a:solidFill>
                <a:schemeClr val="tx1"/>
              </a:solidFill>
            </a:endParaRPr>
          </a:p>
        </p:txBody>
      </p:sp>
      <p:sp>
        <p:nvSpPr>
          <p:cNvPr id="35" name="Oval 34"/>
          <p:cNvSpPr/>
          <p:nvPr/>
        </p:nvSpPr>
        <p:spPr>
          <a:xfrm>
            <a:off x="2057400" y="3962400"/>
            <a:ext cx="1828800" cy="4572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LandSea</a:t>
            </a:r>
            <a:endParaRPr lang="en-US" sz="1600" b="1" dirty="0">
              <a:solidFill>
                <a:schemeClr val="tx1"/>
              </a:solidFill>
            </a:endParaRPr>
          </a:p>
        </p:txBody>
      </p:sp>
      <p:sp>
        <p:nvSpPr>
          <p:cNvPr id="36" name="Oval 35"/>
          <p:cNvSpPr/>
          <p:nvPr/>
        </p:nvSpPr>
        <p:spPr>
          <a:xfrm>
            <a:off x="2057400" y="4613134"/>
            <a:ext cx="1828800" cy="4572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Sink</a:t>
            </a:r>
            <a:endParaRPr lang="en-US" sz="1600" b="1" dirty="0">
              <a:solidFill>
                <a:schemeClr val="tx1"/>
              </a:solidFill>
            </a:endParaRPr>
          </a:p>
        </p:txBody>
      </p:sp>
      <p:sp>
        <p:nvSpPr>
          <p:cNvPr id="37" name="Oval 36"/>
          <p:cNvSpPr/>
          <p:nvPr/>
        </p:nvSpPr>
        <p:spPr>
          <a:xfrm>
            <a:off x="1752600" y="1524000"/>
            <a:ext cx="2514682" cy="457200"/>
          </a:xfrm>
          <a:prstGeom prst="ellipse">
            <a:avLst/>
          </a:prstGeom>
          <a:solidFill>
            <a:schemeClr val="bg2">
              <a:lumMod val="5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rPr>
              <a:t>BurnLineEvent</a:t>
            </a:r>
            <a:endParaRPr lang="en-US" sz="1600" b="1" dirty="0">
              <a:solidFill>
                <a:schemeClr val="tx1"/>
              </a:solidFill>
            </a:endParaRPr>
          </a:p>
        </p:txBody>
      </p:sp>
      <p:sp>
        <p:nvSpPr>
          <p:cNvPr id="2" name="Left Brace 1"/>
          <p:cNvSpPr/>
          <p:nvPr/>
        </p:nvSpPr>
        <p:spPr>
          <a:xfrm>
            <a:off x="838200" y="1676400"/>
            <a:ext cx="685800" cy="3317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rot="16200000">
            <a:off x="-636002" y="3121270"/>
            <a:ext cx="2250937" cy="400110"/>
          </a:xfrm>
          <a:prstGeom prst="rect">
            <a:avLst/>
          </a:prstGeom>
          <a:noFill/>
        </p:spPr>
        <p:txBody>
          <a:bodyPr wrap="none" rtlCol="0">
            <a:spAutoFit/>
          </a:bodyPr>
          <a:lstStyle/>
          <a:p>
            <a:r>
              <a:rPr lang="en-US" sz="2000" dirty="0" smtClean="0"/>
              <a:t>Burn Components</a:t>
            </a:r>
            <a:endParaRPr lang="en-US" sz="2000" dirty="0"/>
          </a:p>
        </p:txBody>
      </p:sp>
      <p:sp>
        <p:nvSpPr>
          <p:cNvPr id="4" name="Right Arrow 3"/>
          <p:cNvSpPr/>
          <p:nvPr/>
        </p:nvSpPr>
        <p:spPr>
          <a:xfrm>
            <a:off x="4724400" y="3429000"/>
            <a:ext cx="9144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A217208-C4AE-4FDD-8755-172C379AA099}" type="slidenum">
              <a:rPr lang="en-US" smtClean="0"/>
              <a:pPr/>
              <a:t>20</a:t>
            </a:fld>
            <a:endParaRPr lang="en-US" dirty="0"/>
          </a:p>
        </p:txBody>
      </p:sp>
    </p:spTree>
    <p:extLst>
      <p:ext uri="{BB962C8B-B14F-4D97-AF65-F5344CB8AC3E}">
        <p14:creationId xmlns:p14="http://schemas.microsoft.com/office/powerpoint/2010/main" val="1011539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smtClean="0"/>
              <a:t>Raster Layers</a:t>
            </a:r>
            <a:endParaRPr lang="en-US" dirty="0"/>
          </a:p>
        </p:txBody>
      </p:sp>
      <p:sp>
        <p:nvSpPr>
          <p:cNvPr id="32" name="Rectangle 31"/>
          <p:cNvSpPr/>
          <p:nvPr/>
        </p:nvSpPr>
        <p:spPr>
          <a:xfrm>
            <a:off x="0" y="6489847"/>
            <a:ext cx="1819729"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NHDPlusV2 Content</a:t>
            </a:r>
            <a:endParaRPr lang="en-US" sz="1400" dirty="0">
              <a:solidFill>
                <a:schemeClr val="bg1"/>
              </a:solidFill>
            </a:endParaRPr>
          </a:p>
        </p:txBody>
      </p:sp>
      <p:sp>
        <p:nvSpPr>
          <p:cNvPr id="21" name="Oval 20"/>
          <p:cNvSpPr/>
          <p:nvPr/>
        </p:nvSpPr>
        <p:spPr>
          <a:xfrm>
            <a:off x="3352800" y="6096000"/>
            <a:ext cx="1371600" cy="457200"/>
          </a:xfrm>
          <a:prstGeom prst="ellipse">
            <a:avLst/>
          </a:prstGeom>
          <a:blipFill>
            <a:blip r:embed="rId3" cstate="print"/>
            <a:tile tx="0" ty="0" sx="100000" sy="100000" flip="none" algn="tl"/>
          </a:bli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Cat</a:t>
            </a:r>
            <a:endParaRPr lang="en-US" sz="1600" b="1" dirty="0">
              <a:solidFill>
                <a:schemeClr val="tx1"/>
              </a:solidFill>
              <a:latin typeface="Arial" panose="020B0604020202020204" pitchFamily="34" charset="0"/>
              <a:cs typeface="Arial" panose="020B0604020202020204" pitchFamily="34" charset="0"/>
            </a:endParaRPr>
          </a:p>
        </p:txBody>
      </p:sp>
      <p:sp>
        <p:nvSpPr>
          <p:cNvPr id="31" name="Oval 30"/>
          <p:cNvSpPr/>
          <p:nvPr/>
        </p:nvSpPr>
        <p:spPr>
          <a:xfrm>
            <a:off x="3048000" y="1143000"/>
            <a:ext cx="1828800" cy="457200"/>
          </a:xfrm>
          <a:prstGeom prst="ellipse">
            <a:avLst/>
          </a:prstGeom>
          <a:blipFill>
            <a:blip r:embed="rId3" cstate="print"/>
            <a:tile tx="0" ty="0" sx="100000" sy="100000" flip="none" algn="tl"/>
          </a:bli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Fdr</a:t>
            </a:r>
            <a:r>
              <a:rPr lang="en-US" sz="1600" b="1" dirty="0" smtClean="0">
                <a:solidFill>
                  <a:schemeClr val="tx1"/>
                </a:solidFill>
                <a:latin typeface="Arial" panose="020B0604020202020204" pitchFamily="34" charset="0"/>
                <a:cs typeface="Arial" panose="020B0604020202020204" pitchFamily="34" charset="0"/>
              </a:rPr>
              <a:t> </a:t>
            </a:r>
            <a:endParaRPr lang="en-US" sz="1600" b="1" dirty="0">
              <a:solidFill>
                <a:schemeClr val="tx1"/>
              </a:solidFill>
              <a:latin typeface="Arial" panose="020B0604020202020204" pitchFamily="34" charset="0"/>
              <a:cs typeface="Arial" panose="020B0604020202020204" pitchFamily="34" charset="0"/>
            </a:endParaRPr>
          </a:p>
        </p:txBody>
      </p:sp>
      <p:sp>
        <p:nvSpPr>
          <p:cNvPr id="38" name="Oval 37"/>
          <p:cNvSpPr/>
          <p:nvPr/>
        </p:nvSpPr>
        <p:spPr>
          <a:xfrm>
            <a:off x="3124200" y="4412673"/>
            <a:ext cx="1828800" cy="457200"/>
          </a:xfrm>
          <a:prstGeom prst="ellipse">
            <a:avLst/>
          </a:prstGeom>
          <a:blipFill>
            <a:blip r:embed="rId3" cstate="print"/>
            <a:tile tx="0" ty="0" sx="100000" sy="100000" flip="none" algn="tl"/>
          </a:bli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FdrNull</a:t>
            </a:r>
            <a:endParaRPr lang="en-US" sz="1600" b="1" dirty="0">
              <a:solidFill>
                <a:schemeClr val="tx1"/>
              </a:solidFill>
              <a:latin typeface="Arial" panose="020B0604020202020204" pitchFamily="34" charset="0"/>
              <a:cs typeface="Arial" panose="020B0604020202020204" pitchFamily="34" charset="0"/>
            </a:endParaRPr>
          </a:p>
        </p:txBody>
      </p:sp>
      <p:sp>
        <p:nvSpPr>
          <p:cNvPr id="39" name="Oval 38"/>
          <p:cNvSpPr/>
          <p:nvPr/>
        </p:nvSpPr>
        <p:spPr>
          <a:xfrm>
            <a:off x="3048000" y="2773217"/>
            <a:ext cx="1828800" cy="457200"/>
          </a:xfrm>
          <a:prstGeom prst="ellipse">
            <a:avLst/>
          </a:prstGeom>
          <a:blipFill>
            <a:blip r:embed="rId3" cstate="print"/>
            <a:tile tx="0" ty="0" sx="100000" sy="100000" flip="none" algn="tl"/>
          </a:bli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CatSeed</a:t>
            </a:r>
            <a:endParaRPr lang="en-US" sz="1600" b="1" dirty="0">
              <a:solidFill>
                <a:schemeClr val="tx1"/>
              </a:solidFill>
              <a:latin typeface="Arial" panose="020B0604020202020204" pitchFamily="34" charset="0"/>
              <a:cs typeface="Arial" panose="020B0604020202020204" pitchFamily="34" charset="0"/>
            </a:endParaRPr>
          </a:p>
        </p:txBody>
      </p:sp>
      <p:sp>
        <p:nvSpPr>
          <p:cNvPr id="40" name="Oval 39"/>
          <p:cNvSpPr/>
          <p:nvPr/>
        </p:nvSpPr>
        <p:spPr>
          <a:xfrm>
            <a:off x="3124200" y="3574473"/>
            <a:ext cx="1828800" cy="457200"/>
          </a:xfrm>
          <a:prstGeom prst="ellipse">
            <a:avLst/>
          </a:prstGeom>
          <a:blipFill>
            <a:blip r:embed="rId3" cstate="print"/>
            <a:tile tx="0" ty="0" sx="100000" sy="100000" flip="none" algn="tl"/>
          </a:bli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FilledAreas</a:t>
            </a:r>
            <a:endParaRPr lang="en-US" sz="1600" b="1" dirty="0">
              <a:solidFill>
                <a:schemeClr val="tx1"/>
              </a:solidFill>
              <a:latin typeface="Arial" panose="020B0604020202020204" pitchFamily="34" charset="0"/>
              <a:cs typeface="Arial" panose="020B0604020202020204" pitchFamily="34" charset="0"/>
            </a:endParaRPr>
          </a:p>
        </p:txBody>
      </p:sp>
      <p:sp>
        <p:nvSpPr>
          <p:cNvPr id="41" name="Oval 40"/>
          <p:cNvSpPr/>
          <p:nvPr/>
        </p:nvSpPr>
        <p:spPr>
          <a:xfrm>
            <a:off x="3124200" y="5250873"/>
            <a:ext cx="1828800" cy="457200"/>
          </a:xfrm>
          <a:prstGeom prst="ellipse">
            <a:avLst/>
          </a:prstGeom>
          <a:blipFill>
            <a:blip r:embed="rId3" cstate="print"/>
            <a:tile tx="0" ty="0" sx="100000" sy="100000" flip="none" algn="tl"/>
          </a:bli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panose="020B0604020202020204" pitchFamily="34" charset="0"/>
                <a:cs typeface="Arial" panose="020B0604020202020204" pitchFamily="34" charset="0"/>
              </a:rPr>
              <a:t>Hydrodem</a:t>
            </a:r>
            <a:endParaRPr lang="en-US" sz="1600" b="1" dirty="0">
              <a:solidFill>
                <a:schemeClr val="tx1"/>
              </a:solidFill>
              <a:latin typeface="Arial" panose="020B0604020202020204" pitchFamily="34" charset="0"/>
              <a:cs typeface="Arial" panose="020B0604020202020204" pitchFamily="34" charset="0"/>
            </a:endParaRPr>
          </a:p>
        </p:txBody>
      </p:sp>
      <p:sp>
        <p:nvSpPr>
          <p:cNvPr id="45" name="Oval 44"/>
          <p:cNvSpPr/>
          <p:nvPr/>
        </p:nvSpPr>
        <p:spPr>
          <a:xfrm>
            <a:off x="3048000" y="1974273"/>
            <a:ext cx="1828800" cy="457200"/>
          </a:xfrm>
          <a:prstGeom prst="ellipse">
            <a:avLst/>
          </a:prstGeom>
          <a:blipFill>
            <a:blip r:embed="rId3" cstate="print"/>
            <a:tile tx="0" ty="0" sx="100000" sy="100000" flip="none" algn="tl"/>
          </a:blip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tx1"/>
                </a:solidFill>
                <a:latin typeface="Arial" panose="020B0604020202020204" pitchFamily="34" charset="0"/>
                <a:cs typeface="Arial" panose="020B0604020202020204" pitchFamily="34" charset="0"/>
              </a:rPr>
              <a:t>Fac</a:t>
            </a:r>
            <a:endParaRPr lang="en-US" sz="1600" b="1" dirty="0">
              <a:solidFill>
                <a:schemeClr val="tx1"/>
              </a:solidFill>
              <a:latin typeface="Arial" panose="020B0604020202020204" pitchFamily="34" charset="0"/>
              <a:cs typeface="Arial" panose="020B0604020202020204" pitchFamily="34" charset="0"/>
            </a:endParaRPr>
          </a:p>
        </p:txBody>
      </p:sp>
      <p:sp>
        <p:nvSpPr>
          <p:cNvPr id="2" name="TextBox 1"/>
          <p:cNvSpPr txBox="1"/>
          <p:nvPr/>
        </p:nvSpPr>
        <p:spPr>
          <a:xfrm>
            <a:off x="5059681" y="1179944"/>
            <a:ext cx="4008119" cy="5355312"/>
          </a:xfrm>
          <a:prstGeom prst="rect">
            <a:avLst/>
          </a:prstGeom>
          <a:noFill/>
        </p:spPr>
        <p:txBody>
          <a:bodyPr wrap="square" rtlCol="0">
            <a:spAutoFit/>
          </a:bodyPr>
          <a:lstStyle/>
          <a:p>
            <a:pPr algn="l"/>
            <a:r>
              <a:rPr lang="en-US" dirty="0" smtClean="0">
                <a:latin typeface="Arial" panose="020B0604020202020204" pitchFamily="34" charset="0"/>
                <a:cs typeface="Arial" panose="020B0604020202020204" pitchFamily="34" charset="0"/>
              </a:rPr>
              <a:t>Flow Direction</a:t>
            </a:r>
          </a:p>
          <a:p>
            <a:pPr algn="l"/>
            <a:endParaRPr lang="en-US" dirty="0">
              <a:latin typeface="Arial" panose="020B0604020202020204" pitchFamily="34" charset="0"/>
              <a:cs typeface="Arial" panose="020B0604020202020204" pitchFamily="34" charset="0"/>
            </a:endParaRPr>
          </a:p>
          <a:p>
            <a:pPr algn="l"/>
            <a:endParaRPr lang="en-US" dirty="0" smtClean="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Flow Accumulation</a:t>
            </a:r>
          </a:p>
          <a:p>
            <a:pPr algn="l"/>
            <a:endParaRPr lang="en-US" dirty="0" smtClean="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Cat Seed</a:t>
            </a:r>
          </a:p>
          <a:p>
            <a:pPr algn="l"/>
            <a:endParaRPr lang="en-US" dirty="0" smtClean="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Filled Areas</a:t>
            </a:r>
          </a:p>
          <a:p>
            <a:pPr algn="l"/>
            <a:endParaRPr lang="en-US" dirty="0" smtClean="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dirty="0" err="1" smtClean="0">
                <a:latin typeface="Arial" panose="020B0604020202020204" pitchFamily="34" charset="0"/>
                <a:cs typeface="Arial" panose="020B0604020202020204" pitchFamily="34" charset="0"/>
              </a:rPr>
              <a:t>FdrNull</a:t>
            </a:r>
            <a:endParaRPr lang="en-US" dirty="0" smtClean="0">
              <a:latin typeface="Arial" panose="020B0604020202020204" pitchFamily="34" charset="0"/>
              <a:cs typeface="Arial" panose="020B0604020202020204" pitchFamily="34" charset="0"/>
            </a:endParaRPr>
          </a:p>
          <a:p>
            <a:pPr algn="l"/>
            <a:endParaRPr lang="en-US" dirty="0" smtClean="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Hydro-enforced DEM</a:t>
            </a:r>
          </a:p>
          <a:p>
            <a:pPr algn="l"/>
            <a:endParaRPr lang="en-US" dirty="0" smtClean="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r>
              <a:rPr lang="en-US" dirty="0" smtClean="0">
                <a:latin typeface="Arial" panose="020B0604020202020204" pitchFamily="34" charset="0"/>
                <a:cs typeface="Arial" panose="020B0604020202020204" pitchFamily="34" charset="0"/>
              </a:rPr>
              <a:t>Catchments</a:t>
            </a:r>
          </a:p>
        </p:txBody>
      </p:sp>
      <p:sp>
        <p:nvSpPr>
          <p:cNvPr id="5" name="Slide Number Placeholder 4"/>
          <p:cNvSpPr>
            <a:spLocks noGrp="1"/>
          </p:cNvSpPr>
          <p:nvPr>
            <p:ph type="sldNum" sz="quarter" idx="12"/>
          </p:nvPr>
        </p:nvSpPr>
        <p:spPr/>
        <p:txBody>
          <a:bodyPr/>
          <a:lstStyle/>
          <a:p>
            <a:fld id="{8A217208-C4AE-4FDD-8755-172C379AA099}" type="slidenum">
              <a:rPr lang="en-US" smtClean="0"/>
              <a:pPr/>
              <a:t>21</a:t>
            </a:fld>
            <a:endParaRPr lang="en-US" dirty="0"/>
          </a:p>
        </p:txBody>
      </p:sp>
    </p:spTree>
    <p:extLst>
      <p:ext uri="{BB962C8B-B14F-4D97-AF65-F5344CB8AC3E}">
        <p14:creationId xmlns:p14="http://schemas.microsoft.com/office/powerpoint/2010/main" val="416500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Value Added Attributes</a:t>
            </a:r>
            <a:endParaRPr lang="en-US" dirty="0">
              <a:latin typeface="Arial" panose="020B0604020202020204" pitchFamily="34" charset="0"/>
              <a:cs typeface="Arial" panose="020B0604020202020204" pitchFamily="34" charset="0"/>
            </a:endParaRPr>
          </a:p>
        </p:txBody>
      </p:sp>
      <p:sp>
        <p:nvSpPr>
          <p:cNvPr id="32" name="Rectangle 31"/>
          <p:cNvSpPr/>
          <p:nvPr/>
        </p:nvSpPr>
        <p:spPr>
          <a:xfrm>
            <a:off x="0" y="6489847"/>
            <a:ext cx="1819729"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NHDPlusV2 Content</a:t>
            </a:r>
            <a:endParaRPr lang="en-US" sz="1400" dirty="0">
              <a:solidFill>
                <a:schemeClr val="bg1"/>
              </a:solidFill>
            </a:endParaRPr>
          </a:p>
        </p:txBody>
      </p:sp>
      <p:sp>
        <p:nvSpPr>
          <p:cNvPr id="4" name="Slide Number Placeholder 3"/>
          <p:cNvSpPr>
            <a:spLocks noGrp="1"/>
          </p:cNvSpPr>
          <p:nvPr>
            <p:ph type="sldNum" sz="quarter" idx="12"/>
          </p:nvPr>
        </p:nvSpPr>
        <p:spPr/>
        <p:txBody>
          <a:bodyPr/>
          <a:lstStyle/>
          <a:p>
            <a:fld id="{8A217208-C4AE-4FDD-8755-172C379AA099}" type="slidenum">
              <a:rPr lang="en-US" smtClean="0"/>
              <a:pPr/>
              <a:t>22</a:t>
            </a:fld>
            <a:endParaRPr lang="en-US" dirty="0"/>
          </a:p>
        </p:txBody>
      </p:sp>
      <p:sp>
        <p:nvSpPr>
          <p:cNvPr id="62" name="Rectangle 61"/>
          <p:cNvSpPr/>
          <p:nvPr/>
        </p:nvSpPr>
        <p:spPr>
          <a:xfrm>
            <a:off x="985733" y="1371600"/>
            <a:ext cx="3510067" cy="533400"/>
          </a:xfrm>
          <a:prstGeom prst="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lumMod val="75000"/>
                  </a:schemeClr>
                </a:solidFill>
                <a:latin typeface="Arial" panose="020B0604020202020204" pitchFamily="34" charset="0"/>
                <a:cs typeface="Arial" panose="020B0604020202020204" pitchFamily="34" charset="0"/>
              </a:rPr>
              <a:t>1. </a:t>
            </a:r>
            <a:r>
              <a:rPr lang="en-US" sz="2800" dirty="0" err="1" smtClean="0">
                <a:solidFill>
                  <a:schemeClr val="accent4">
                    <a:lumMod val="75000"/>
                  </a:schemeClr>
                </a:solidFill>
                <a:latin typeface="Arial" panose="020B0604020202020204" pitchFamily="34" charset="0"/>
                <a:cs typeface="Arial" panose="020B0604020202020204" pitchFamily="34" charset="0"/>
              </a:rPr>
              <a:t>PlusFlowlineVAA</a:t>
            </a:r>
            <a:r>
              <a:rPr lang="en-US" sz="2800" dirty="0" smtClean="0">
                <a:solidFill>
                  <a:schemeClr val="accent4">
                    <a:lumMod val="75000"/>
                  </a:schemeClr>
                </a:solidFill>
                <a:latin typeface="Arial" panose="020B0604020202020204" pitchFamily="34" charset="0"/>
                <a:cs typeface="Arial" panose="020B0604020202020204" pitchFamily="34" charset="0"/>
              </a:rPr>
              <a:t> </a:t>
            </a:r>
            <a:endParaRPr lang="en-US" sz="2800" dirty="0">
              <a:solidFill>
                <a:schemeClr val="accent4">
                  <a:lumMod val="75000"/>
                </a:schemeClr>
              </a:solidFill>
              <a:latin typeface="Arial" panose="020B0604020202020204" pitchFamily="34" charset="0"/>
              <a:cs typeface="Arial" panose="020B0604020202020204" pitchFamily="34" charset="0"/>
            </a:endParaRPr>
          </a:p>
        </p:txBody>
      </p:sp>
      <p:sp>
        <p:nvSpPr>
          <p:cNvPr id="63" name="Rectangle 62"/>
          <p:cNvSpPr/>
          <p:nvPr/>
        </p:nvSpPr>
        <p:spPr>
          <a:xfrm>
            <a:off x="4114800" y="4777450"/>
            <a:ext cx="3200400" cy="457200"/>
          </a:xfrm>
          <a:prstGeom prst="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lumMod val="75000"/>
                  </a:schemeClr>
                </a:solidFill>
                <a:latin typeface="Arial" panose="020B0604020202020204" pitchFamily="34" charset="0"/>
                <a:cs typeface="Arial" panose="020B0604020202020204" pitchFamily="34" charset="0"/>
              </a:rPr>
              <a:t>6. EROM_MA</a:t>
            </a:r>
            <a:endParaRPr lang="en-US" sz="2800" dirty="0">
              <a:solidFill>
                <a:schemeClr val="accent4">
                  <a:lumMod val="75000"/>
                </a:schemeClr>
              </a:solidFill>
              <a:latin typeface="Arial" panose="020B0604020202020204" pitchFamily="34" charset="0"/>
              <a:cs typeface="Arial" panose="020B0604020202020204" pitchFamily="34" charset="0"/>
            </a:endParaRPr>
          </a:p>
        </p:txBody>
      </p:sp>
      <p:sp>
        <p:nvSpPr>
          <p:cNvPr id="64" name="Rectangle 63"/>
          <p:cNvSpPr/>
          <p:nvPr/>
        </p:nvSpPr>
        <p:spPr>
          <a:xfrm>
            <a:off x="1295400" y="5357150"/>
            <a:ext cx="3200400" cy="457200"/>
          </a:xfrm>
          <a:prstGeom prst="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lumMod val="75000"/>
                  </a:schemeClr>
                </a:solidFill>
                <a:latin typeface="Arial" panose="020B0604020202020204" pitchFamily="34" charset="0"/>
                <a:cs typeface="Arial" panose="020B0604020202020204" pitchFamily="34" charset="0"/>
              </a:rPr>
              <a:t>7. EROM_MM</a:t>
            </a:r>
            <a:endParaRPr lang="en-US" sz="2800" dirty="0">
              <a:solidFill>
                <a:schemeClr val="accent4">
                  <a:lumMod val="75000"/>
                </a:schemeClr>
              </a:solidFill>
              <a:latin typeface="Arial" panose="020B0604020202020204" pitchFamily="34" charset="0"/>
              <a:cs typeface="Arial" panose="020B0604020202020204" pitchFamily="34" charset="0"/>
            </a:endParaRPr>
          </a:p>
        </p:txBody>
      </p:sp>
      <p:sp>
        <p:nvSpPr>
          <p:cNvPr id="65" name="Rectangle 64"/>
          <p:cNvSpPr/>
          <p:nvPr/>
        </p:nvSpPr>
        <p:spPr>
          <a:xfrm>
            <a:off x="4114800" y="2034250"/>
            <a:ext cx="3200400" cy="533400"/>
          </a:xfrm>
          <a:prstGeom prst="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lumMod val="75000"/>
                  </a:schemeClr>
                </a:solidFill>
                <a:latin typeface="Arial" panose="020B0604020202020204" pitchFamily="34" charset="0"/>
                <a:cs typeface="Arial" panose="020B0604020202020204" pitchFamily="34" charset="0"/>
              </a:rPr>
              <a:t>2. </a:t>
            </a:r>
            <a:r>
              <a:rPr lang="en-US" sz="2800" dirty="0" err="1" smtClean="0">
                <a:solidFill>
                  <a:schemeClr val="accent4">
                    <a:lumMod val="75000"/>
                  </a:schemeClr>
                </a:solidFill>
                <a:latin typeface="Arial" panose="020B0604020202020204" pitchFamily="34" charset="0"/>
                <a:cs typeface="Arial" panose="020B0604020202020204" pitchFamily="34" charset="0"/>
              </a:rPr>
              <a:t>ElevSlope</a:t>
            </a:r>
            <a:endParaRPr lang="en-US" sz="2800" dirty="0">
              <a:solidFill>
                <a:schemeClr val="accent4">
                  <a:lumMod val="75000"/>
                </a:schemeClr>
              </a:solidFill>
              <a:latin typeface="Arial" panose="020B0604020202020204" pitchFamily="34" charset="0"/>
              <a:cs typeface="Arial" panose="020B0604020202020204" pitchFamily="34" charset="0"/>
            </a:endParaRPr>
          </a:p>
        </p:txBody>
      </p:sp>
      <p:sp>
        <p:nvSpPr>
          <p:cNvPr id="66" name="Rectangle 65"/>
          <p:cNvSpPr/>
          <p:nvPr/>
        </p:nvSpPr>
        <p:spPr>
          <a:xfrm>
            <a:off x="457200" y="2720050"/>
            <a:ext cx="4038600" cy="533400"/>
          </a:xfrm>
          <a:prstGeom prst="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lumMod val="75000"/>
                  </a:schemeClr>
                </a:solidFill>
                <a:latin typeface="Arial" panose="020B0604020202020204" pitchFamily="34" charset="0"/>
                <a:cs typeface="Arial" panose="020B0604020202020204" pitchFamily="34" charset="0"/>
              </a:rPr>
              <a:t>3. </a:t>
            </a:r>
            <a:r>
              <a:rPr lang="en-US" sz="2800" dirty="0" err="1" smtClean="0">
                <a:solidFill>
                  <a:schemeClr val="accent4">
                    <a:lumMod val="75000"/>
                  </a:schemeClr>
                </a:solidFill>
                <a:latin typeface="Arial" panose="020B0604020202020204" pitchFamily="34" charset="0"/>
                <a:cs typeface="Arial" panose="020B0604020202020204" pitchFamily="34" charset="0"/>
              </a:rPr>
              <a:t>HeadWaterNodeArea</a:t>
            </a:r>
            <a:endParaRPr lang="en-US" sz="2800" dirty="0">
              <a:solidFill>
                <a:schemeClr val="accent4">
                  <a:lumMod val="75000"/>
                </a:schemeClr>
              </a:solidFill>
              <a:latin typeface="Arial" panose="020B0604020202020204" pitchFamily="34" charset="0"/>
              <a:cs typeface="Arial" panose="020B0604020202020204" pitchFamily="34" charset="0"/>
            </a:endParaRPr>
          </a:p>
        </p:txBody>
      </p:sp>
      <p:sp>
        <p:nvSpPr>
          <p:cNvPr id="67" name="Rectangle 66"/>
          <p:cNvSpPr/>
          <p:nvPr/>
        </p:nvSpPr>
        <p:spPr>
          <a:xfrm>
            <a:off x="4114800" y="3405850"/>
            <a:ext cx="4038600" cy="533400"/>
          </a:xfrm>
          <a:prstGeom prst="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lumMod val="75000"/>
                  </a:schemeClr>
                </a:solidFill>
                <a:latin typeface="Arial" panose="020B0604020202020204" pitchFamily="34" charset="0"/>
                <a:cs typeface="Arial" panose="020B0604020202020204" pitchFamily="34" charset="0"/>
              </a:rPr>
              <a:t>4. Catchment Attributes</a:t>
            </a:r>
            <a:endParaRPr lang="en-US" sz="2800" dirty="0">
              <a:solidFill>
                <a:schemeClr val="accent4">
                  <a:lumMod val="75000"/>
                </a:schemeClr>
              </a:solidFill>
              <a:latin typeface="Arial" panose="020B0604020202020204" pitchFamily="34" charset="0"/>
              <a:cs typeface="Arial" panose="020B0604020202020204" pitchFamily="34" charset="0"/>
            </a:endParaRPr>
          </a:p>
        </p:txBody>
      </p:sp>
      <p:sp>
        <p:nvSpPr>
          <p:cNvPr id="68" name="TextBox 67"/>
          <p:cNvSpPr txBox="1"/>
          <p:nvPr/>
        </p:nvSpPr>
        <p:spPr>
          <a:xfrm>
            <a:off x="4610779" y="1424650"/>
            <a:ext cx="4104521" cy="369332"/>
          </a:xfrm>
          <a:prstGeom prst="rect">
            <a:avLst/>
          </a:prstGeom>
          <a:noFill/>
          <a:ln>
            <a:noFill/>
          </a:ln>
        </p:spPr>
        <p:txBody>
          <a:bodyPr wrap="none" rtlCol="0">
            <a:spAutoFit/>
          </a:bodyPr>
          <a:lstStyle/>
          <a:p>
            <a:r>
              <a:rPr lang="en-US" dirty="0" smtClean="0">
                <a:latin typeface="Arial" panose="020B0604020202020204" pitchFamily="34" charset="0"/>
                <a:cs typeface="Arial" panose="020B0604020202020204" pitchFamily="34" charset="0"/>
              </a:rPr>
              <a:t>Commonly called “The Network VAAs”</a:t>
            </a:r>
            <a:endParaRPr lang="en-US" dirty="0">
              <a:latin typeface="Arial" panose="020B0604020202020204" pitchFamily="34" charset="0"/>
              <a:cs typeface="Arial" panose="020B0604020202020204" pitchFamily="34" charset="0"/>
            </a:endParaRPr>
          </a:p>
        </p:txBody>
      </p:sp>
      <p:sp>
        <p:nvSpPr>
          <p:cNvPr id="69" name="TextBox 68"/>
          <p:cNvSpPr txBox="1"/>
          <p:nvPr/>
        </p:nvSpPr>
        <p:spPr>
          <a:xfrm>
            <a:off x="1681139" y="2110543"/>
            <a:ext cx="2005677" cy="369332"/>
          </a:xfrm>
          <a:prstGeom prst="rect">
            <a:avLst/>
          </a:prstGeom>
          <a:noFill/>
          <a:ln>
            <a:noFill/>
          </a:ln>
        </p:spPr>
        <p:txBody>
          <a:bodyPr wrap="none" rtlCol="0">
            <a:spAutoFit/>
          </a:bodyPr>
          <a:lstStyle/>
          <a:p>
            <a:r>
              <a:rPr lang="en-US" dirty="0" smtClean="0">
                <a:latin typeface="Arial" panose="020B0604020202020204" pitchFamily="34" charset="0"/>
                <a:cs typeface="Arial" panose="020B0604020202020204" pitchFamily="34" charset="0"/>
              </a:rPr>
              <a:t>Elevation &amp; Slope</a:t>
            </a:r>
            <a:endParaRPr lang="en-US" dirty="0">
              <a:latin typeface="Arial" panose="020B0604020202020204" pitchFamily="34" charset="0"/>
              <a:cs typeface="Arial" panose="020B0604020202020204" pitchFamily="34" charset="0"/>
            </a:endParaRPr>
          </a:p>
        </p:txBody>
      </p:sp>
      <p:sp>
        <p:nvSpPr>
          <p:cNvPr id="70" name="TextBox 69"/>
          <p:cNvSpPr txBox="1"/>
          <p:nvPr/>
        </p:nvSpPr>
        <p:spPr>
          <a:xfrm>
            <a:off x="4609946" y="2807918"/>
            <a:ext cx="3647152" cy="369332"/>
          </a:xfrm>
          <a:prstGeom prst="rect">
            <a:avLst/>
          </a:prstGeom>
          <a:noFill/>
          <a:ln>
            <a:noFill/>
          </a:ln>
        </p:spPr>
        <p:txBody>
          <a:bodyPr wrap="none" rtlCol="0">
            <a:spAutoFit/>
          </a:bodyPr>
          <a:lstStyle/>
          <a:p>
            <a:r>
              <a:rPr lang="en-US" dirty="0" smtClean="0">
                <a:latin typeface="Arial" panose="020B0604020202020204" pitchFamily="34" charset="0"/>
                <a:cs typeface="Arial" panose="020B0604020202020204" pitchFamily="34" charset="0"/>
              </a:rPr>
              <a:t>Area Draining to Headwater Node</a:t>
            </a:r>
            <a:endParaRPr lang="en-US" dirty="0">
              <a:latin typeface="Arial" panose="020B0604020202020204" pitchFamily="34" charset="0"/>
              <a:cs typeface="Arial" panose="020B0604020202020204" pitchFamily="34" charset="0"/>
            </a:endParaRPr>
          </a:p>
        </p:txBody>
      </p:sp>
      <p:sp>
        <p:nvSpPr>
          <p:cNvPr id="71" name="TextBox 70"/>
          <p:cNvSpPr txBox="1"/>
          <p:nvPr/>
        </p:nvSpPr>
        <p:spPr>
          <a:xfrm>
            <a:off x="289020" y="3482050"/>
            <a:ext cx="3711336" cy="369332"/>
          </a:xfrm>
          <a:prstGeom prst="rect">
            <a:avLst/>
          </a:prstGeom>
          <a:noFill/>
          <a:ln>
            <a:noFill/>
          </a:ln>
        </p:spPr>
        <p:txBody>
          <a:bodyPr wrap="none" rtlCol="0">
            <a:spAutoFit/>
          </a:bodyPr>
          <a:lstStyle/>
          <a:p>
            <a:r>
              <a:rPr lang="en-US" dirty="0" smtClean="0">
                <a:latin typeface="Arial" panose="020B0604020202020204" pitchFamily="34" charset="0"/>
                <a:cs typeface="Arial" panose="020B0604020202020204" pitchFamily="34" charset="0"/>
              </a:rPr>
              <a:t>Attributes Allocated to Catchments</a:t>
            </a:r>
            <a:endParaRPr lang="en-US" dirty="0">
              <a:latin typeface="Arial" panose="020B0604020202020204" pitchFamily="34" charset="0"/>
              <a:cs typeface="Arial" panose="020B0604020202020204" pitchFamily="34" charset="0"/>
            </a:endParaRPr>
          </a:p>
        </p:txBody>
      </p:sp>
      <p:sp>
        <p:nvSpPr>
          <p:cNvPr id="72" name="Rectangle 71"/>
          <p:cNvSpPr/>
          <p:nvPr/>
        </p:nvSpPr>
        <p:spPr>
          <a:xfrm>
            <a:off x="457200" y="4091650"/>
            <a:ext cx="4038600" cy="533400"/>
          </a:xfrm>
          <a:prstGeom prst="rect">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4">
                    <a:lumMod val="75000"/>
                  </a:schemeClr>
                </a:solidFill>
                <a:latin typeface="Arial" panose="020B0604020202020204" pitchFamily="34" charset="0"/>
                <a:cs typeface="Arial" panose="020B0604020202020204" pitchFamily="34" charset="0"/>
              </a:rPr>
              <a:t>5. Drainage Attributes</a:t>
            </a:r>
            <a:endParaRPr lang="en-US" sz="2800" dirty="0">
              <a:solidFill>
                <a:schemeClr val="accent4">
                  <a:lumMod val="75000"/>
                </a:schemeClr>
              </a:solidFill>
              <a:latin typeface="Arial" panose="020B0604020202020204" pitchFamily="34" charset="0"/>
              <a:cs typeface="Arial" panose="020B0604020202020204" pitchFamily="34" charset="0"/>
            </a:endParaRPr>
          </a:p>
        </p:txBody>
      </p:sp>
      <p:sp>
        <p:nvSpPr>
          <p:cNvPr id="73" name="TextBox 72"/>
          <p:cNvSpPr txBox="1"/>
          <p:nvPr/>
        </p:nvSpPr>
        <p:spPr>
          <a:xfrm>
            <a:off x="4669321" y="4179518"/>
            <a:ext cx="2762423" cy="369332"/>
          </a:xfrm>
          <a:prstGeom prst="rect">
            <a:avLst/>
          </a:prstGeom>
          <a:noFill/>
          <a:ln>
            <a:noFill/>
          </a:ln>
        </p:spPr>
        <p:txBody>
          <a:bodyPr wrap="none" rtlCol="0">
            <a:spAutoFit/>
          </a:bodyPr>
          <a:lstStyle/>
          <a:p>
            <a:r>
              <a:rPr lang="en-US" dirty="0" smtClean="0">
                <a:latin typeface="Arial" panose="020B0604020202020204" pitchFamily="34" charset="0"/>
                <a:cs typeface="Arial" panose="020B0604020202020204" pitchFamily="34" charset="0"/>
              </a:rPr>
              <a:t>Total Upstream Attributes</a:t>
            </a:r>
            <a:endParaRPr lang="en-US" dirty="0">
              <a:latin typeface="Arial" panose="020B0604020202020204" pitchFamily="34" charset="0"/>
              <a:cs typeface="Arial" panose="020B0604020202020204" pitchFamily="34" charset="0"/>
            </a:endParaRPr>
          </a:p>
        </p:txBody>
      </p:sp>
      <p:sp>
        <p:nvSpPr>
          <p:cNvPr id="74" name="TextBox 73"/>
          <p:cNvSpPr txBox="1"/>
          <p:nvPr/>
        </p:nvSpPr>
        <p:spPr>
          <a:xfrm>
            <a:off x="985733" y="4789118"/>
            <a:ext cx="2941959" cy="369332"/>
          </a:xfrm>
          <a:prstGeom prst="rect">
            <a:avLst/>
          </a:prstGeom>
          <a:noFill/>
          <a:ln>
            <a:noFill/>
          </a:ln>
        </p:spPr>
        <p:txBody>
          <a:bodyPr wrap="none" rtlCol="0">
            <a:spAutoFit/>
          </a:bodyPr>
          <a:lstStyle/>
          <a:p>
            <a:r>
              <a:rPr lang="en-US" dirty="0" smtClean="0">
                <a:latin typeface="Arial" panose="020B0604020202020204" pitchFamily="34" charset="0"/>
                <a:cs typeface="Arial" panose="020B0604020202020204" pitchFamily="34" charset="0"/>
              </a:rPr>
              <a:t>Mean Annual Flow/Velocity</a:t>
            </a:r>
            <a:endParaRPr lang="en-US" dirty="0">
              <a:latin typeface="Arial" panose="020B0604020202020204" pitchFamily="34" charset="0"/>
              <a:cs typeface="Arial" panose="020B0604020202020204" pitchFamily="34" charset="0"/>
            </a:endParaRPr>
          </a:p>
        </p:txBody>
      </p:sp>
      <p:sp>
        <p:nvSpPr>
          <p:cNvPr id="75" name="TextBox 74"/>
          <p:cNvSpPr txBox="1"/>
          <p:nvPr/>
        </p:nvSpPr>
        <p:spPr>
          <a:xfrm>
            <a:off x="4634356" y="5398718"/>
            <a:ext cx="3339440" cy="369332"/>
          </a:xfrm>
          <a:prstGeom prst="rect">
            <a:avLst/>
          </a:prstGeom>
          <a:noFill/>
          <a:ln>
            <a:noFill/>
          </a:ln>
        </p:spPr>
        <p:txBody>
          <a:bodyPr wrap="none" rtlCol="0">
            <a:spAutoFit/>
          </a:bodyPr>
          <a:lstStyle/>
          <a:p>
            <a:r>
              <a:rPr lang="en-US" dirty="0" smtClean="0">
                <a:latin typeface="Arial" panose="020B0604020202020204" pitchFamily="34" charset="0"/>
                <a:cs typeface="Arial" panose="020B0604020202020204" pitchFamily="34" charset="0"/>
              </a:rPr>
              <a:t>Mean Monthly Flows/Velocities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179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Resources</a:t>
            </a:r>
            <a:endParaRPr lang="en-US" dirty="0"/>
          </a:p>
        </p:txBody>
      </p:sp>
      <p:sp>
        <p:nvSpPr>
          <p:cNvPr id="9" name="Content Placeholder 8"/>
          <p:cNvSpPr>
            <a:spLocks noGrp="1"/>
          </p:cNvSpPr>
          <p:nvPr>
            <p:ph idx="1"/>
          </p:nvPr>
        </p:nvSpPr>
        <p:spPr/>
        <p:txBody>
          <a:bodyPr>
            <a:normAutofit fontScale="77500" lnSpcReduction="20000"/>
          </a:bodyPr>
          <a:lstStyle/>
          <a:p>
            <a:pPr marL="109728" indent="0">
              <a:buNone/>
            </a:pPr>
            <a:r>
              <a:rPr lang="en-US" dirty="0" smtClean="0"/>
              <a:t>Additional information on NHDPlus is available from the NHDPlus website documentation page</a:t>
            </a:r>
            <a:r>
              <a:rPr lang="en-US" smtClean="0"/>
              <a:t>.  You </a:t>
            </a:r>
            <a:r>
              <a:rPr lang="en-US" dirty="0" smtClean="0"/>
              <a:t>are encouraged to read and reference the NHDPlusV21 User Guide and other NHDPlus documentation.</a:t>
            </a:r>
          </a:p>
          <a:p>
            <a:pPr marL="109728" indent="0">
              <a:buNone/>
            </a:pPr>
            <a:endParaRPr lang="en-US" dirty="0" smtClean="0"/>
          </a:p>
          <a:p>
            <a:r>
              <a:rPr lang="en-US" dirty="0" smtClean="0"/>
              <a:t>The NHDPlus team maintains a user email list and periodically sends emails regarding new tools, data, documentation, and events.  If you would like to be on the user list, send an email to </a:t>
            </a:r>
            <a:r>
              <a:rPr lang="en-US" sz="2800" u="sng" dirty="0">
                <a:latin typeface="Arial" panose="020B0604020202020204" pitchFamily="34" charset="0"/>
                <a:cs typeface="Arial" panose="020B0604020202020204" pitchFamily="34" charset="0"/>
                <a:hlinkClick r:id="rId3"/>
              </a:rPr>
              <a:t>nhdplus-support@epa.gov</a:t>
            </a:r>
            <a:endParaRPr lang="en-US" sz="2800" dirty="0">
              <a:latin typeface="Arial" panose="020B0604020202020204" pitchFamily="34" charset="0"/>
              <a:cs typeface="Arial" panose="020B0604020202020204" pitchFamily="34" charset="0"/>
            </a:endParaRPr>
          </a:p>
          <a:p>
            <a:pPr marL="109728" indent="0">
              <a:buNone/>
            </a:pPr>
            <a:endParaRPr lang="en-US" dirty="0" smtClean="0"/>
          </a:p>
          <a:p>
            <a:r>
              <a:rPr lang="en-US" dirty="0" smtClean="0"/>
              <a:t>The NHDPlus team also provides technical support to users of the data and tools.  If you have a technical support question, please send a detailed email to </a:t>
            </a:r>
            <a:r>
              <a:rPr lang="en-US" sz="2800" u="sng" dirty="0" smtClean="0">
                <a:latin typeface="Arial" panose="020B0604020202020204" pitchFamily="34" charset="0"/>
                <a:cs typeface="Arial" panose="020B0604020202020204" pitchFamily="34" charset="0"/>
                <a:hlinkClick r:id="rId3"/>
              </a:rPr>
              <a:t>nhdplus-support@epa.gov</a:t>
            </a:r>
            <a:endParaRPr lang="en-US" sz="2800" dirty="0">
              <a:latin typeface="Arial" panose="020B0604020202020204" pitchFamily="34" charset="0"/>
              <a:cs typeface="Arial" panose="020B0604020202020204" pitchFamily="34" charset="0"/>
            </a:endParaRPr>
          </a:p>
        </p:txBody>
      </p:sp>
      <p:sp>
        <p:nvSpPr>
          <p:cNvPr id="12" name="Slide Number Placeholder 11"/>
          <p:cNvSpPr>
            <a:spLocks noGrp="1"/>
          </p:cNvSpPr>
          <p:nvPr>
            <p:ph type="sldNum" sz="quarter" idx="12"/>
          </p:nvPr>
        </p:nvSpPr>
        <p:spPr/>
        <p:txBody>
          <a:bodyPr/>
          <a:lstStyle/>
          <a:p>
            <a:fld id="{8A217208-C4AE-4FDD-8755-172C379AA099}" type="slidenum">
              <a:rPr lang="en-US" smtClean="0"/>
              <a:pPr/>
              <a:t>23</a:t>
            </a:fld>
            <a:endParaRPr lang="en-US" dirty="0"/>
          </a:p>
        </p:txBody>
      </p:sp>
    </p:spTree>
    <p:extLst>
      <p:ext uri="{BB962C8B-B14F-4D97-AF65-F5344CB8AC3E}">
        <p14:creationId xmlns:p14="http://schemas.microsoft.com/office/powerpoint/2010/main" val="2092561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michiganquarterlyreview.com/wp-content/uploads/2013/06/the-end-movie-postcard1.jpg"/>
          <p:cNvPicPr>
            <a:picLocks noChangeAspect="1" noChangeArrowheads="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276475" y="1838324"/>
            <a:ext cx="4505325" cy="296227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17208-C4AE-4FDD-8755-172C379AA099}" type="slidenum">
              <a:rPr lang="en-US" smtClean="0"/>
              <a:pPr/>
              <a:t>24</a:t>
            </a:fld>
            <a:endParaRPr lang="en-US" dirty="0"/>
          </a:p>
        </p:txBody>
      </p:sp>
    </p:spTree>
    <p:extLst>
      <p:ext uri="{BB962C8B-B14F-4D97-AF65-F5344CB8AC3E}">
        <p14:creationId xmlns:p14="http://schemas.microsoft.com/office/powerpoint/2010/main" val="1797939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Agenda</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Source Datasets</a:t>
            </a:r>
          </a:p>
          <a:p>
            <a:r>
              <a:rPr lang="en-US" smtClean="0">
                <a:latin typeface="Arial" panose="020B0604020202020204" pitchFamily="34" charset="0"/>
                <a:cs typeface="Arial" panose="020B0604020202020204" pitchFamily="34" charset="0"/>
              </a:rPr>
              <a:t>NHDPlusV2 Content</a:t>
            </a:r>
          </a:p>
          <a:p>
            <a:endParaRPr lang="en-US" dirty="0">
              <a:latin typeface="Arial" panose="020B0604020202020204" pitchFamily="34" charset="0"/>
              <a:cs typeface="Arial" panose="020B0604020202020204" pitchFamily="34" charset="0"/>
            </a:endParaRPr>
          </a:p>
        </p:txBody>
      </p:sp>
      <p:sp>
        <p:nvSpPr>
          <p:cNvPr id="4" name="Rectangle 3"/>
          <p:cNvSpPr/>
          <p:nvPr/>
        </p:nvSpPr>
        <p:spPr>
          <a:xfrm>
            <a:off x="0" y="6489847"/>
            <a:ext cx="801823"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Agenda</a:t>
            </a:r>
            <a:endParaRPr lang="en-US" sz="1400" dirty="0">
              <a:solidFill>
                <a:schemeClr val="bg1"/>
              </a:solidFill>
              <a:latin typeface="Arial" panose="020B0604020202020204" pitchFamily="34" charset="0"/>
              <a:cs typeface="Arial" panose="020B0604020202020204" pitchFamily="34" charset="0"/>
            </a:endParaRPr>
          </a:p>
        </p:txBody>
      </p:sp>
      <p:sp>
        <p:nvSpPr>
          <p:cNvPr id="13" name="Slide Number Placeholder 12"/>
          <p:cNvSpPr>
            <a:spLocks noGrp="1"/>
          </p:cNvSpPr>
          <p:nvPr>
            <p:ph type="sldNum" sz="quarter" idx="12"/>
          </p:nvPr>
        </p:nvSpPr>
        <p:spPr/>
        <p:txBody>
          <a:bodyPr/>
          <a:lstStyle/>
          <a:p>
            <a:pPr fontAlgn="auto">
              <a:spcBef>
                <a:spcPts val="0"/>
              </a:spcBef>
              <a:spcAft>
                <a:spcPts val="0"/>
              </a:spcAft>
            </a:pPr>
            <a:fld id="{02E4544E-872D-47C4-B6EA-CDF45227CBFD}" type="slidenum">
              <a:rPr lang="en-US" smtClean="0">
                <a:solidFill>
                  <a:prstClr val="black"/>
                </a:solidFill>
                <a:latin typeface="Arial" panose="020B0604020202020204" pitchFamily="34" charset="0"/>
                <a:cs typeface="Arial" panose="020B0604020202020204" pitchFamily="34" charset="0"/>
              </a:rPr>
              <a:pPr fontAlgn="auto">
                <a:spcBef>
                  <a:spcPts val="0"/>
                </a:spcBef>
                <a:spcAft>
                  <a:spcPts val="0"/>
                </a:spcAft>
              </a:pPr>
              <a:t>2</a:t>
            </a:fld>
            <a:endParaRPr lang="en-US">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85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smtClean="0"/>
              <a:t>NHDPlusV2 Begins with:  </a:t>
            </a:r>
            <a:br>
              <a:rPr lang="en-US" smtClean="0"/>
            </a:br>
            <a:r>
              <a:rPr lang="en-US" smtClean="0"/>
              <a:t>	NHD, WBD, and NED</a:t>
            </a:r>
            <a:endParaRPr lang="en-US" dirty="0"/>
          </a:p>
        </p:txBody>
      </p:sp>
      <p:sp>
        <p:nvSpPr>
          <p:cNvPr id="7" name="Rectangle 6"/>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endParaRPr>
          </a:p>
        </p:txBody>
      </p:sp>
      <p:sp>
        <p:nvSpPr>
          <p:cNvPr id="4" name="Slide Number Placeholder 3"/>
          <p:cNvSpPr>
            <a:spLocks noGrp="1"/>
          </p:cNvSpPr>
          <p:nvPr>
            <p:ph type="sldNum" sz="quarter" idx="12"/>
          </p:nvPr>
        </p:nvSpPr>
        <p:spPr/>
        <p:txBody>
          <a:bodyPr/>
          <a:lstStyle/>
          <a:p>
            <a:pPr fontAlgn="auto">
              <a:spcBef>
                <a:spcPts val="0"/>
              </a:spcBef>
              <a:spcAft>
                <a:spcPts val="0"/>
              </a:spcAft>
            </a:pPr>
            <a:fld id="{02E4544E-872D-47C4-B6EA-CDF45227CBFD}" type="slidenum">
              <a:rPr lang="en-US" smtClean="0">
                <a:solidFill>
                  <a:prstClr val="black"/>
                </a:solidFill>
                <a:latin typeface="Lucida Sans Unicode"/>
              </a:rPr>
              <a:pPr fontAlgn="auto">
                <a:spcBef>
                  <a:spcPts val="0"/>
                </a:spcBef>
                <a:spcAft>
                  <a:spcPts val="0"/>
                </a:spcAft>
              </a:pPr>
              <a:t>3</a:t>
            </a:fld>
            <a:endParaRPr lang="en-US">
              <a:solidFill>
                <a:prstClr val="black"/>
              </a:solidFill>
              <a:latin typeface="Lucida Sans Unicode"/>
            </a:endParaRPr>
          </a:p>
        </p:txBody>
      </p:sp>
      <p:sp>
        <p:nvSpPr>
          <p:cNvPr id="12" name="Text Box 5"/>
          <p:cNvSpPr txBox="1">
            <a:spLocks noChangeArrowheads="1"/>
          </p:cNvSpPr>
          <p:nvPr/>
        </p:nvSpPr>
        <p:spPr bwMode="auto">
          <a:xfrm>
            <a:off x="5682849" y="1295400"/>
            <a:ext cx="2889827" cy="1200329"/>
          </a:xfrm>
          <a:prstGeom prst="rect">
            <a:avLst/>
          </a:prstGeom>
          <a:noFill/>
          <a:ln w="9525">
            <a:noFill/>
            <a:miter lim="800000"/>
            <a:headEnd/>
            <a:tailEnd/>
          </a:ln>
          <a:effec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sz="2400" dirty="0">
                <a:latin typeface="Arial" panose="020B0604020202020204" pitchFamily="34" charset="0"/>
                <a:cs typeface="Arial" panose="020B0604020202020204" pitchFamily="34" charset="0"/>
              </a:rPr>
              <a:t>National</a:t>
            </a:r>
          </a:p>
          <a:p>
            <a:pPr algn="ctr" eaLnBrk="1" hangingPunct="1"/>
            <a:r>
              <a:rPr lang="en-US" sz="2400" dirty="0">
                <a:latin typeface="Arial" panose="020B0604020202020204" pitchFamily="34" charset="0"/>
                <a:cs typeface="Arial" panose="020B0604020202020204" pitchFamily="34" charset="0"/>
              </a:rPr>
              <a:t>Hydrography</a:t>
            </a:r>
          </a:p>
          <a:p>
            <a:pPr algn="ctr" eaLnBrk="1" hangingPunct="1"/>
            <a:r>
              <a:rPr lang="en-US" sz="2400" dirty="0">
                <a:latin typeface="Arial" panose="020B0604020202020204" pitchFamily="34" charset="0"/>
                <a:cs typeface="Arial" panose="020B0604020202020204" pitchFamily="34" charset="0"/>
              </a:rPr>
              <a:t>Dataset (NHD</a:t>
            </a:r>
            <a:r>
              <a:rPr lang="en-US" sz="2400" dirty="0" smtClean="0">
                <a:latin typeface="Arial" panose="020B0604020202020204" pitchFamily="34" charset="0"/>
                <a:cs typeface="Arial" panose="020B0604020202020204" pitchFamily="34" charset="0"/>
              </a:rPr>
              <a:t>)</a:t>
            </a:r>
          </a:p>
        </p:txBody>
      </p:sp>
      <p:sp>
        <p:nvSpPr>
          <p:cNvPr id="13" name="Text Box 6"/>
          <p:cNvSpPr txBox="1">
            <a:spLocks noChangeArrowheads="1"/>
          </p:cNvSpPr>
          <p:nvPr/>
        </p:nvSpPr>
        <p:spPr bwMode="auto">
          <a:xfrm>
            <a:off x="5924201" y="2852542"/>
            <a:ext cx="2857540" cy="1200329"/>
          </a:xfrm>
          <a:prstGeom prst="rect">
            <a:avLst/>
          </a:prstGeom>
          <a:noFill/>
          <a:ln w="9525">
            <a:noFill/>
            <a:miter lim="800000"/>
            <a:headEnd/>
            <a:tailEnd/>
          </a:ln>
          <a:effec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sz="2400" dirty="0">
                <a:latin typeface="Arial" panose="020B0604020202020204" pitchFamily="34" charset="0"/>
                <a:cs typeface="Arial" panose="020B0604020202020204" pitchFamily="34" charset="0"/>
              </a:rPr>
              <a:t>Watershed </a:t>
            </a:r>
          </a:p>
          <a:p>
            <a:pPr algn="ctr" eaLnBrk="1" hangingPunct="1"/>
            <a:r>
              <a:rPr lang="en-US" sz="2400" dirty="0">
                <a:latin typeface="Arial" panose="020B0604020202020204" pitchFamily="34" charset="0"/>
                <a:cs typeface="Arial" panose="020B0604020202020204" pitchFamily="34" charset="0"/>
              </a:rPr>
              <a:t>Boundary</a:t>
            </a:r>
          </a:p>
          <a:p>
            <a:pPr algn="ctr" eaLnBrk="1" hangingPunct="1"/>
            <a:r>
              <a:rPr lang="en-US" sz="2400" dirty="0">
                <a:latin typeface="Arial" panose="020B0604020202020204" pitchFamily="34" charset="0"/>
                <a:cs typeface="Arial" panose="020B0604020202020204" pitchFamily="34" charset="0"/>
              </a:rPr>
              <a:t>Dataset (WBD</a:t>
            </a:r>
            <a:r>
              <a:rPr lang="en-US" sz="2400" dirty="0" smtClean="0">
                <a:latin typeface="Arial" panose="020B0604020202020204" pitchFamily="34" charset="0"/>
                <a:cs typeface="Arial" panose="020B0604020202020204" pitchFamily="34" charset="0"/>
              </a:rPr>
              <a:t>)</a:t>
            </a:r>
          </a:p>
        </p:txBody>
      </p:sp>
      <p:sp>
        <p:nvSpPr>
          <p:cNvPr id="14" name="Text Box 7"/>
          <p:cNvSpPr txBox="1">
            <a:spLocks noChangeArrowheads="1"/>
          </p:cNvSpPr>
          <p:nvPr/>
        </p:nvSpPr>
        <p:spPr bwMode="auto">
          <a:xfrm>
            <a:off x="6159387" y="4508976"/>
            <a:ext cx="2861060" cy="1569660"/>
          </a:xfrm>
          <a:prstGeom prst="rect">
            <a:avLst/>
          </a:prstGeom>
          <a:noFill/>
          <a:ln w="9525">
            <a:noFill/>
            <a:miter lim="800000"/>
            <a:headEnd/>
            <a:tailEnd/>
          </a:ln>
          <a:effectLst/>
        </p:spPr>
        <p:txBody>
          <a:bodyPr wrap="square">
            <a:spAutoFit/>
          </a:bodyPr>
          <a:lstStyle>
            <a:defPPr>
              <a:defRPr lang="en-US"/>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eaLnBrk="1" hangingPunct="1"/>
            <a:r>
              <a:rPr lang="en-US" sz="2400" dirty="0">
                <a:latin typeface="Arial" panose="020B0604020202020204" pitchFamily="34" charset="0"/>
                <a:cs typeface="Arial" panose="020B0604020202020204" pitchFamily="34" charset="0"/>
              </a:rPr>
              <a:t>National  </a:t>
            </a:r>
          </a:p>
          <a:p>
            <a:pPr algn="ctr" eaLnBrk="1" hangingPunct="1"/>
            <a:r>
              <a:rPr lang="en-US" sz="2400" dirty="0">
                <a:latin typeface="Arial" panose="020B0604020202020204" pitchFamily="34" charset="0"/>
                <a:cs typeface="Arial" panose="020B0604020202020204" pitchFamily="34" charset="0"/>
              </a:rPr>
              <a:t>Elevation</a:t>
            </a:r>
          </a:p>
          <a:p>
            <a:pPr algn="ctr" eaLnBrk="1" hangingPunct="1"/>
            <a:r>
              <a:rPr lang="en-US" sz="2400" dirty="0">
                <a:latin typeface="Arial" panose="020B0604020202020204" pitchFamily="34" charset="0"/>
                <a:cs typeface="Arial" panose="020B0604020202020204" pitchFamily="34" charset="0"/>
              </a:rPr>
              <a:t>Dataset (</a:t>
            </a:r>
            <a:r>
              <a:rPr lang="en-US" sz="2400" dirty="0" smtClean="0">
                <a:latin typeface="Arial" panose="020B0604020202020204" pitchFamily="34" charset="0"/>
                <a:cs typeface="Arial" panose="020B0604020202020204" pitchFamily="34" charset="0"/>
              </a:rPr>
              <a:t>NED/3DEP)</a:t>
            </a:r>
          </a:p>
        </p:txBody>
      </p:sp>
      <p:pic>
        <p:nvPicPr>
          <p:cNvPr id="15" name="Picture 14"/>
          <p:cNvPicPr>
            <a:picLocks noChangeAspect="1"/>
          </p:cNvPicPr>
          <p:nvPr/>
        </p:nvPicPr>
        <p:blipFill>
          <a:blip r:embed="rId3">
            <a:clrChange>
              <a:clrFrom>
                <a:srgbClr val="D7D7D4"/>
              </a:clrFrom>
              <a:clrTo>
                <a:srgbClr val="D7D7D4">
                  <a:alpha val="0"/>
                </a:srgbClr>
              </a:clrTo>
            </a:clrChange>
            <a:extLst>
              <a:ext uri="{28A0092B-C50C-407E-A947-70E740481C1C}">
                <a14:useLocalDpi xmlns:a14="http://schemas.microsoft.com/office/drawing/2010/main" val="0"/>
              </a:ext>
            </a:extLst>
          </a:blip>
          <a:stretch>
            <a:fillRect/>
          </a:stretch>
        </p:blipFill>
        <p:spPr>
          <a:xfrm rot="2290389">
            <a:off x="1483265" y="2226459"/>
            <a:ext cx="6504764" cy="5950547"/>
          </a:xfrm>
          <a:prstGeom prst="rect">
            <a:avLst/>
          </a:prstGeom>
          <a:scene3d>
            <a:camera prst="orthographicFront">
              <a:rot lat="0" lon="3000000" rev="0"/>
            </a:camera>
            <a:lightRig rig="threePt" dir="t"/>
          </a:scene3d>
        </p:spPr>
      </p:pic>
      <p:pic>
        <p:nvPicPr>
          <p:cNvPr id="16" name="Picture 15"/>
          <p:cNvPicPr>
            <a:picLocks noChangeAspect="1"/>
          </p:cNvPicPr>
          <p:nvPr/>
        </p:nvPicPr>
        <p:blipFill>
          <a:blip r:embed="rId4">
            <a:duotone>
              <a:prstClr val="black"/>
              <a:schemeClr val="tx2">
                <a:lumMod val="75000"/>
                <a:tint val="45000"/>
                <a:satMod val="400000"/>
              </a:schemeClr>
            </a:duotone>
            <a:extLst>
              <a:ext uri="{28A0092B-C50C-407E-A947-70E740481C1C}">
                <a14:useLocalDpi xmlns:a14="http://schemas.microsoft.com/office/drawing/2010/main" val="0"/>
              </a:ext>
            </a:extLst>
          </a:blip>
          <a:stretch>
            <a:fillRect/>
          </a:stretch>
        </p:blipFill>
        <p:spPr>
          <a:xfrm rot="3748856">
            <a:off x="-142334" y="-444562"/>
            <a:ext cx="6241327" cy="5709555"/>
          </a:xfrm>
          <a:prstGeom prst="rect">
            <a:avLst/>
          </a:prstGeom>
          <a:scene3d>
            <a:camera prst="orthographicFront">
              <a:rot lat="0" lon="3000000" rev="0"/>
            </a:camera>
            <a:lightRig rig="threePt" dir="t"/>
          </a:scene3d>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512078">
            <a:off x="880856" y="959703"/>
            <a:ext cx="5817290" cy="5321647"/>
          </a:xfrm>
          <a:prstGeom prst="rect">
            <a:avLst/>
          </a:prstGeom>
          <a:scene3d>
            <a:camera prst="orthographicFront">
              <a:rot lat="0" lon="3000000" rev="0"/>
            </a:camera>
            <a:lightRig rig="threePt" dir="t"/>
          </a:scene3d>
        </p:spPr>
      </p:pic>
    </p:spTree>
    <p:extLst>
      <p:ext uri="{BB962C8B-B14F-4D97-AF65-F5344CB8AC3E}">
        <p14:creationId xmlns:p14="http://schemas.microsoft.com/office/powerpoint/2010/main" val="4175409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85800" y="2133600"/>
            <a:ext cx="3810000" cy="243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anose="020B0604020202020204" pitchFamily="34" charset="0"/>
                <a:cs typeface="Arial" panose="020B0604020202020204" pitchFamily="34" charset="0"/>
              </a:rPr>
              <a:t>NHDSnapshot</a:t>
            </a:r>
          </a:p>
          <a:p>
            <a:pPr marL="285750" indent="-285750" algn="l">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Stream Network</a:t>
            </a:r>
          </a:p>
          <a:p>
            <a:pPr marL="285750" indent="-285750" algn="l">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Waterbodies</a:t>
            </a:r>
          </a:p>
          <a:p>
            <a:pPr marL="285750" indent="-285750" algn="l">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Feature Names</a:t>
            </a:r>
          </a:p>
        </p:txBody>
      </p:sp>
      <p:sp>
        <p:nvSpPr>
          <p:cNvPr id="8" name="Oval 7"/>
          <p:cNvSpPr/>
          <p:nvPr/>
        </p:nvSpPr>
        <p:spPr>
          <a:xfrm>
            <a:off x="5029200" y="1676400"/>
            <a:ext cx="33528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err="1" smtClean="0">
                <a:solidFill>
                  <a:schemeClr val="tx1"/>
                </a:solidFill>
                <a:latin typeface="Arial" panose="020B0604020202020204" pitchFamily="34" charset="0"/>
                <a:cs typeface="Arial" panose="020B0604020202020204" pitchFamily="34" charset="0"/>
              </a:rPr>
              <a:t>NEDSnapshot</a:t>
            </a:r>
            <a:r>
              <a:rPr lang="en-US" sz="2400" b="1" dirty="0" smtClean="0">
                <a:solidFill>
                  <a:schemeClr val="tx1"/>
                </a:solidFill>
                <a:latin typeface="Arial" panose="020B0604020202020204" pitchFamily="34" charset="0"/>
                <a:cs typeface="Arial" panose="020B0604020202020204" pitchFamily="34" charset="0"/>
              </a:rPr>
              <a:t> </a:t>
            </a:r>
            <a:r>
              <a:rPr lang="en-US" sz="1600" dirty="0" smtClean="0">
                <a:solidFill>
                  <a:schemeClr val="tx1"/>
                </a:solidFill>
                <a:latin typeface="Arial" panose="020B0604020202020204" pitchFamily="34" charset="0"/>
                <a:cs typeface="Arial" panose="020B0604020202020204" pitchFamily="34" charset="0"/>
              </a:rPr>
              <a:t>Digital Elevation Model</a:t>
            </a:r>
          </a:p>
        </p:txBody>
      </p:sp>
      <p:sp>
        <p:nvSpPr>
          <p:cNvPr id="9" name="Oval 8"/>
          <p:cNvSpPr/>
          <p:nvPr/>
        </p:nvSpPr>
        <p:spPr>
          <a:xfrm>
            <a:off x="5638800" y="4343400"/>
            <a:ext cx="32766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Arial" panose="020B0604020202020204" pitchFamily="34" charset="0"/>
                <a:cs typeface="Arial" panose="020B0604020202020204" pitchFamily="34" charset="0"/>
              </a:rPr>
              <a:t>WBDSnapshot</a:t>
            </a:r>
          </a:p>
          <a:p>
            <a:pPr algn="ctr"/>
            <a:r>
              <a:rPr lang="en-US" dirty="0" smtClean="0">
                <a:solidFill>
                  <a:schemeClr val="tx1"/>
                </a:solidFill>
                <a:latin typeface="Arial" panose="020B0604020202020204" pitchFamily="34" charset="0"/>
                <a:cs typeface="Arial" panose="020B0604020202020204" pitchFamily="34" charset="0"/>
              </a:rPr>
              <a:t>Hydrologic Unit Boundaries</a:t>
            </a:r>
            <a:endParaRPr lang="en-US" dirty="0">
              <a:solidFill>
                <a:schemeClr val="tx1"/>
              </a:solidFill>
              <a:latin typeface="Arial" panose="020B0604020202020204" pitchFamily="34" charset="0"/>
              <a:cs typeface="Arial" panose="020B0604020202020204" pitchFamily="34" charset="0"/>
            </a:endParaRPr>
          </a:p>
        </p:txBody>
      </p:sp>
      <p:sp>
        <p:nvSpPr>
          <p:cNvPr id="1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Source Data Snapshots</a:t>
            </a:r>
            <a:endParaRPr lang="en-US" dirty="0">
              <a:latin typeface="Arial" panose="020B0604020202020204" pitchFamily="34" charset="0"/>
              <a:cs typeface="Arial" panose="020B0604020202020204" pitchFamily="34" charset="0"/>
            </a:endParaRPr>
          </a:p>
        </p:txBody>
      </p:sp>
      <p:sp>
        <p:nvSpPr>
          <p:cNvPr id="6" name="Rectangle 5"/>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8A217208-C4AE-4FDD-8755-172C379AA099}" type="slidenum">
              <a:rPr lang="en-US" smtClean="0">
                <a:latin typeface="Arial" panose="020B0604020202020204" pitchFamily="34" charset="0"/>
                <a:cs typeface="Arial" panose="020B0604020202020204" pitchFamily="34" charset="0"/>
              </a:rPr>
              <a:pPr/>
              <a:t>4</a:t>
            </a:fld>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9729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latin typeface="Arial" panose="020B0604020202020204" pitchFamily="34" charset="0"/>
                <a:cs typeface="Arial" panose="020B0604020202020204" pitchFamily="34" charset="0"/>
              </a:rPr>
              <a:t>NHD</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endParaRPr lang="en-US">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85" y="1295400"/>
            <a:ext cx="8382000" cy="5187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3409663" y="773668"/>
            <a:ext cx="2324675" cy="523220"/>
          </a:xfrm>
          <a:prstGeom prst="rect">
            <a:avLst/>
          </a:prstGeom>
        </p:spPr>
        <p:txBody>
          <a:bodyPr wrap="none">
            <a:spAutoFit/>
          </a:bodyPr>
          <a:lstStyle/>
          <a:p>
            <a:r>
              <a:rPr lang="en-US" sz="2800" dirty="0">
                <a:latin typeface="Arial" panose="020B0604020202020204" pitchFamily="34" charset="0"/>
                <a:cs typeface="Arial" panose="020B0604020202020204" pitchFamily="34" charset="0"/>
              </a:rPr>
              <a:t>nhd.usgs.gov</a:t>
            </a:r>
          </a:p>
        </p:txBody>
      </p:sp>
      <p:sp>
        <p:nvSpPr>
          <p:cNvPr id="8" name="Slide Number Placeholder 7"/>
          <p:cNvSpPr>
            <a:spLocks noGrp="1"/>
          </p:cNvSpPr>
          <p:nvPr>
            <p:ph type="sldNum" sz="quarter" idx="12"/>
          </p:nvPr>
        </p:nvSpPr>
        <p:spPr/>
        <p:txBody>
          <a:bodyPr/>
          <a:lstStyle/>
          <a:p>
            <a:pPr fontAlgn="auto">
              <a:spcBef>
                <a:spcPts val="0"/>
              </a:spcBef>
              <a:spcAft>
                <a:spcPts val="0"/>
              </a:spcAft>
            </a:pPr>
            <a:fld id="{02E4544E-872D-47C4-B6EA-CDF45227CBFD}" type="slidenum">
              <a:rPr lang="en-US" smtClean="0">
                <a:solidFill>
                  <a:prstClr val="black"/>
                </a:solidFill>
                <a:latin typeface="Arial" panose="020B0604020202020204" pitchFamily="34" charset="0"/>
                <a:cs typeface="Arial" panose="020B0604020202020204" pitchFamily="34" charset="0"/>
              </a:rPr>
              <a:pPr fontAlgn="auto">
                <a:spcBef>
                  <a:spcPts val="0"/>
                </a:spcBef>
                <a:spcAft>
                  <a:spcPts val="0"/>
                </a:spcAft>
              </a:pPr>
              <a:t>5</a:t>
            </a:fld>
            <a:endParaRPr lang="en-US">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NHDPlusV2 – NHD </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1:100,000-scale, Medium Resolution</a:t>
            </a:r>
          </a:p>
          <a:p>
            <a:r>
              <a:rPr lang="en-US" dirty="0" smtClean="0">
                <a:latin typeface="Arial" panose="020B0604020202020204" pitchFamily="34" charset="0"/>
                <a:cs typeface="Arial" panose="020B0604020202020204" pitchFamily="34" charset="0"/>
              </a:rPr>
              <a:t>EPA is the data steward</a:t>
            </a:r>
          </a:p>
          <a:p>
            <a:r>
              <a:rPr lang="en-US" dirty="0" smtClean="0">
                <a:latin typeface="Arial" panose="020B0604020202020204" pitchFamily="34" charset="0"/>
                <a:cs typeface="Arial" panose="020B0604020202020204" pitchFamily="34" charset="0"/>
              </a:rPr>
              <a:t>NHD Snapshot – April 2010</a:t>
            </a:r>
          </a:p>
          <a:p>
            <a:r>
              <a:rPr lang="en-US" dirty="0" smtClean="0">
                <a:latin typeface="Arial" panose="020B0604020202020204" pitchFamily="34" charset="0"/>
                <a:cs typeface="Arial" panose="020B0604020202020204" pitchFamily="34" charset="0"/>
              </a:rPr>
              <a:t>Many updates for NHDPlus:</a:t>
            </a:r>
          </a:p>
          <a:p>
            <a:pPr lvl="1"/>
            <a:r>
              <a:rPr lang="en-US" dirty="0" smtClean="0">
                <a:latin typeface="Arial" panose="020B0604020202020204" pitchFamily="34" charset="0"/>
                <a:cs typeface="Arial" panose="020B0604020202020204" pitchFamily="34" charset="0"/>
              </a:rPr>
              <a:t>Feature names</a:t>
            </a:r>
          </a:p>
          <a:p>
            <a:pPr lvl="1"/>
            <a:r>
              <a:rPr lang="en-US" dirty="0" smtClean="0">
                <a:latin typeface="Arial" panose="020B0604020202020204" pitchFamily="34" charset="0"/>
                <a:cs typeface="Arial" panose="020B0604020202020204" pitchFamily="34" charset="0"/>
              </a:rPr>
              <a:t>Network connectivity</a:t>
            </a:r>
          </a:p>
          <a:p>
            <a:pPr lvl="1"/>
            <a:r>
              <a:rPr lang="en-US" dirty="0" smtClean="0">
                <a:latin typeface="Arial" panose="020B0604020202020204" pitchFamily="34" charset="0"/>
                <a:cs typeface="Arial" panose="020B0604020202020204" pitchFamily="34" charset="0"/>
              </a:rPr>
              <a:t>Additional waterbodies </a:t>
            </a:r>
          </a:p>
          <a:p>
            <a:r>
              <a:rPr lang="en-US" dirty="0" smtClean="0">
                <a:latin typeface="Arial" panose="020B0604020202020204" pitchFamily="34" charset="0"/>
                <a:cs typeface="Arial" panose="020B0604020202020204" pitchFamily="34" charset="0"/>
              </a:rPr>
              <a:t>NHDPlus contains the most up-to-date 1:100,000-scale hydrography</a:t>
            </a:r>
          </a:p>
        </p:txBody>
      </p:sp>
      <p:sp>
        <p:nvSpPr>
          <p:cNvPr id="9" name="Slide Number Placeholder 8"/>
          <p:cNvSpPr>
            <a:spLocks noGrp="1"/>
          </p:cNvSpPr>
          <p:nvPr>
            <p:ph type="sldNum" sz="quarter" idx="12"/>
          </p:nvPr>
        </p:nvSpPr>
        <p:spPr/>
        <p:txBody>
          <a:bodyPr/>
          <a:lstStyle/>
          <a:p>
            <a:pPr fontAlgn="auto">
              <a:spcBef>
                <a:spcPts val="0"/>
              </a:spcBef>
              <a:spcAft>
                <a:spcPts val="0"/>
              </a:spcAft>
            </a:pPr>
            <a:fld id="{02E4544E-872D-47C4-B6EA-CDF45227CBFD}" type="slidenum">
              <a:rPr lang="en-US" smtClean="0">
                <a:solidFill>
                  <a:prstClr val="black"/>
                </a:solidFill>
                <a:latin typeface="Arial" panose="020B0604020202020204" pitchFamily="34" charset="0"/>
                <a:cs typeface="Arial" panose="020B0604020202020204" pitchFamily="34" charset="0"/>
              </a:rPr>
              <a:pPr fontAlgn="auto">
                <a:spcBef>
                  <a:spcPts val="0"/>
                </a:spcBef>
                <a:spcAft>
                  <a:spcPts val="0"/>
                </a:spcAft>
              </a:pPr>
              <a:t>6</a:t>
            </a:fld>
            <a:endParaRPr lang="en-US">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120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891665" y="2511977"/>
            <a:ext cx="2201297" cy="312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spcBef>
                <a:spcPct val="50000"/>
              </a:spcBef>
            </a:pPr>
            <a:r>
              <a:rPr lang="en-US" sz="2000" b="1" u="sng" dirty="0" smtClean="0">
                <a:effectLst/>
                <a:latin typeface="Arial" panose="020B0604020202020204" pitchFamily="34" charset="0"/>
                <a:cs typeface="Arial" panose="020B0604020202020204" pitchFamily="34" charset="0"/>
              </a:rPr>
              <a:t>FEATURE TYPES</a:t>
            </a:r>
          </a:p>
          <a:p>
            <a:pPr marL="342900" indent="-342900" eaLnBrk="0" hangingPunct="0">
              <a:spcBef>
                <a:spcPct val="50000"/>
              </a:spcBef>
              <a:buFont typeface="Arial" panose="020B0604020202020204" pitchFamily="34" charset="0"/>
              <a:buChar char="•"/>
            </a:pPr>
            <a:r>
              <a:rPr lang="en-US" sz="2000" b="1" dirty="0" smtClean="0">
                <a:effectLst/>
                <a:latin typeface="Arial" panose="020B0604020202020204" pitchFamily="34" charset="0"/>
                <a:cs typeface="Arial" panose="020B0604020202020204" pitchFamily="34" charset="0"/>
              </a:rPr>
              <a:t>Stream/River</a:t>
            </a:r>
            <a:endParaRPr lang="en-US" sz="2000" b="1" dirty="0">
              <a:effectLst/>
              <a:latin typeface="Arial" panose="020B0604020202020204" pitchFamily="34" charset="0"/>
              <a:cs typeface="Arial" panose="020B0604020202020204" pitchFamily="34" charset="0"/>
            </a:endParaRPr>
          </a:p>
          <a:p>
            <a:pPr marL="342900" indent="-342900" eaLnBrk="0" hangingPunct="0">
              <a:spcBef>
                <a:spcPct val="50000"/>
              </a:spcBef>
              <a:buFont typeface="Arial" panose="020B0604020202020204" pitchFamily="34" charset="0"/>
              <a:buChar char="•"/>
            </a:pPr>
            <a:r>
              <a:rPr lang="en-US" sz="2000" b="1" dirty="0" smtClean="0">
                <a:effectLst/>
                <a:latin typeface="Arial" panose="020B0604020202020204" pitchFamily="34" charset="0"/>
                <a:cs typeface="Arial" panose="020B0604020202020204" pitchFamily="34" charset="0"/>
              </a:rPr>
              <a:t>Canal/Ditch</a:t>
            </a:r>
            <a:endParaRPr lang="en-US" sz="2000" b="1" dirty="0">
              <a:effectLst/>
              <a:latin typeface="Arial" panose="020B0604020202020204" pitchFamily="34" charset="0"/>
              <a:cs typeface="Arial" panose="020B0604020202020204" pitchFamily="34" charset="0"/>
            </a:endParaRPr>
          </a:p>
          <a:p>
            <a:pPr marL="342900" indent="-342900" eaLnBrk="0" hangingPunct="0">
              <a:spcBef>
                <a:spcPct val="50000"/>
              </a:spcBef>
              <a:buFont typeface="Arial" panose="020B0604020202020204" pitchFamily="34" charset="0"/>
              <a:buChar char="•"/>
            </a:pPr>
            <a:r>
              <a:rPr lang="en-US" sz="2000" b="1" dirty="0" smtClean="0">
                <a:effectLst/>
                <a:latin typeface="Arial" panose="020B0604020202020204" pitchFamily="34" charset="0"/>
                <a:cs typeface="Arial" panose="020B0604020202020204" pitchFamily="34" charset="0"/>
              </a:rPr>
              <a:t>Pipeline</a:t>
            </a:r>
            <a:endParaRPr lang="en-US" sz="2000" b="1" dirty="0">
              <a:effectLst/>
              <a:latin typeface="Arial" panose="020B0604020202020204" pitchFamily="34" charset="0"/>
              <a:cs typeface="Arial" panose="020B0604020202020204" pitchFamily="34" charset="0"/>
            </a:endParaRPr>
          </a:p>
          <a:p>
            <a:pPr marL="342900" indent="-342900" eaLnBrk="0" hangingPunct="0">
              <a:spcBef>
                <a:spcPct val="50000"/>
              </a:spcBef>
              <a:buFont typeface="Arial" panose="020B0604020202020204" pitchFamily="34" charset="0"/>
              <a:buChar char="•"/>
            </a:pPr>
            <a:r>
              <a:rPr lang="en-US" sz="2000" b="1" dirty="0">
                <a:effectLst/>
                <a:latin typeface="Arial" panose="020B0604020202020204" pitchFamily="34" charset="0"/>
                <a:cs typeface="Arial" panose="020B0604020202020204" pitchFamily="34" charset="0"/>
              </a:rPr>
              <a:t>Artificial </a:t>
            </a:r>
            <a:r>
              <a:rPr lang="en-US" sz="2000" b="1" dirty="0" smtClean="0">
                <a:effectLst/>
                <a:latin typeface="Arial" panose="020B0604020202020204" pitchFamily="34" charset="0"/>
                <a:cs typeface="Arial" panose="020B0604020202020204" pitchFamily="34" charset="0"/>
              </a:rPr>
              <a:t>Path</a:t>
            </a:r>
            <a:endParaRPr lang="en-US" sz="2000" b="1" dirty="0">
              <a:effectLst/>
              <a:latin typeface="Arial" panose="020B0604020202020204" pitchFamily="34" charset="0"/>
              <a:cs typeface="Arial" panose="020B0604020202020204" pitchFamily="34" charset="0"/>
            </a:endParaRPr>
          </a:p>
          <a:p>
            <a:pPr marL="342900" indent="-342900" eaLnBrk="0" hangingPunct="0">
              <a:spcBef>
                <a:spcPct val="50000"/>
              </a:spcBef>
              <a:buFont typeface="Arial" panose="020B0604020202020204" pitchFamily="34" charset="0"/>
              <a:buChar char="•"/>
            </a:pPr>
            <a:r>
              <a:rPr lang="en-US" sz="2000" b="1" dirty="0" smtClean="0">
                <a:effectLst/>
                <a:latin typeface="Arial" panose="020B0604020202020204" pitchFamily="34" charset="0"/>
                <a:cs typeface="Arial" panose="020B0604020202020204" pitchFamily="34" charset="0"/>
              </a:rPr>
              <a:t>Connector</a:t>
            </a:r>
          </a:p>
          <a:p>
            <a:pPr marL="342900" indent="-342900" eaLnBrk="0" hangingPunct="0">
              <a:spcBef>
                <a:spcPct val="50000"/>
              </a:spcBef>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Coastline</a:t>
            </a:r>
            <a:endParaRPr lang="en-US" sz="1300" dirty="0">
              <a:effectLst/>
              <a:latin typeface="Arial" panose="020B0604020202020204" pitchFamily="34" charset="0"/>
              <a:cs typeface="Arial" panose="020B0604020202020204" pitchFamily="34" charset="0"/>
            </a:endParaRPr>
          </a:p>
        </p:txBody>
      </p:sp>
      <p:grpSp>
        <p:nvGrpSpPr>
          <p:cNvPr id="14" name="Group 9"/>
          <p:cNvGrpSpPr>
            <a:grpSpLocks/>
          </p:cNvGrpSpPr>
          <p:nvPr/>
        </p:nvGrpSpPr>
        <p:grpSpPr bwMode="auto">
          <a:xfrm>
            <a:off x="3096308" y="4262438"/>
            <a:ext cx="1259792" cy="2519362"/>
            <a:chOff x="6756" y="3600"/>
            <a:chExt cx="1626" cy="2328"/>
          </a:xfrm>
        </p:grpSpPr>
        <p:sp>
          <p:nvSpPr>
            <p:cNvPr id="15" name="Freeform 10"/>
            <p:cNvSpPr>
              <a:spLocks/>
            </p:cNvSpPr>
            <p:nvPr/>
          </p:nvSpPr>
          <p:spPr bwMode="auto">
            <a:xfrm>
              <a:off x="6873" y="3600"/>
              <a:ext cx="1036" cy="2328"/>
            </a:xfrm>
            <a:custGeom>
              <a:avLst/>
              <a:gdLst>
                <a:gd name="T0" fmla="*/ 0 w 1036"/>
                <a:gd name="T1" fmla="*/ 0 h 2328"/>
                <a:gd name="T2" fmla="*/ 509 w 1036"/>
                <a:gd name="T3" fmla="*/ 564 h 2328"/>
                <a:gd name="T4" fmla="*/ 618 w 1036"/>
                <a:gd name="T5" fmla="*/ 764 h 2328"/>
                <a:gd name="T6" fmla="*/ 673 w 1036"/>
                <a:gd name="T7" fmla="*/ 891 h 2328"/>
                <a:gd name="T8" fmla="*/ 709 w 1036"/>
                <a:gd name="T9" fmla="*/ 1037 h 2328"/>
                <a:gd name="T10" fmla="*/ 745 w 1036"/>
                <a:gd name="T11" fmla="*/ 1109 h 2328"/>
                <a:gd name="T12" fmla="*/ 782 w 1036"/>
                <a:gd name="T13" fmla="*/ 1255 h 2328"/>
                <a:gd name="T14" fmla="*/ 855 w 1036"/>
                <a:gd name="T15" fmla="*/ 1491 h 2328"/>
                <a:gd name="T16" fmla="*/ 927 w 1036"/>
                <a:gd name="T17" fmla="*/ 1819 h 2328"/>
                <a:gd name="T18" fmla="*/ 982 w 1036"/>
                <a:gd name="T19" fmla="*/ 2091 h 2328"/>
                <a:gd name="T20" fmla="*/ 1018 w 1036"/>
                <a:gd name="T21" fmla="*/ 2273 h 2328"/>
                <a:gd name="T22" fmla="*/ 1036 w 1036"/>
                <a:gd name="T23" fmla="*/ 2328 h 2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6" h="2328">
                  <a:moveTo>
                    <a:pt x="0" y="0"/>
                  </a:moveTo>
                  <a:cubicBezTo>
                    <a:pt x="225" y="151"/>
                    <a:pt x="351" y="350"/>
                    <a:pt x="509" y="564"/>
                  </a:cubicBezTo>
                  <a:cubicBezTo>
                    <a:pt x="539" y="604"/>
                    <a:pt x="601" y="717"/>
                    <a:pt x="618" y="764"/>
                  </a:cubicBezTo>
                  <a:cubicBezTo>
                    <a:pt x="666" y="895"/>
                    <a:pt x="600" y="784"/>
                    <a:pt x="673" y="891"/>
                  </a:cubicBezTo>
                  <a:cubicBezTo>
                    <a:pt x="683" y="943"/>
                    <a:pt x="689" y="989"/>
                    <a:pt x="709" y="1037"/>
                  </a:cubicBezTo>
                  <a:cubicBezTo>
                    <a:pt x="719" y="1062"/>
                    <a:pt x="736" y="1084"/>
                    <a:pt x="745" y="1109"/>
                  </a:cubicBezTo>
                  <a:cubicBezTo>
                    <a:pt x="761" y="1157"/>
                    <a:pt x="770" y="1206"/>
                    <a:pt x="782" y="1255"/>
                  </a:cubicBezTo>
                  <a:cubicBezTo>
                    <a:pt x="802" y="1334"/>
                    <a:pt x="833" y="1412"/>
                    <a:pt x="855" y="1491"/>
                  </a:cubicBezTo>
                  <a:cubicBezTo>
                    <a:pt x="886" y="1602"/>
                    <a:pt x="905" y="1707"/>
                    <a:pt x="927" y="1819"/>
                  </a:cubicBezTo>
                  <a:cubicBezTo>
                    <a:pt x="945" y="1910"/>
                    <a:pt x="965" y="2000"/>
                    <a:pt x="982" y="2091"/>
                  </a:cubicBezTo>
                  <a:cubicBezTo>
                    <a:pt x="993" y="2152"/>
                    <a:pt x="1006" y="2212"/>
                    <a:pt x="1018" y="2273"/>
                  </a:cubicBezTo>
                  <a:cubicBezTo>
                    <a:pt x="1022" y="2292"/>
                    <a:pt x="1036" y="2328"/>
                    <a:pt x="1036" y="2328"/>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cs typeface="Arial" panose="020B0604020202020204" pitchFamily="34" charset="0"/>
              </a:endParaRPr>
            </a:p>
          </p:txBody>
        </p:sp>
        <p:sp>
          <p:nvSpPr>
            <p:cNvPr id="16" name="Freeform 11"/>
            <p:cNvSpPr>
              <a:spLocks/>
            </p:cNvSpPr>
            <p:nvPr/>
          </p:nvSpPr>
          <p:spPr bwMode="auto">
            <a:xfrm>
              <a:off x="7618" y="3710"/>
              <a:ext cx="764" cy="1036"/>
            </a:xfrm>
            <a:custGeom>
              <a:avLst/>
              <a:gdLst>
                <a:gd name="T0" fmla="*/ 0 w 764"/>
                <a:gd name="T1" fmla="*/ 1036 h 1036"/>
                <a:gd name="T2" fmla="*/ 55 w 764"/>
                <a:gd name="T3" fmla="*/ 836 h 1036"/>
                <a:gd name="T4" fmla="*/ 146 w 764"/>
                <a:gd name="T5" fmla="*/ 509 h 1036"/>
                <a:gd name="T6" fmla="*/ 200 w 764"/>
                <a:gd name="T7" fmla="*/ 399 h 1036"/>
                <a:gd name="T8" fmla="*/ 237 w 764"/>
                <a:gd name="T9" fmla="*/ 309 h 1036"/>
                <a:gd name="T10" fmla="*/ 310 w 764"/>
                <a:gd name="T11" fmla="*/ 236 h 1036"/>
                <a:gd name="T12" fmla="*/ 528 w 764"/>
                <a:gd name="T13" fmla="*/ 72 h 1036"/>
                <a:gd name="T14" fmla="*/ 655 w 764"/>
                <a:gd name="T15" fmla="*/ 18 h 1036"/>
                <a:gd name="T16" fmla="*/ 764 w 764"/>
                <a:gd name="T17"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1036">
                  <a:moveTo>
                    <a:pt x="0" y="1036"/>
                  </a:moveTo>
                  <a:cubicBezTo>
                    <a:pt x="22" y="971"/>
                    <a:pt x="40" y="903"/>
                    <a:pt x="55" y="836"/>
                  </a:cubicBezTo>
                  <a:cubicBezTo>
                    <a:pt x="82" y="718"/>
                    <a:pt x="80" y="609"/>
                    <a:pt x="146" y="509"/>
                  </a:cubicBezTo>
                  <a:cubicBezTo>
                    <a:pt x="188" y="379"/>
                    <a:pt x="133" y="531"/>
                    <a:pt x="200" y="399"/>
                  </a:cubicBezTo>
                  <a:cubicBezTo>
                    <a:pt x="215" y="370"/>
                    <a:pt x="219" y="336"/>
                    <a:pt x="237" y="309"/>
                  </a:cubicBezTo>
                  <a:cubicBezTo>
                    <a:pt x="256" y="280"/>
                    <a:pt x="286" y="260"/>
                    <a:pt x="310" y="236"/>
                  </a:cubicBezTo>
                  <a:cubicBezTo>
                    <a:pt x="374" y="172"/>
                    <a:pt x="442" y="100"/>
                    <a:pt x="528" y="72"/>
                  </a:cubicBezTo>
                  <a:cubicBezTo>
                    <a:pt x="594" y="28"/>
                    <a:pt x="571" y="35"/>
                    <a:pt x="655" y="18"/>
                  </a:cubicBezTo>
                  <a:cubicBezTo>
                    <a:pt x="691" y="11"/>
                    <a:pt x="764" y="0"/>
                    <a:pt x="764"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cs typeface="Arial" panose="020B0604020202020204" pitchFamily="34" charset="0"/>
              </a:endParaRPr>
            </a:p>
          </p:txBody>
        </p:sp>
        <p:sp>
          <p:nvSpPr>
            <p:cNvPr id="17" name="Text Box 12"/>
            <p:cNvSpPr txBox="1">
              <a:spLocks noChangeArrowheads="1"/>
            </p:cNvSpPr>
            <p:nvPr/>
          </p:nvSpPr>
          <p:spPr bwMode="auto">
            <a:xfrm>
              <a:off x="6756" y="4003"/>
              <a:ext cx="38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r>
                <a:rPr lang="en-US" sz="2700" b="1" dirty="0">
                  <a:effectLst/>
                  <a:latin typeface="Arial" panose="020B0604020202020204" pitchFamily="34" charset="0"/>
                  <a:cs typeface="Arial" panose="020B0604020202020204" pitchFamily="34" charset="0"/>
                </a:rPr>
                <a:t>1</a:t>
              </a:r>
            </a:p>
          </p:txBody>
        </p:sp>
        <p:sp>
          <p:nvSpPr>
            <p:cNvPr id="20" name="Text Box 13"/>
            <p:cNvSpPr txBox="1">
              <a:spLocks noChangeArrowheads="1"/>
            </p:cNvSpPr>
            <p:nvPr/>
          </p:nvSpPr>
          <p:spPr bwMode="auto">
            <a:xfrm>
              <a:off x="7896" y="4099"/>
              <a:ext cx="38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r>
                <a:rPr lang="en-US" sz="2700" b="1" dirty="0">
                  <a:effectLst/>
                  <a:latin typeface="Arial" panose="020B0604020202020204" pitchFamily="34" charset="0"/>
                  <a:cs typeface="Arial" panose="020B0604020202020204" pitchFamily="34" charset="0"/>
                </a:rPr>
                <a:t>2</a:t>
              </a:r>
            </a:p>
          </p:txBody>
        </p:sp>
        <p:sp>
          <p:nvSpPr>
            <p:cNvPr id="21" name="Text Box 14"/>
            <p:cNvSpPr txBox="1">
              <a:spLocks noChangeArrowheads="1"/>
            </p:cNvSpPr>
            <p:nvPr/>
          </p:nvSpPr>
          <p:spPr bwMode="auto">
            <a:xfrm>
              <a:off x="7380" y="5149"/>
              <a:ext cx="38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r>
                <a:rPr lang="en-US" sz="2700" b="1" dirty="0">
                  <a:effectLst/>
                  <a:latin typeface="Arial" panose="020B0604020202020204" pitchFamily="34" charset="0"/>
                  <a:cs typeface="Arial" panose="020B0604020202020204" pitchFamily="34" charset="0"/>
                </a:rPr>
                <a:t>3</a:t>
              </a:r>
            </a:p>
          </p:txBody>
        </p:sp>
      </p:grpSp>
      <p:grpSp>
        <p:nvGrpSpPr>
          <p:cNvPr id="22" name="Group 15"/>
          <p:cNvGrpSpPr>
            <a:grpSpLocks/>
          </p:cNvGrpSpPr>
          <p:nvPr/>
        </p:nvGrpSpPr>
        <p:grpSpPr bwMode="auto">
          <a:xfrm>
            <a:off x="4177639" y="4704642"/>
            <a:ext cx="3776516" cy="1531040"/>
            <a:chOff x="7363" y="4009"/>
            <a:chExt cx="4879" cy="1414"/>
          </a:xfrm>
        </p:grpSpPr>
        <p:sp>
          <p:nvSpPr>
            <p:cNvPr id="23" name="Text Box 16"/>
            <p:cNvSpPr txBox="1">
              <a:spLocks noChangeArrowheads="1"/>
            </p:cNvSpPr>
            <p:nvPr/>
          </p:nvSpPr>
          <p:spPr bwMode="auto">
            <a:xfrm>
              <a:off x="7363" y="4009"/>
              <a:ext cx="4879"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r>
                <a:rPr lang="en-US" sz="2000" b="1" dirty="0" smtClean="0">
                  <a:effectLst/>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Network Flow</a:t>
              </a:r>
              <a:r>
                <a:rPr lang="en-US" sz="2000" b="1" dirty="0" smtClean="0">
                  <a:effectLst/>
                  <a:latin typeface="Arial" panose="020B0604020202020204" pitchFamily="34" charset="0"/>
                  <a:cs typeface="Arial" panose="020B0604020202020204" pitchFamily="34" charset="0"/>
                </a:rPr>
                <a:t>” Relationships</a:t>
              </a:r>
              <a:endParaRPr lang="en-US" sz="1300" dirty="0">
                <a:effectLst/>
                <a:latin typeface="Arial" panose="020B0604020202020204" pitchFamily="34" charset="0"/>
                <a:cs typeface="Arial" panose="020B0604020202020204" pitchFamily="34" charset="0"/>
              </a:endParaRPr>
            </a:p>
          </p:txBody>
        </p:sp>
        <p:sp>
          <p:nvSpPr>
            <p:cNvPr id="24" name="Text Box 17"/>
            <p:cNvSpPr txBox="1">
              <a:spLocks noChangeArrowheads="1"/>
            </p:cNvSpPr>
            <p:nvPr/>
          </p:nvSpPr>
          <p:spPr bwMode="auto">
            <a:xfrm>
              <a:off x="8555" y="4512"/>
              <a:ext cx="38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r>
                <a:rPr lang="en-US" sz="2700" b="1" dirty="0">
                  <a:effectLst/>
                  <a:latin typeface="Arial" panose="020B0604020202020204" pitchFamily="34" charset="0"/>
                  <a:cs typeface="Arial" panose="020B0604020202020204" pitchFamily="34" charset="0"/>
                </a:rPr>
                <a:t>1</a:t>
              </a:r>
            </a:p>
          </p:txBody>
        </p:sp>
        <p:sp>
          <p:nvSpPr>
            <p:cNvPr id="25" name="Text Box 18"/>
            <p:cNvSpPr txBox="1">
              <a:spLocks noChangeArrowheads="1"/>
            </p:cNvSpPr>
            <p:nvPr/>
          </p:nvSpPr>
          <p:spPr bwMode="auto">
            <a:xfrm>
              <a:off x="8561" y="4986"/>
              <a:ext cx="38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r>
                <a:rPr lang="en-US" sz="2700" b="1" dirty="0">
                  <a:effectLst/>
                  <a:latin typeface="Arial" panose="020B0604020202020204" pitchFamily="34" charset="0"/>
                  <a:cs typeface="Arial" panose="020B0604020202020204" pitchFamily="34" charset="0"/>
                </a:rPr>
                <a:t>2</a:t>
              </a:r>
            </a:p>
          </p:txBody>
        </p:sp>
        <p:sp>
          <p:nvSpPr>
            <p:cNvPr id="26" name="Text Box 19"/>
            <p:cNvSpPr txBox="1">
              <a:spLocks noChangeArrowheads="1"/>
            </p:cNvSpPr>
            <p:nvPr/>
          </p:nvSpPr>
          <p:spPr bwMode="auto">
            <a:xfrm>
              <a:off x="9983" y="4518"/>
              <a:ext cx="38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r>
                <a:rPr lang="en-US" sz="2700" b="1" dirty="0">
                  <a:effectLst/>
                  <a:latin typeface="Arial" panose="020B0604020202020204" pitchFamily="34" charset="0"/>
                  <a:cs typeface="Arial" panose="020B0604020202020204" pitchFamily="34" charset="0"/>
                </a:rPr>
                <a:t>3</a:t>
              </a:r>
            </a:p>
          </p:txBody>
        </p:sp>
        <p:sp>
          <p:nvSpPr>
            <p:cNvPr id="27" name="Text Box 20"/>
            <p:cNvSpPr txBox="1">
              <a:spLocks noChangeArrowheads="1"/>
            </p:cNvSpPr>
            <p:nvPr/>
          </p:nvSpPr>
          <p:spPr bwMode="auto">
            <a:xfrm>
              <a:off x="9989" y="4992"/>
              <a:ext cx="381"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algn="ctr" eaLnBrk="0" hangingPunct="0"/>
              <a:r>
                <a:rPr lang="en-US" sz="2700" b="1" dirty="0">
                  <a:effectLst/>
                  <a:latin typeface="Arial" panose="020B0604020202020204" pitchFamily="34" charset="0"/>
                  <a:cs typeface="Arial" panose="020B0604020202020204" pitchFamily="34" charset="0"/>
                </a:rPr>
                <a:t>3</a:t>
              </a:r>
            </a:p>
          </p:txBody>
        </p:sp>
        <p:sp>
          <p:nvSpPr>
            <p:cNvPr id="28" name="Line 21"/>
            <p:cNvSpPr>
              <a:spLocks noChangeShapeType="1"/>
            </p:cNvSpPr>
            <p:nvPr/>
          </p:nvSpPr>
          <p:spPr bwMode="auto">
            <a:xfrm>
              <a:off x="8928" y="4752"/>
              <a:ext cx="1056" cy="0"/>
            </a:xfrm>
            <a:prstGeom prst="line">
              <a:avLst/>
            </a:prstGeom>
            <a:noFill/>
            <a:ln w="57150" cmpd="thinThick">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cs typeface="Arial" panose="020B0604020202020204" pitchFamily="34" charset="0"/>
              </a:endParaRPr>
            </a:p>
          </p:txBody>
        </p:sp>
        <p:sp>
          <p:nvSpPr>
            <p:cNvPr id="29" name="Line 22"/>
            <p:cNvSpPr>
              <a:spLocks noChangeShapeType="1"/>
            </p:cNvSpPr>
            <p:nvPr/>
          </p:nvSpPr>
          <p:spPr bwMode="auto">
            <a:xfrm>
              <a:off x="8934" y="5208"/>
              <a:ext cx="1056" cy="0"/>
            </a:xfrm>
            <a:prstGeom prst="line">
              <a:avLst/>
            </a:prstGeom>
            <a:noFill/>
            <a:ln w="57150" cmpd="thinThick">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Arial" panose="020B0604020202020204" pitchFamily="34" charset="0"/>
                <a:cs typeface="Arial" panose="020B0604020202020204" pitchFamily="34" charset="0"/>
              </a:endParaRPr>
            </a:p>
          </p:txBody>
        </p:sp>
      </p:grpSp>
      <p:sp>
        <p:nvSpPr>
          <p:cNvPr id="42" name="Rectangle 1048"/>
          <p:cNvSpPr>
            <a:spLocks noChangeArrowheads="1"/>
          </p:cNvSpPr>
          <p:nvPr/>
        </p:nvSpPr>
        <p:spPr bwMode="auto">
          <a:xfrm>
            <a:off x="5562600" y="2286000"/>
            <a:ext cx="1828800" cy="1987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lstStyle/>
          <a:p>
            <a:pPr defTabSz="508000" eaLnBrk="0" hangingPunct="0"/>
            <a:r>
              <a:rPr lang="en-US" sz="2000" b="1" u="sng" dirty="0" smtClean="0">
                <a:latin typeface="Arial" panose="020B0604020202020204" pitchFamily="34" charset="0"/>
                <a:cs typeface="Arial" panose="020B0604020202020204" pitchFamily="34" charset="0"/>
              </a:rPr>
              <a:t>ATTRIBUTES</a:t>
            </a:r>
          </a:p>
          <a:p>
            <a:pPr marL="342900" indent="-342900" algn="l" defTabSz="508000" eaLnBrk="0" hangingPunct="0">
              <a:spcBef>
                <a:spcPts val="500"/>
              </a:spcBef>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Feature Name</a:t>
            </a:r>
          </a:p>
          <a:p>
            <a:pPr marL="342900" indent="-342900" algn="l" defTabSz="508000" eaLnBrk="0" hangingPunct="0">
              <a:spcBef>
                <a:spcPts val="500"/>
              </a:spcBef>
              <a:buFont typeface="Arial" panose="020B0604020202020204" pitchFamily="34" charset="0"/>
              <a:buChar char="•"/>
            </a:pPr>
            <a:r>
              <a:rPr lang="en-US" sz="2000" b="1" dirty="0" smtClean="0">
                <a:effectLst/>
                <a:latin typeface="Arial" panose="020B0604020202020204" pitchFamily="34" charset="0"/>
                <a:cs typeface="Arial" panose="020B0604020202020204" pitchFamily="34" charset="0"/>
              </a:rPr>
              <a:t>GNIS ID</a:t>
            </a:r>
          </a:p>
          <a:p>
            <a:pPr marL="342900" indent="-342900" algn="l" defTabSz="508000" eaLnBrk="0" hangingPunct="0">
              <a:spcBef>
                <a:spcPts val="500"/>
              </a:spcBef>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Feature Type</a:t>
            </a:r>
          </a:p>
          <a:p>
            <a:pPr marL="342900" indent="-342900" algn="l" defTabSz="508000" eaLnBrk="0" hangingPunct="0">
              <a:spcBef>
                <a:spcPts val="500"/>
              </a:spcBef>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Reachcode</a:t>
            </a:r>
          </a:p>
          <a:p>
            <a:pPr marL="342900" indent="-342900" algn="l" defTabSz="508000" eaLnBrk="0" hangingPunct="0">
              <a:spcBef>
                <a:spcPts val="500"/>
              </a:spcBef>
              <a:buFont typeface="Arial" panose="020B0604020202020204" pitchFamily="34" charset="0"/>
              <a:buChar char="•"/>
            </a:pPr>
            <a:r>
              <a:rPr lang="en-US" sz="2000" b="1" dirty="0" smtClean="0">
                <a:effectLst/>
                <a:latin typeface="Arial" panose="020B0604020202020204" pitchFamily="34" charset="0"/>
                <a:cs typeface="Arial" panose="020B0604020202020204" pitchFamily="34" charset="0"/>
              </a:rPr>
              <a:t>Feature Length</a:t>
            </a:r>
          </a:p>
          <a:p>
            <a:pPr marL="342900" indent="-342900" algn="l" defTabSz="508000" eaLnBrk="0" hangingPunct="0">
              <a:spcBef>
                <a:spcPts val="500"/>
              </a:spcBef>
              <a:buFont typeface="Arial" panose="020B0604020202020204" pitchFamily="34" charset="0"/>
              <a:buChar char="•"/>
            </a:pPr>
            <a:r>
              <a:rPr lang="en-US" sz="2000" b="1" dirty="0" smtClean="0">
                <a:latin typeface="Arial" panose="020B0604020202020204" pitchFamily="34" charset="0"/>
                <a:cs typeface="Arial" panose="020B0604020202020204" pitchFamily="34" charset="0"/>
              </a:rPr>
              <a:t>Flow Direction</a:t>
            </a:r>
          </a:p>
          <a:p>
            <a:pPr marL="342900" indent="-342900" algn="l" defTabSz="508000" eaLnBrk="0" hangingPunct="0">
              <a:spcBef>
                <a:spcPts val="500"/>
              </a:spcBef>
              <a:buFont typeface="Arial" panose="020B0604020202020204" pitchFamily="34" charset="0"/>
              <a:buChar char="•"/>
            </a:pPr>
            <a:r>
              <a:rPr lang="en-US" sz="2000" b="1" dirty="0" smtClean="0">
                <a:effectLst/>
                <a:latin typeface="Arial" panose="020B0604020202020204" pitchFamily="34" charset="0"/>
                <a:cs typeface="Arial" panose="020B0604020202020204" pitchFamily="34" charset="0"/>
              </a:rPr>
              <a:t>Containing Waterbody ID</a:t>
            </a:r>
          </a:p>
          <a:p>
            <a:pPr defTabSz="508000" eaLnBrk="0" hangingPunct="0"/>
            <a:endParaRPr lang="en-US" sz="2000" b="1" dirty="0" smtClean="0">
              <a:effectLst/>
              <a:latin typeface="Arial" panose="020B0604020202020204" pitchFamily="34" charset="0"/>
              <a:cs typeface="Arial" panose="020B0604020202020204" pitchFamily="34" charset="0"/>
            </a:endParaRPr>
          </a:p>
        </p:txBody>
      </p:sp>
      <p:sp>
        <p:nvSpPr>
          <p:cNvPr id="2" name="TextBox 1"/>
          <p:cNvSpPr txBox="1"/>
          <p:nvPr/>
        </p:nvSpPr>
        <p:spPr>
          <a:xfrm>
            <a:off x="41709" y="1828800"/>
            <a:ext cx="4859023"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NHDFlowline Feature Class</a:t>
            </a:r>
            <a:endParaRPr lang="en-US" sz="2800" b="1" dirty="0">
              <a:latin typeface="Arial" panose="020B0604020202020204" pitchFamily="34" charset="0"/>
              <a:cs typeface="Arial" panose="020B0604020202020204" pitchFamily="34" charset="0"/>
            </a:endParaRPr>
          </a:p>
        </p:txBody>
      </p:sp>
      <p:sp>
        <p:nvSpPr>
          <p:cNvPr id="30" name="Rectangle 29"/>
          <p:cNvSpPr/>
          <p:nvPr/>
        </p:nvSpPr>
        <p:spPr>
          <a:xfrm>
            <a:off x="0" y="6489847"/>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3" name="Title 2"/>
          <p:cNvSpPr>
            <a:spLocks noGrp="1"/>
          </p:cNvSpPr>
          <p:nvPr>
            <p:ph type="title"/>
          </p:nvPr>
        </p:nvSpPr>
        <p:spPr>
          <a:xfrm>
            <a:off x="76200" y="152400"/>
            <a:ext cx="9372600" cy="1143000"/>
          </a:xfrm>
        </p:spPr>
        <p:txBody>
          <a:bodyPr>
            <a:noAutofit/>
          </a:bodyPr>
          <a:lstStyle/>
          <a:p>
            <a:pPr>
              <a:defRPr/>
            </a:pPr>
            <a:r>
              <a:rPr lang="en-US" sz="3600" dirty="0">
                <a:latin typeface="Arial" panose="020B0604020202020204" pitchFamily="34" charset="0"/>
                <a:cs typeface="Arial" panose="020B0604020202020204" pitchFamily="34" charset="0"/>
              </a:rPr>
              <a:t>NHD Information Content</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Stream Network (80</a:t>
            </a:r>
            <a:r>
              <a:rPr lang="en-US" sz="3600" dirty="0" smtClean="0">
                <a:latin typeface="Arial" panose="020B0604020202020204" pitchFamily="34" charset="0"/>
                <a:cs typeface="Arial" panose="020B0604020202020204" pitchFamily="34" charset="0"/>
              </a:rPr>
              <a:t>% of NHD Features)</a:t>
            </a:r>
            <a:endParaRPr lang="en-US" sz="36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pPr fontAlgn="auto">
              <a:spcBef>
                <a:spcPts val="0"/>
              </a:spcBef>
              <a:spcAft>
                <a:spcPts val="0"/>
              </a:spcAft>
            </a:pPr>
            <a:fld id="{02E4544E-872D-47C4-B6EA-CDF45227CBFD}" type="slidenum">
              <a:rPr lang="en-US" smtClean="0">
                <a:solidFill>
                  <a:prstClr val="black"/>
                </a:solidFill>
                <a:latin typeface="Arial" panose="020B0604020202020204" pitchFamily="34" charset="0"/>
                <a:cs typeface="Arial" panose="020B0604020202020204" pitchFamily="34" charset="0"/>
              </a:rPr>
              <a:pPr fontAlgn="auto">
                <a:spcBef>
                  <a:spcPts val="0"/>
                </a:spcBef>
                <a:spcAft>
                  <a:spcPts val="0"/>
                </a:spcAft>
              </a:pPr>
              <a:t>7</a:t>
            </a:fld>
            <a:endParaRPr lang="en-US">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Box 3"/>
          <p:cNvSpPr txBox="1">
            <a:spLocks noChangeArrowheads="1"/>
          </p:cNvSpPr>
          <p:nvPr/>
        </p:nvSpPr>
        <p:spPr bwMode="auto">
          <a:xfrm>
            <a:off x="1297799" y="1922230"/>
            <a:ext cx="2253812" cy="2421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Lake/Pond</a:t>
            </a:r>
          </a:p>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Swamp/Marsh</a:t>
            </a:r>
            <a:endParaRPr lang="en-US" sz="2200" dirty="0">
              <a:effectLst/>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Reservoir</a:t>
            </a:r>
            <a:endParaRPr lang="en-US" sz="2200" dirty="0">
              <a:effectLst/>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Playa</a:t>
            </a:r>
            <a:endParaRPr lang="en-US" sz="2200" dirty="0">
              <a:effectLst/>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a:effectLst/>
                <a:latin typeface="Arial" panose="020B0604020202020204" pitchFamily="34" charset="0"/>
                <a:cs typeface="Arial" panose="020B0604020202020204" pitchFamily="34" charset="0"/>
              </a:rPr>
              <a:t>Ice </a:t>
            </a:r>
            <a:r>
              <a:rPr lang="en-US" sz="2200" dirty="0" smtClean="0">
                <a:effectLst/>
                <a:latin typeface="Arial" panose="020B0604020202020204" pitchFamily="34" charset="0"/>
                <a:cs typeface="Arial" panose="020B0604020202020204" pitchFamily="34" charset="0"/>
              </a:rPr>
              <a:t>Mass</a:t>
            </a:r>
            <a:endParaRPr lang="en-US" sz="2200" dirty="0">
              <a:effectLst/>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Wash</a:t>
            </a:r>
            <a:endParaRPr lang="en-US" sz="2200" dirty="0">
              <a:effectLst/>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Estuary</a:t>
            </a:r>
            <a:endParaRPr lang="en-US" sz="1300" dirty="0">
              <a:effectLst/>
              <a:latin typeface="Arial" panose="020B0604020202020204" pitchFamily="34" charset="0"/>
              <a:cs typeface="Arial" panose="020B0604020202020204" pitchFamily="34" charset="0"/>
            </a:endParaRPr>
          </a:p>
        </p:txBody>
      </p:sp>
      <p:sp>
        <p:nvSpPr>
          <p:cNvPr id="34" name="Text Box 12"/>
          <p:cNvSpPr txBox="1">
            <a:spLocks noChangeArrowheads="1"/>
          </p:cNvSpPr>
          <p:nvPr/>
        </p:nvSpPr>
        <p:spPr bwMode="auto">
          <a:xfrm>
            <a:off x="990600" y="4428139"/>
            <a:ext cx="3782758" cy="174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0795" tIns="25397" rIns="50795" bIns="25397" anchor="ctr">
            <a:spAutoFit/>
          </a:bodyPr>
          <a:lstStyle>
            <a:lvl1pPr algn="l" defTabSz="508000">
              <a:defRPr sz="2400">
                <a:solidFill>
                  <a:schemeClr val="tx1"/>
                </a:solidFill>
                <a:latin typeface="Times New Roman" pitchFamily="18" charset="0"/>
              </a:defRPr>
            </a:lvl1pPr>
            <a:lvl2pPr marL="254000" algn="l" defTabSz="508000">
              <a:defRPr sz="2400">
                <a:solidFill>
                  <a:schemeClr val="tx1"/>
                </a:solidFill>
                <a:latin typeface="Times New Roman" pitchFamily="18" charset="0"/>
              </a:defRPr>
            </a:lvl2pPr>
            <a:lvl3pPr marL="508000" algn="l" defTabSz="508000">
              <a:defRPr sz="2400">
                <a:solidFill>
                  <a:schemeClr val="tx1"/>
                </a:solidFill>
                <a:latin typeface="Times New Roman" pitchFamily="18" charset="0"/>
              </a:defRPr>
            </a:lvl3pPr>
            <a:lvl4pPr marL="762000" algn="l" defTabSz="508000">
              <a:defRPr sz="2400">
                <a:solidFill>
                  <a:schemeClr val="tx1"/>
                </a:solidFill>
                <a:latin typeface="Times New Roman" pitchFamily="18" charset="0"/>
              </a:defRPr>
            </a:lvl4pPr>
            <a:lvl5pPr marL="1016000" algn="l" defTabSz="508000">
              <a:defRPr sz="2400">
                <a:solidFill>
                  <a:schemeClr val="tx1"/>
                </a:solidFill>
                <a:latin typeface="Times New Roman" pitchFamily="18" charset="0"/>
              </a:defRPr>
            </a:lvl5pPr>
            <a:lvl6pPr marL="1473200" defTabSz="508000" fontAlgn="base">
              <a:spcBef>
                <a:spcPct val="0"/>
              </a:spcBef>
              <a:spcAft>
                <a:spcPct val="0"/>
              </a:spcAft>
              <a:defRPr sz="2400">
                <a:solidFill>
                  <a:schemeClr val="tx1"/>
                </a:solidFill>
                <a:latin typeface="Times New Roman" pitchFamily="18" charset="0"/>
              </a:defRPr>
            </a:lvl6pPr>
            <a:lvl7pPr marL="1930400" defTabSz="508000" fontAlgn="base">
              <a:spcBef>
                <a:spcPct val="0"/>
              </a:spcBef>
              <a:spcAft>
                <a:spcPct val="0"/>
              </a:spcAft>
              <a:defRPr sz="2400">
                <a:solidFill>
                  <a:schemeClr val="tx1"/>
                </a:solidFill>
                <a:latin typeface="Times New Roman" pitchFamily="18" charset="0"/>
              </a:defRPr>
            </a:lvl7pPr>
            <a:lvl8pPr marL="2387600" defTabSz="508000" fontAlgn="base">
              <a:spcBef>
                <a:spcPct val="0"/>
              </a:spcBef>
              <a:spcAft>
                <a:spcPct val="0"/>
              </a:spcAft>
              <a:defRPr sz="2400">
                <a:solidFill>
                  <a:schemeClr val="tx1"/>
                </a:solidFill>
                <a:latin typeface="Times New Roman" pitchFamily="18" charset="0"/>
              </a:defRPr>
            </a:lvl8pPr>
            <a:lvl9pPr marL="2844800" defTabSz="508000" fontAlgn="base">
              <a:spcBef>
                <a:spcPct val="0"/>
              </a:spcBef>
              <a:spcAft>
                <a:spcPct val="0"/>
              </a:spcAft>
              <a:defRPr sz="2400">
                <a:solidFill>
                  <a:schemeClr val="tx1"/>
                </a:solidFill>
                <a:latin typeface="Times New Roman" pitchFamily="18" charset="0"/>
              </a:defRPr>
            </a:lvl9pPr>
          </a:lstStyle>
          <a:p>
            <a:pPr marL="342900" indent="-342900" eaLnBrk="0" hangingPunct="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Stream/River</a:t>
            </a:r>
            <a:endParaRPr lang="en-US" sz="2200" dirty="0">
              <a:effectLst/>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Canal/Ditch</a:t>
            </a:r>
            <a:endParaRPr lang="en-US" sz="2200" dirty="0">
              <a:effectLst/>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smtClean="0">
                <a:effectLst/>
                <a:latin typeface="Arial" panose="020B0604020202020204" pitchFamily="34" charset="0"/>
                <a:cs typeface="Arial" panose="020B0604020202020204" pitchFamily="34" charset="0"/>
              </a:rPr>
              <a:t>Area </a:t>
            </a:r>
            <a:r>
              <a:rPr lang="en-US" sz="2200" dirty="0">
                <a:effectLst/>
                <a:latin typeface="Arial" panose="020B0604020202020204" pitchFamily="34" charset="0"/>
                <a:cs typeface="Arial" panose="020B0604020202020204" pitchFamily="34" charset="0"/>
              </a:rPr>
              <a:t>of Complex </a:t>
            </a:r>
            <a:r>
              <a:rPr lang="en-US" sz="2200" dirty="0" smtClean="0">
                <a:effectLst/>
                <a:latin typeface="Arial" panose="020B0604020202020204" pitchFamily="34" charset="0"/>
                <a:cs typeface="Arial" panose="020B0604020202020204" pitchFamily="34" charset="0"/>
              </a:rPr>
              <a:t>Channel</a:t>
            </a:r>
            <a:endParaRPr lang="en-US" sz="2200" dirty="0">
              <a:effectLst/>
              <a:latin typeface="Arial" panose="020B0604020202020204" pitchFamily="34" charset="0"/>
              <a:cs typeface="Arial" panose="020B0604020202020204" pitchFamily="34" charset="0"/>
            </a:endParaRPr>
          </a:p>
          <a:p>
            <a:pPr marL="342900" indent="-342900" eaLnBrk="0" hangingPunct="0">
              <a:buFont typeface="Arial" panose="020B0604020202020204" pitchFamily="34" charset="0"/>
              <a:buChar char="•"/>
            </a:pPr>
            <a:r>
              <a:rPr lang="en-US" sz="2200" dirty="0">
                <a:effectLst/>
                <a:latin typeface="Arial" panose="020B0604020202020204" pitchFamily="34" charset="0"/>
                <a:cs typeface="Arial" panose="020B0604020202020204" pitchFamily="34" charset="0"/>
              </a:rPr>
              <a:t>Sea/Ocean</a:t>
            </a:r>
          </a:p>
        </p:txBody>
      </p:sp>
      <p:sp>
        <p:nvSpPr>
          <p:cNvPr id="35" name="Rectangle 1048"/>
          <p:cNvSpPr>
            <a:spLocks noChangeArrowheads="1"/>
          </p:cNvSpPr>
          <p:nvPr/>
        </p:nvSpPr>
        <p:spPr bwMode="auto">
          <a:xfrm>
            <a:off x="6554586" y="1703387"/>
            <a:ext cx="1828800" cy="198755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0795" tIns="25397" rIns="50795" bIns="25397" anchor="ctr"/>
          <a:lstStyle/>
          <a:p>
            <a:pPr marL="342900" indent="-342900" algn="l" defTabSz="508000" eaLnBrk="0" hangingPunct="0">
              <a:buFont typeface="Arial" panose="020B0604020202020204" pitchFamily="34" charset="0"/>
              <a:buChar char="•"/>
            </a:pPr>
            <a:r>
              <a:rPr lang="en-US" sz="2000" u="sng" dirty="0" smtClean="0">
                <a:latin typeface="Arial" panose="020B0604020202020204" pitchFamily="34" charset="0"/>
                <a:cs typeface="Arial" panose="020B0604020202020204" pitchFamily="34" charset="0"/>
              </a:rPr>
              <a:t>ATTRIBUTES</a:t>
            </a:r>
          </a:p>
          <a:p>
            <a:pPr marL="342900" indent="-342900" algn="l" defTabSz="508000" eaLnBrk="0" hangingPunct="0">
              <a:spcBef>
                <a:spcPts val="5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Feature Name</a:t>
            </a:r>
          </a:p>
          <a:p>
            <a:pPr marL="342900" indent="-342900" algn="l" defTabSz="508000" eaLnBrk="0" hangingPunct="0">
              <a:spcBef>
                <a:spcPts val="50"/>
              </a:spcBef>
              <a:buFont typeface="Arial" panose="020B0604020202020204" pitchFamily="34" charset="0"/>
              <a:buChar char="•"/>
            </a:pPr>
            <a:r>
              <a:rPr lang="en-US" sz="2000" dirty="0" smtClean="0">
                <a:effectLst/>
                <a:latin typeface="Arial" panose="020B0604020202020204" pitchFamily="34" charset="0"/>
                <a:cs typeface="Arial" panose="020B0604020202020204" pitchFamily="34" charset="0"/>
              </a:rPr>
              <a:t>GNIS ID</a:t>
            </a:r>
          </a:p>
          <a:p>
            <a:pPr marL="342900" indent="-342900" algn="l" defTabSz="508000" eaLnBrk="0" hangingPunct="0">
              <a:spcBef>
                <a:spcPts val="5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Feature Type</a:t>
            </a:r>
          </a:p>
          <a:p>
            <a:pPr marL="342900" indent="-342900" algn="l" defTabSz="508000" eaLnBrk="0" hangingPunct="0">
              <a:spcBef>
                <a:spcPts val="5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Reachcode</a:t>
            </a:r>
          </a:p>
          <a:p>
            <a:pPr marL="342900" indent="-342900" algn="l" defTabSz="508000" eaLnBrk="0" hangingPunct="0">
              <a:spcBef>
                <a:spcPts val="50"/>
              </a:spcBef>
              <a:buFont typeface="Arial" panose="020B0604020202020204" pitchFamily="34" charset="0"/>
              <a:buChar char="•"/>
            </a:pPr>
            <a:r>
              <a:rPr lang="en-US" sz="2000" dirty="0" smtClean="0">
                <a:latin typeface="Arial" panose="020B0604020202020204" pitchFamily="34" charset="0"/>
                <a:cs typeface="Arial" panose="020B0604020202020204" pitchFamily="34" charset="0"/>
              </a:rPr>
              <a:t>Feature Area</a:t>
            </a:r>
            <a:endParaRPr lang="en-US" sz="2000" dirty="0" smtClean="0">
              <a:effectLst/>
              <a:latin typeface="Arial" panose="020B0604020202020204" pitchFamily="34" charset="0"/>
              <a:cs typeface="Arial" panose="020B0604020202020204" pitchFamily="34" charset="0"/>
            </a:endParaRPr>
          </a:p>
          <a:p>
            <a:pPr marL="342900" indent="-342900" algn="l" defTabSz="508000" eaLnBrk="0" hangingPunct="0">
              <a:buFont typeface="Arial" panose="020B0604020202020204" pitchFamily="34" charset="0"/>
              <a:buChar char="•"/>
            </a:pPr>
            <a:endParaRPr lang="en-US" sz="2000" dirty="0" smtClean="0">
              <a:effectLst/>
              <a:latin typeface="Arial" panose="020B0604020202020204" pitchFamily="34" charset="0"/>
              <a:cs typeface="Arial" panose="020B0604020202020204" pitchFamily="34" charset="0"/>
            </a:endParaRPr>
          </a:p>
        </p:txBody>
      </p:sp>
      <p:pic>
        <p:nvPicPr>
          <p:cNvPr id="36" name="Picture 4" descr="E:\xtemp\a2.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661" y="2957512"/>
            <a:ext cx="3133725" cy="3248025"/>
          </a:xfrm>
          <a:prstGeom prst="rect">
            <a:avLst/>
          </a:prstGeom>
          <a:noFill/>
          <a:extLst>
            <a:ext uri="{909E8E84-426E-40DD-AFC4-6F175D3DCCD1}">
              <a14:hiddenFill xmlns:a14="http://schemas.microsoft.com/office/drawing/2010/main">
                <a:solidFill>
                  <a:srgbClr val="FFFFFF"/>
                </a:solidFill>
              </a14:hiddenFill>
            </a:ext>
          </a:extLst>
        </p:spPr>
      </p:pic>
      <p:sp>
        <p:nvSpPr>
          <p:cNvPr id="37" name="Text Box 6"/>
          <p:cNvSpPr txBox="1">
            <a:spLocks noChangeArrowheads="1"/>
          </p:cNvSpPr>
          <p:nvPr/>
        </p:nvSpPr>
        <p:spPr bwMode="auto">
          <a:xfrm>
            <a:off x="6019800" y="4191000"/>
            <a:ext cx="2911438"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2000" dirty="0" smtClean="0">
                <a:latin typeface="Arial" panose="020B0604020202020204" pitchFamily="34" charset="0"/>
                <a:cs typeface="Arial" panose="020B0604020202020204" pitchFamily="34" charset="0"/>
              </a:rPr>
              <a:t>Artificial </a:t>
            </a:r>
            <a:r>
              <a:rPr lang="en-US" sz="2000" dirty="0">
                <a:latin typeface="Arial" panose="020B0604020202020204" pitchFamily="34" charset="0"/>
                <a:cs typeface="Arial" panose="020B0604020202020204" pitchFamily="34" charset="0"/>
              </a:rPr>
              <a:t>Paths </a:t>
            </a:r>
          </a:p>
          <a:p>
            <a:pPr algn="ctr"/>
            <a:r>
              <a:rPr lang="en-US" sz="2000" dirty="0" smtClean="0">
                <a:latin typeface="Arial" panose="020B0604020202020204" pitchFamily="34" charset="0"/>
                <a:cs typeface="Arial" panose="020B0604020202020204" pitchFamily="34" charset="0"/>
              </a:rPr>
              <a:t>are the flow paths </a:t>
            </a:r>
          </a:p>
          <a:p>
            <a:pPr algn="ctr"/>
            <a:r>
              <a:rPr lang="en-US" sz="2000" dirty="0" smtClean="0">
                <a:latin typeface="Arial" panose="020B0604020202020204" pitchFamily="34" charset="0"/>
                <a:cs typeface="Arial" panose="020B0604020202020204" pitchFamily="34" charset="0"/>
              </a:rPr>
              <a:t>through </a:t>
            </a:r>
          </a:p>
          <a:p>
            <a:pPr algn="ctr"/>
            <a:r>
              <a:rPr lang="en-US" sz="2000" dirty="0" smtClean="0">
                <a:latin typeface="Arial" panose="020B0604020202020204" pitchFamily="34" charset="0"/>
                <a:cs typeface="Arial" panose="020B0604020202020204" pitchFamily="34" charset="0"/>
              </a:rPr>
              <a:t>Waterbodies and Areas.</a:t>
            </a:r>
            <a:endParaRPr lang="en-US" sz="2000" dirty="0">
              <a:latin typeface="Arial" panose="020B0604020202020204" pitchFamily="34" charset="0"/>
              <a:cs typeface="Arial" panose="020B0604020202020204" pitchFamily="34" charset="0"/>
            </a:endParaRPr>
          </a:p>
        </p:txBody>
      </p:sp>
      <p:sp>
        <p:nvSpPr>
          <p:cNvPr id="38" name="TextBox 37"/>
          <p:cNvSpPr txBox="1"/>
          <p:nvPr/>
        </p:nvSpPr>
        <p:spPr>
          <a:xfrm>
            <a:off x="157452" y="1447800"/>
            <a:ext cx="5028429" cy="523220"/>
          </a:xfrm>
          <a:prstGeom prst="rect">
            <a:avLst/>
          </a:prstGeom>
          <a:noFill/>
        </p:spPr>
        <p:txBody>
          <a:bodyPr wrap="none" rtlCol="0">
            <a:spAutoFit/>
          </a:bodyPr>
          <a:lstStyle/>
          <a:p>
            <a:r>
              <a:rPr lang="en-US" sz="2800" dirty="0" smtClean="0">
                <a:solidFill>
                  <a:srgbClr val="C00000"/>
                </a:solidFill>
                <a:latin typeface="Arial" panose="020B0604020202020204" pitchFamily="34" charset="0"/>
                <a:cs typeface="Arial" panose="020B0604020202020204" pitchFamily="34" charset="0"/>
              </a:rPr>
              <a:t>NHDWaterbody Feature Class</a:t>
            </a:r>
            <a:endParaRPr lang="en-US" sz="2800" dirty="0">
              <a:solidFill>
                <a:srgbClr val="C00000"/>
              </a:solidFill>
              <a:latin typeface="Arial" panose="020B0604020202020204" pitchFamily="34" charset="0"/>
              <a:cs typeface="Arial" panose="020B0604020202020204" pitchFamily="34" charset="0"/>
            </a:endParaRPr>
          </a:p>
        </p:txBody>
      </p:sp>
      <p:sp>
        <p:nvSpPr>
          <p:cNvPr id="39" name="TextBox 38"/>
          <p:cNvSpPr txBox="1"/>
          <p:nvPr/>
        </p:nvSpPr>
        <p:spPr>
          <a:xfrm>
            <a:off x="232851" y="4343400"/>
            <a:ext cx="4062331" cy="523220"/>
          </a:xfrm>
          <a:prstGeom prst="rect">
            <a:avLst/>
          </a:prstGeom>
          <a:noFill/>
        </p:spPr>
        <p:txBody>
          <a:bodyPr wrap="none" rtlCol="0">
            <a:spAutoFit/>
          </a:bodyPr>
          <a:lstStyle/>
          <a:p>
            <a:r>
              <a:rPr lang="en-US" sz="2800" dirty="0" smtClean="0">
                <a:solidFill>
                  <a:srgbClr val="C00000"/>
                </a:solidFill>
                <a:latin typeface="Arial" panose="020B0604020202020204" pitchFamily="34" charset="0"/>
                <a:cs typeface="Arial" panose="020B0604020202020204" pitchFamily="34" charset="0"/>
              </a:rPr>
              <a:t>NHDArea Feature Class</a:t>
            </a:r>
            <a:endParaRPr lang="en-US" sz="2800" dirty="0">
              <a:solidFill>
                <a:srgbClr val="C00000"/>
              </a:solidFill>
              <a:latin typeface="Arial" panose="020B0604020202020204" pitchFamily="34" charset="0"/>
              <a:cs typeface="Arial" panose="020B0604020202020204" pitchFamily="34" charset="0"/>
            </a:endParaRPr>
          </a:p>
        </p:txBody>
      </p:sp>
      <p:sp>
        <p:nvSpPr>
          <p:cNvPr id="12" name="Rectangle 11"/>
          <p:cNvSpPr/>
          <p:nvPr/>
        </p:nvSpPr>
        <p:spPr>
          <a:xfrm>
            <a:off x="0" y="6499556"/>
            <a:ext cx="1508746" cy="307777"/>
          </a:xfrm>
          <a:prstGeom prst="rect">
            <a:avLst/>
          </a:prstGeom>
        </p:spPr>
        <p:txBody>
          <a:bodyPr wrap="none">
            <a:spAutoFit/>
          </a:bodyPr>
          <a:lstStyle/>
          <a:p>
            <a:pPr algn="l"/>
            <a:r>
              <a:rPr lang="en-US" sz="1400" dirty="0" smtClean="0">
                <a:solidFill>
                  <a:schemeClr val="bg1"/>
                </a:solidFill>
                <a:latin typeface="Arial" panose="020B0604020202020204" pitchFamily="34" charset="0"/>
                <a:cs typeface="Arial" panose="020B0604020202020204" pitchFamily="34" charset="0"/>
              </a:rPr>
              <a:t>Source Datasets</a:t>
            </a:r>
            <a:endParaRPr lang="en-US" sz="1400" dirty="0">
              <a:solidFill>
                <a:schemeClr val="bg1"/>
              </a:solidFill>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52400" y="304800"/>
            <a:ext cx="12039600" cy="1143000"/>
          </a:xfrm>
        </p:spPr>
        <p:txBody>
          <a:bodyPr>
            <a:noAutofit/>
          </a:bodyPr>
          <a:lstStyle/>
          <a:p>
            <a:pPr>
              <a:defRPr/>
            </a:pPr>
            <a:r>
              <a:rPr lang="en-US" sz="3600" dirty="0">
                <a:latin typeface="Arial" panose="020B0604020202020204" pitchFamily="34" charset="0"/>
                <a:cs typeface="Arial" panose="020B0604020202020204" pitchFamily="34" charset="0"/>
              </a:rPr>
              <a:t>NHD </a:t>
            </a:r>
            <a:r>
              <a:rPr lang="en-US" sz="3200" dirty="0">
                <a:latin typeface="Arial" panose="020B0604020202020204" pitchFamily="34" charset="0"/>
                <a:cs typeface="Arial" panose="020B0604020202020204" pitchFamily="34" charset="0"/>
              </a:rPr>
              <a:t>Information</a:t>
            </a:r>
            <a:r>
              <a:rPr lang="en-US" sz="3600" dirty="0">
                <a:latin typeface="Arial" panose="020B0604020202020204" pitchFamily="34" charset="0"/>
                <a:cs typeface="Arial" panose="020B0604020202020204" pitchFamily="34" charset="0"/>
              </a:rPr>
              <a:t> Content</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Waterbodies &amp; Areas </a:t>
            </a:r>
            <a:r>
              <a:rPr lang="en-US" sz="2800" dirty="0">
                <a:latin typeface="Arial" panose="020B0604020202020204" pitchFamily="34" charset="0"/>
                <a:cs typeface="Arial" panose="020B0604020202020204" pitchFamily="34" charset="0"/>
              </a:rPr>
              <a:t>(14</a:t>
            </a:r>
            <a:r>
              <a:rPr lang="en-US" sz="2800" dirty="0" smtClean="0">
                <a:latin typeface="Arial" panose="020B0604020202020204" pitchFamily="34" charset="0"/>
                <a:cs typeface="Arial" panose="020B0604020202020204" pitchFamily="34" charset="0"/>
              </a:rPr>
              <a:t>% of NHD Features)</a:t>
            </a:r>
            <a:endParaRPr lang="en-US"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fontAlgn="auto">
              <a:spcBef>
                <a:spcPts val="0"/>
              </a:spcBef>
              <a:spcAft>
                <a:spcPts val="0"/>
              </a:spcAft>
            </a:pPr>
            <a:fld id="{02E4544E-872D-47C4-B6EA-CDF45227CBFD}" type="slidenum">
              <a:rPr lang="en-US" smtClean="0">
                <a:solidFill>
                  <a:prstClr val="black"/>
                </a:solidFill>
                <a:latin typeface="Arial" panose="020B0604020202020204" pitchFamily="34" charset="0"/>
                <a:cs typeface="Arial" panose="020B0604020202020204" pitchFamily="34" charset="0"/>
              </a:rPr>
              <a:pPr fontAlgn="auto">
                <a:spcBef>
                  <a:spcPts val="0"/>
                </a:spcBef>
                <a:spcAft>
                  <a:spcPts val="0"/>
                </a:spcAft>
              </a:pPr>
              <a:t>8</a:t>
            </a:fld>
            <a:endParaRPr lang="en-US">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34459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12715</TotalTime>
  <Words>2664</Words>
  <Application>Microsoft Office PowerPoint</Application>
  <PresentationFormat>Letter Paper (8.5x11 in)</PresentationFormat>
  <Paragraphs>361</Paragraphs>
  <Slides>25</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Arial</vt:lpstr>
      <vt:lpstr>Calibri</vt:lpstr>
      <vt:lpstr>Constantia</vt:lpstr>
      <vt:lpstr>Lucida Sans Unicode</vt:lpstr>
      <vt:lpstr>Times New Roman</vt:lpstr>
      <vt:lpstr>Verdana</vt:lpstr>
      <vt:lpstr>Wingdings 2</vt:lpstr>
      <vt:lpstr>Wingdings 3</vt:lpstr>
      <vt:lpstr>Concourse</vt:lpstr>
      <vt:lpstr>1_Concourse</vt:lpstr>
      <vt:lpstr>PowerPoint Presentation</vt:lpstr>
      <vt:lpstr>Objectives</vt:lpstr>
      <vt:lpstr>Agenda</vt:lpstr>
      <vt:lpstr>NHDPlusV2 Begins with:    NHD, WBD, and NED</vt:lpstr>
      <vt:lpstr>Source Data Snapshots</vt:lpstr>
      <vt:lpstr>NHD </vt:lpstr>
      <vt:lpstr>NHDPlusV2 – NHD </vt:lpstr>
      <vt:lpstr>NHD Information Content Stream Network (80% of NHD Features)</vt:lpstr>
      <vt:lpstr>NHD Information Content Waterbodies &amp; Areas (14% of NHD Features)</vt:lpstr>
      <vt:lpstr>NHD Information Content Landmark (6% of NHD Features)</vt:lpstr>
      <vt:lpstr>NHDPlusV2 – WBD 2011-12</vt:lpstr>
      <vt:lpstr>Hydrologic Units – (HUC2, 2-digit HUC)</vt:lpstr>
      <vt:lpstr>HUC4, 4-digit HUC - 202</vt:lpstr>
      <vt:lpstr>HUC6, 6-digit HUC - 336</vt:lpstr>
      <vt:lpstr>HUC8, 8-digit HUC - 2121</vt:lpstr>
      <vt:lpstr>HUC10, 10-digit HUC - 15,945</vt:lpstr>
      <vt:lpstr>HUC12, 12-digit HUC, Level 6 HUC 86,123</vt:lpstr>
      <vt:lpstr>NHDPlusV2 – NED 2011-12 </vt:lpstr>
      <vt:lpstr>NHDPlusV2 Content Source Snapshots</vt:lpstr>
      <vt:lpstr>NHDPlusV2 – Content </vt:lpstr>
      <vt:lpstr>Vector Layers</vt:lpstr>
      <vt:lpstr>Raster Layers</vt:lpstr>
      <vt:lpstr>Value Added Attributes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Cindy McKay</dc:creator>
  <cp:lastModifiedBy>Danielle Hare</cp:lastModifiedBy>
  <cp:revision>487</cp:revision>
  <cp:lastPrinted>2015-07-30T17:07:51Z</cp:lastPrinted>
  <dcterms:created xsi:type="dcterms:W3CDTF">2008-01-25T01:21:04Z</dcterms:created>
  <dcterms:modified xsi:type="dcterms:W3CDTF">2024-01-29T17:06:43Z</dcterms:modified>
</cp:coreProperties>
</file>