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2" r:id="rId3"/>
    <p:sldId id="259" r:id="rId4"/>
    <p:sldId id="260" r:id="rId5"/>
    <p:sldId id="261" r:id="rId6"/>
    <p:sldId id="258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3879-1153-42D3-8EC7-7A3CC94658D3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496-D8B1-4FDC-98A5-AD2561A2EE12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3855-5B08-4570-810C-DE4498675D2C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1B1A-3400-4A09-B018-5620D6ADA4AF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E65E-8B04-4250-B4A9-5C65F355F1A2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881F-8E44-4F15-AB98-80B7869E49CA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5854CA-19F4-4771-B6A2-DA5C0742B220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EA14-E6AC-4B59-973C-7A06B0EDE3E3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68956-E405-9FB4-8224-2D39947C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87" y="686116"/>
            <a:ext cx="9613861" cy="1080938"/>
          </a:xfrm>
        </p:spPr>
        <p:txBody>
          <a:bodyPr/>
          <a:lstStyle/>
          <a:p>
            <a:r>
              <a:rPr lang="en-IN" dirty="0"/>
              <a:t>          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PROJECT REPORT  BY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-&gt;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TEAM C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1E9628-2DFC-5D38-D773-C521F7899231}"/>
              </a:ext>
            </a:extLst>
          </p:cNvPr>
          <p:cNvSpPr txBox="1"/>
          <p:nvPr/>
        </p:nvSpPr>
        <p:spPr>
          <a:xfrm>
            <a:off x="2793534" y="2701255"/>
            <a:ext cx="485722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          </a:t>
            </a:r>
            <a:r>
              <a:rPr lang="en-IN" sz="2800" b="1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TEAM MEMBERS</a:t>
            </a:r>
          </a:p>
          <a:p>
            <a:r>
              <a:rPr lang="en-IN" sz="2000" b="1" dirty="0">
                <a:latin typeface="Algerian" panose="04020705040A02060702" pitchFamily="82" charset="0"/>
              </a:rPr>
              <a:t>              </a:t>
            </a:r>
          </a:p>
          <a:p>
            <a:r>
              <a:rPr lang="en-IN" sz="2000" b="1" dirty="0">
                <a:latin typeface="Algerian" panose="04020705040A02060702" pitchFamily="82" charset="0"/>
              </a:rPr>
              <a:t>                   HAREESh hm</a:t>
            </a:r>
          </a:p>
          <a:p>
            <a:r>
              <a:rPr lang="en-IN" sz="2000" b="1" dirty="0">
                <a:latin typeface="Algerian" panose="04020705040A02060702" pitchFamily="82" charset="0"/>
              </a:rPr>
              <a:t>                   Shazia begum</a:t>
            </a:r>
          </a:p>
          <a:p>
            <a:r>
              <a:rPr lang="en-IN" sz="2000" b="1" dirty="0">
                <a:latin typeface="Algerian" panose="04020705040A02060702" pitchFamily="82" charset="0"/>
              </a:rPr>
              <a:t>                   REKHA P</a:t>
            </a:r>
          </a:p>
          <a:p>
            <a:r>
              <a:rPr lang="en-IN" sz="2000" b="1" dirty="0">
                <a:latin typeface="Algerian" panose="04020705040A02060702" pitchFamily="82" charset="0"/>
              </a:rPr>
              <a:t>                   MOHAN KUMAR V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0CB85-70AC-8815-F8FC-7257CA2DBB0E}"/>
              </a:ext>
            </a:extLst>
          </p:cNvPr>
          <p:cNvSpPr txBox="1"/>
          <p:nvPr/>
        </p:nvSpPr>
        <p:spPr>
          <a:xfrm>
            <a:off x="9655728" y="5781606"/>
            <a:ext cx="2340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92D050"/>
                </a:solidFill>
                <a:latin typeface="Algerian" panose="04020705040A02060702" pitchFamily="82" charset="0"/>
              </a:rPr>
              <a:t>MENTOR : NAGARAJ                  SIR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6063764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84303-6652-5DF7-3A67-89C49E3D0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E97D45-3F68-42EB-892F-5FB0931BB063}"/>
              </a:ext>
            </a:extLst>
          </p:cNvPr>
          <p:cNvSpPr txBox="1"/>
          <p:nvPr/>
        </p:nvSpPr>
        <p:spPr>
          <a:xfrm>
            <a:off x="1566862" y="159391"/>
            <a:ext cx="9058275" cy="8556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u="none" strike="noStrike" dirty="0">
                <a:solidFill>
                  <a:schemeClr val="dk1"/>
                </a:solidFill>
                <a:effectLst/>
                <a:latin typeface="Algerian" panose="04020705040A02060702" pitchFamily="82" charset="0"/>
              </a:rPr>
              <a:t>1)Month-wise expense of each category (Pivot table) </a:t>
            </a:r>
          </a:p>
          <a:p>
            <a:endParaRPr lang="en-US" sz="1600" b="1" i="0" u="none" strike="noStrike" dirty="0">
              <a:solidFill>
                <a:schemeClr val="dk1"/>
              </a:solidFill>
              <a:effectLst/>
              <a:latin typeface="Algerian" panose="04020705040A02060702" pitchFamily="82" charset="0"/>
            </a:endParaRPr>
          </a:p>
          <a:p>
            <a:r>
              <a:rPr lang="en-US" sz="1600" b="1" i="0" u="none" strike="noStrike" dirty="0">
                <a:solidFill>
                  <a:schemeClr val="dk1"/>
                </a:solidFill>
                <a:effectLst/>
                <a:latin typeface="Algerian" panose="04020705040A02060702" pitchFamily="82" charset="0"/>
              </a:rPr>
              <a:t>2)Find out 2 categories with higher expenses for each of the 6 months</a:t>
            </a:r>
            <a:r>
              <a:rPr lang="en-US" sz="1600" b="1" dirty="0">
                <a:latin typeface="Algerian" panose="04020705040A02060702" pitchFamily="82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94AFFD-AF0D-E963-CF66-1F83E27D5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445" y="2122415"/>
            <a:ext cx="6668328" cy="36324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E949CE-1D56-0199-2B04-2AAF3FEEF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00" y="2176943"/>
            <a:ext cx="4934480" cy="352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37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392A7-6E63-8DAC-8D55-9882F6604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A53952-4AD4-4DB7-BEED-41D3E3E20DFD}"/>
              </a:ext>
            </a:extLst>
          </p:cNvPr>
          <p:cNvSpPr txBox="1"/>
          <p:nvPr/>
        </p:nvSpPr>
        <p:spPr>
          <a:xfrm>
            <a:off x="1018851" y="121089"/>
            <a:ext cx="9835515" cy="10701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u="none" strike="noStrike" dirty="0">
                <a:solidFill>
                  <a:schemeClr val="dk1"/>
                </a:solidFill>
                <a:effectLst/>
                <a:latin typeface="Algerian" panose="04020705040A02060702" pitchFamily="82" charset="0"/>
              </a:rPr>
              <a:t>1)How much is spent in each month against different items of Entertainment, Food and Shopping categories (Pivot table)</a:t>
            </a:r>
            <a:r>
              <a:rPr lang="en-US" sz="1600" b="1" dirty="0">
                <a:latin typeface="Algerian" panose="04020705040A02060702" pitchFamily="82" charset="0"/>
              </a:rPr>
              <a:t> </a:t>
            </a:r>
          </a:p>
          <a:p>
            <a:endParaRPr lang="en-US" sz="1600" b="1" dirty="0">
              <a:latin typeface="Algerian" panose="04020705040A02060702" pitchFamily="82" charset="0"/>
            </a:endParaRPr>
          </a:p>
          <a:p>
            <a:r>
              <a:rPr lang="en-US" sz="1600" b="1" i="0" u="none" strike="noStrike" dirty="0">
                <a:solidFill>
                  <a:schemeClr val="dk1"/>
                </a:solidFill>
                <a:effectLst/>
                <a:latin typeface="Algerian" panose="04020705040A02060702" pitchFamily="82" charset="0"/>
              </a:rPr>
              <a:t>2)Find out which months have the highest amount spent for movies and dining out</a:t>
            </a:r>
            <a:r>
              <a:rPr lang="en-US" sz="1600" b="1" dirty="0">
                <a:latin typeface="Algerian" panose="04020705040A02060702" pitchFamily="82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0B35F1-14E3-097B-DFBE-CA48CCC7E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0" y="1504783"/>
            <a:ext cx="11766300" cy="461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28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D4D08-A1B7-F259-C8B8-3D89EBCDC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B8CAF0-551D-47DC-A491-4F65CDDA02DF}"/>
              </a:ext>
            </a:extLst>
          </p:cNvPr>
          <p:cNvSpPr txBox="1"/>
          <p:nvPr/>
        </p:nvSpPr>
        <p:spPr>
          <a:xfrm>
            <a:off x="1921252" y="-8390"/>
            <a:ext cx="7124701" cy="11409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u="none" strike="noStrike" dirty="0">
                <a:solidFill>
                  <a:schemeClr val="dk1"/>
                </a:solidFill>
                <a:effectLst/>
                <a:latin typeface="Algerian" panose="04020705040A02060702" pitchFamily="82" charset="0"/>
              </a:rPr>
              <a:t>1)Decide on the essential and less essential items and analyse the expenses</a:t>
            </a:r>
          </a:p>
          <a:p>
            <a:endParaRPr lang="en-US" sz="1600" b="1" i="0" u="none" strike="noStrike" dirty="0">
              <a:solidFill>
                <a:schemeClr val="dk1"/>
              </a:solidFill>
              <a:effectLst/>
              <a:latin typeface="Algerian" panose="04020705040A02060702" pitchFamily="82" charset="0"/>
            </a:endParaRPr>
          </a:p>
          <a:p>
            <a:r>
              <a:rPr lang="en-US" sz="1600" b="1" dirty="0">
                <a:latin typeface="Algerian" panose="04020705040A02060702" pitchFamily="82" charset="0"/>
              </a:rPr>
              <a:t> 2)</a:t>
            </a:r>
            <a:r>
              <a:rPr lang="en-US" sz="1600" b="1" i="0" u="none" strike="noStrike" dirty="0">
                <a:solidFill>
                  <a:schemeClr val="dk1"/>
                </a:solidFill>
                <a:effectLst/>
                <a:latin typeface="Algerian" panose="04020705040A02060702" pitchFamily="82" charset="0"/>
              </a:rPr>
              <a:t>Recommend how can Nitin increase his savings</a:t>
            </a:r>
            <a:r>
              <a:rPr lang="en-US" sz="1600" b="1" dirty="0">
                <a:latin typeface="Algerian" panose="04020705040A02060702" pitchFamily="82" charset="0"/>
              </a:rPr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1D83EC-5873-BDBB-88D0-6CF4EF4CB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910883"/>
              </p:ext>
            </p:extLst>
          </p:nvPr>
        </p:nvGraphicFramePr>
        <p:xfrm>
          <a:off x="1828800" y="1303337"/>
          <a:ext cx="8534404" cy="493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6896">
                  <a:extLst>
                    <a:ext uri="{9D8B030D-6E8A-4147-A177-3AD203B41FA5}">
                      <a16:colId xmlns:a16="http://schemas.microsoft.com/office/drawing/2014/main" val="4075134652"/>
                    </a:ext>
                  </a:extLst>
                </a:gridCol>
                <a:gridCol w="509516">
                  <a:extLst>
                    <a:ext uri="{9D8B030D-6E8A-4147-A177-3AD203B41FA5}">
                      <a16:colId xmlns:a16="http://schemas.microsoft.com/office/drawing/2014/main" val="3276208165"/>
                    </a:ext>
                  </a:extLst>
                </a:gridCol>
                <a:gridCol w="509516">
                  <a:extLst>
                    <a:ext uri="{9D8B030D-6E8A-4147-A177-3AD203B41FA5}">
                      <a16:colId xmlns:a16="http://schemas.microsoft.com/office/drawing/2014/main" val="4122135175"/>
                    </a:ext>
                  </a:extLst>
                </a:gridCol>
                <a:gridCol w="509516">
                  <a:extLst>
                    <a:ext uri="{9D8B030D-6E8A-4147-A177-3AD203B41FA5}">
                      <a16:colId xmlns:a16="http://schemas.microsoft.com/office/drawing/2014/main" val="2089156754"/>
                    </a:ext>
                  </a:extLst>
                </a:gridCol>
                <a:gridCol w="636896">
                  <a:extLst>
                    <a:ext uri="{9D8B030D-6E8A-4147-A177-3AD203B41FA5}">
                      <a16:colId xmlns:a16="http://schemas.microsoft.com/office/drawing/2014/main" val="4124853186"/>
                    </a:ext>
                  </a:extLst>
                </a:gridCol>
                <a:gridCol w="636896">
                  <a:extLst>
                    <a:ext uri="{9D8B030D-6E8A-4147-A177-3AD203B41FA5}">
                      <a16:colId xmlns:a16="http://schemas.microsoft.com/office/drawing/2014/main" val="2246325775"/>
                    </a:ext>
                  </a:extLst>
                </a:gridCol>
                <a:gridCol w="636896">
                  <a:extLst>
                    <a:ext uri="{9D8B030D-6E8A-4147-A177-3AD203B41FA5}">
                      <a16:colId xmlns:a16="http://schemas.microsoft.com/office/drawing/2014/main" val="3710587829"/>
                    </a:ext>
                  </a:extLst>
                </a:gridCol>
                <a:gridCol w="636896">
                  <a:extLst>
                    <a:ext uri="{9D8B030D-6E8A-4147-A177-3AD203B41FA5}">
                      <a16:colId xmlns:a16="http://schemas.microsoft.com/office/drawing/2014/main" val="2156335082"/>
                    </a:ext>
                  </a:extLst>
                </a:gridCol>
                <a:gridCol w="636896">
                  <a:extLst>
                    <a:ext uri="{9D8B030D-6E8A-4147-A177-3AD203B41FA5}">
                      <a16:colId xmlns:a16="http://schemas.microsoft.com/office/drawing/2014/main" val="3909571022"/>
                    </a:ext>
                  </a:extLst>
                </a:gridCol>
                <a:gridCol w="636896">
                  <a:extLst>
                    <a:ext uri="{9D8B030D-6E8A-4147-A177-3AD203B41FA5}">
                      <a16:colId xmlns:a16="http://schemas.microsoft.com/office/drawing/2014/main" val="2668845034"/>
                    </a:ext>
                  </a:extLst>
                </a:gridCol>
                <a:gridCol w="636896">
                  <a:extLst>
                    <a:ext uri="{9D8B030D-6E8A-4147-A177-3AD203B41FA5}">
                      <a16:colId xmlns:a16="http://schemas.microsoft.com/office/drawing/2014/main" val="1377050905"/>
                    </a:ext>
                  </a:extLst>
                </a:gridCol>
                <a:gridCol w="636896">
                  <a:extLst>
                    <a:ext uri="{9D8B030D-6E8A-4147-A177-3AD203B41FA5}">
                      <a16:colId xmlns:a16="http://schemas.microsoft.com/office/drawing/2014/main" val="4202845587"/>
                    </a:ext>
                  </a:extLst>
                </a:gridCol>
                <a:gridCol w="636896">
                  <a:extLst>
                    <a:ext uri="{9D8B030D-6E8A-4147-A177-3AD203B41FA5}">
                      <a16:colId xmlns:a16="http://schemas.microsoft.com/office/drawing/2014/main" val="1846052655"/>
                    </a:ext>
                  </a:extLst>
                </a:gridCol>
                <a:gridCol w="636896">
                  <a:extLst>
                    <a:ext uri="{9D8B030D-6E8A-4147-A177-3AD203B41FA5}">
                      <a16:colId xmlns:a16="http://schemas.microsoft.com/office/drawing/2014/main" val="1605468446"/>
                    </a:ext>
                  </a:extLst>
                </a:gridCol>
              </a:tblGrid>
              <a:tr h="28509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rgbClr val="C00000"/>
                          </a:solidFill>
                          <a:effectLst/>
                          <a:latin typeface="Algerian" panose="04020705040A02060702" pitchFamily="82" charset="0"/>
                        </a:rPr>
                        <a:t>ESSENTIAL ITEMS</a:t>
                      </a:r>
                      <a:endParaRPr lang="en-IN" sz="1400" b="1" i="0" u="none" strike="noStrike" dirty="0">
                        <a:solidFill>
                          <a:srgbClr val="C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41839692"/>
                  </a:ext>
                </a:extLst>
              </a:tr>
              <a:tr h="224617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1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Doctor and Medicine: Mother's doctor visit and medicine expenses are essential for health.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44367634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1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Grocery: Foodgrains, cereals, oil, spices, bread, bakery, vegetables, and fruits are essential for daily meals.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8965101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1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Ticket and Bills: Gas, house help, electricity bills, and railway monthly ticket are necessary for daily living and transportation.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098369"/>
                  </a:ext>
                </a:extLst>
              </a:tr>
              <a:tr h="224617">
                <a:tc>
                  <a:txBody>
                    <a:bodyPr/>
                    <a:lstStyle/>
                    <a:p>
                      <a:pPr algn="l" fontAlgn="b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36968197"/>
                  </a:ext>
                </a:extLst>
              </a:tr>
              <a:tr h="250534">
                <a:tc>
                  <a:txBody>
                    <a:bodyPr/>
                    <a:lstStyle/>
                    <a:p>
                      <a:pPr algn="l" fontAlgn="b"/>
                      <a:endParaRPr lang="en-IN" sz="1200" b="1" i="0" u="none" strike="noStrike">
                        <a:solidFill>
                          <a:srgbClr val="C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 gridSpan="13"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rgbClr val="C00000"/>
                          </a:solidFill>
                          <a:effectLst/>
                          <a:latin typeface="Algerian" panose="04020705040A02060702" pitchFamily="82" charset="0"/>
                        </a:rPr>
                        <a:t>Less Essential Items:</a:t>
                      </a:r>
                      <a:endParaRPr lang="en-IN" sz="1400" b="1" i="0" u="none" strike="noStrike" dirty="0">
                        <a:solidFill>
                          <a:srgbClr val="C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487182"/>
                  </a:ext>
                </a:extLst>
              </a:tr>
              <a:tr h="224617">
                <a:tc>
                  <a:txBody>
                    <a:bodyPr/>
                    <a:lstStyle/>
                    <a:p>
                      <a:pPr algn="l" fontAlgn="b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13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Shopping: Shirts, shoes, t-shirts, jeans - These are considered less essential.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774788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pPr algn="l" fontAlgn="b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13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Entertainment: Movie expenses, trips, outings with friends - While these contribute to well-being, they are less essential.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980971"/>
                  </a:ext>
                </a:extLst>
              </a:tr>
              <a:tr h="224617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13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Food (Non-Grocery): Online food orders, dining out, chips, fries - These could be considered less essential.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182526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13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Miscellaneous: Items like brother's tuition fee, sister's birthday gift - These may vary in essentiality based on personal priorities.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060012"/>
                  </a:ext>
                </a:extLst>
              </a:tr>
              <a:tr h="20733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0977573"/>
                  </a:ext>
                </a:extLst>
              </a:tr>
              <a:tr h="28509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C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solidFill>
                            <a:srgbClr val="C00000"/>
                          </a:solidFill>
                          <a:effectLst/>
                          <a:latin typeface="Algerian" panose="04020705040A02060702" pitchFamily="82" charset="0"/>
                        </a:rPr>
                        <a:t>Nithin</a:t>
                      </a:r>
                      <a:r>
                        <a:rPr lang="en-US" sz="1400" u="none" strike="noStrike" dirty="0">
                          <a:solidFill>
                            <a:srgbClr val="C00000"/>
                          </a:solidFill>
                          <a:effectLst/>
                          <a:latin typeface="Algerian" panose="04020705040A02060702" pitchFamily="82" charset="0"/>
                        </a:rPr>
                        <a:t> can increase his savings by :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31547105"/>
                  </a:ext>
                </a:extLst>
              </a:tr>
              <a:tr h="20733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Budgeting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74983742"/>
                  </a:ext>
                </a:extLst>
              </a:tr>
              <a:tr h="38876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Cutting non-essential expenses such as dining out, Entertainment, unnecessary shopping.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8256150"/>
                  </a:ext>
                </a:extLst>
              </a:tr>
              <a:tr h="38876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Go with low-cost plans on bills of cable , internet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628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>
                          <a:effectLst/>
                        </a:rPr>
                        <a:t>energy-efficient practices at home to reduce utility bills</a:t>
                      </a:r>
                      <a:r>
                        <a:rPr lang="en-US" sz="1050" u="none" strike="noStrike" dirty="0">
                          <a:effectLst/>
                        </a:rPr>
                        <a:t>.</a:t>
                      </a:r>
                      <a:endParaRPr lang="en-US" sz="1050" b="1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0765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207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E0BF67-FBC8-3355-2587-51105FF67000}"/>
              </a:ext>
            </a:extLst>
          </p:cNvPr>
          <p:cNvSpPr/>
          <p:nvPr/>
        </p:nvSpPr>
        <p:spPr>
          <a:xfrm>
            <a:off x="2337601" y="2967335"/>
            <a:ext cx="751680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THANK YOU….</a:t>
            </a:r>
          </a:p>
        </p:txBody>
      </p:sp>
    </p:spTree>
    <p:extLst>
      <p:ext uri="{BB962C8B-B14F-4D97-AF65-F5344CB8AC3E}">
        <p14:creationId xmlns:p14="http://schemas.microsoft.com/office/powerpoint/2010/main" val="281664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5DDA8-66E5-96DB-F290-EB2B5B387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DFD704-B303-31B3-5B0F-82AB63D22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136799"/>
              </p:ext>
            </p:extLst>
          </p:nvPr>
        </p:nvGraphicFramePr>
        <p:xfrm>
          <a:off x="2919369" y="1140903"/>
          <a:ext cx="5050172" cy="53857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004">
                  <a:extLst>
                    <a:ext uri="{9D8B030D-6E8A-4147-A177-3AD203B41FA5}">
                      <a16:colId xmlns:a16="http://schemas.microsoft.com/office/drawing/2014/main" val="1988800265"/>
                    </a:ext>
                  </a:extLst>
                </a:gridCol>
                <a:gridCol w="1523575">
                  <a:extLst>
                    <a:ext uri="{9D8B030D-6E8A-4147-A177-3AD203B41FA5}">
                      <a16:colId xmlns:a16="http://schemas.microsoft.com/office/drawing/2014/main" val="1443654012"/>
                    </a:ext>
                  </a:extLst>
                </a:gridCol>
                <a:gridCol w="1683390">
                  <a:extLst>
                    <a:ext uri="{9D8B030D-6E8A-4147-A177-3AD203B41FA5}">
                      <a16:colId xmlns:a16="http://schemas.microsoft.com/office/drawing/2014/main" val="724606540"/>
                    </a:ext>
                  </a:extLst>
                </a:gridCol>
                <a:gridCol w="980203">
                  <a:extLst>
                    <a:ext uri="{9D8B030D-6E8A-4147-A177-3AD203B41FA5}">
                      <a16:colId xmlns:a16="http://schemas.microsoft.com/office/drawing/2014/main" val="2965711836"/>
                    </a:ext>
                  </a:extLst>
                </a:gridCol>
              </a:tblGrid>
              <a:tr h="14960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Expense Details for the month of June</a:t>
                      </a:r>
                      <a:endParaRPr lang="en-US" sz="600" b="1" i="0" u="none" strike="noStrike">
                        <a:solidFill>
                          <a:srgbClr val="FFFF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939121"/>
                  </a:ext>
                </a:extLst>
              </a:tr>
              <a:tr h="29920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Date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Category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Items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Expense (INR)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extLst>
                  <a:ext uri="{0D108BD9-81ED-4DB2-BD59-A6C34878D82A}">
                    <a16:rowId xmlns:a16="http://schemas.microsoft.com/office/drawing/2014/main" val="4122383548"/>
                  </a:ext>
                </a:extLst>
              </a:tr>
              <a:tr h="1496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2-Jun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Grocery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Foodgrains and cereals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1,050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extLst>
                  <a:ext uri="{0D108BD9-81ED-4DB2-BD59-A6C34878D82A}">
                    <a16:rowId xmlns:a16="http://schemas.microsoft.com/office/drawing/2014/main" val="3722723554"/>
                  </a:ext>
                </a:extLst>
              </a:tr>
              <a:tr h="1496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2-Jun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Grocery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Oil and spices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550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extLst>
                  <a:ext uri="{0D108BD9-81ED-4DB2-BD59-A6C34878D82A}">
                    <a16:rowId xmlns:a16="http://schemas.microsoft.com/office/drawing/2014/main" val="3118129381"/>
                  </a:ext>
                </a:extLst>
              </a:tr>
              <a:tr h="1496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2-Jun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Entertainment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Movie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250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extLst>
                  <a:ext uri="{0D108BD9-81ED-4DB2-BD59-A6C34878D82A}">
                    <a16:rowId xmlns:a16="http://schemas.microsoft.com/office/drawing/2014/main" val="964485481"/>
                  </a:ext>
                </a:extLst>
              </a:tr>
              <a:tr h="1496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3-Jun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Food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Online Food Order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150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extLst>
                  <a:ext uri="{0D108BD9-81ED-4DB2-BD59-A6C34878D82A}">
                    <a16:rowId xmlns:a16="http://schemas.microsoft.com/office/drawing/2014/main" val="4026955960"/>
                  </a:ext>
                </a:extLst>
              </a:tr>
              <a:tr h="1496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3-Jun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Doctor and Medicine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Mother's Medicine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450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extLst>
                  <a:ext uri="{0D108BD9-81ED-4DB2-BD59-A6C34878D82A}">
                    <a16:rowId xmlns:a16="http://schemas.microsoft.com/office/drawing/2014/main" val="2893400131"/>
                  </a:ext>
                </a:extLst>
              </a:tr>
              <a:tr h="1496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4-Jun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Ticket and Bills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Railway monthly ticket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350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extLst>
                  <a:ext uri="{0D108BD9-81ED-4DB2-BD59-A6C34878D82A}">
                    <a16:rowId xmlns:a16="http://schemas.microsoft.com/office/drawing/2014/main" val="2385311353"/>
                  </a:ext>
                </a:extLst>
              </a:tr>
              <a:tr h="1496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6-Jun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Grocery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Vegetables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450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extLst>
                  <a:ext uri="{0D108BD9-81ED-4DB2-BD59-A6C34878D82A}">
                    <a16:rowId xmlns:a16="http://schemas.microsoft.com/office/drawing/2014/main" val="316532657"/>
                  </a:ext>
                </a:extLst>
              </a:tr>
              <a:tr h="1496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6-Jun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Grocery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Fruit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150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extLst>
                  <a:ext uri="{0D108BD9-81ED-4DB2-BD59-A6C34878D82A}">
                    <a16:rowId xmlns:a16="http://schemas.microsoft.com/office/drawing/2014/main" val="1320299836"/>
                  </a:ext>
                </a:extLst>
              </a:tr>
              <a:tr h="1496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8-Jun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Food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Chips and Fries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100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extLst>
                  <a:ext uri="{0D108BD9-81ED-4DB2-BD59-A6C34878D82A}">
                    <a16:rowId xmlns:a16="http://schemas.microsoft.com/office/drawing/2014/main" val="1847587073"/>
                  </a:ext>
                </a:extLst>
              </a:tr>
              <a:tr h="1496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9-Jun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Grocery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Bread and bakery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100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extLst>
                  <a:ext uri="{0D108BD9-81ED-4DB2-BD59-A6C34878D82A}">
                    <a16:rowId xmlns:a16="http://schemas.microsoft.com/office/drawing/2014/main" val="3603404635"/>
                  </a:ext>
                </a:extLst>
              </a:tr>
              <a:tr h="1496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10-Jun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Shopping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Shoes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1000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extLst>
                  <a:ext uri="{0D108BD9-81ED-4DB2-BD59-A6C34878D82A}">
                    <a16:rowId xmlns:a16="http://schemas.microsoft.com/office/drawing/2014/main" val="1807095375"/>
                  </a:ext>
                </a:extLst>
              </a:tr>
              <a:tr h="1496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11-Jun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Grocery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Vegetables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250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extLst>
                  <a:ext uri="{0D108BD9-81ED-4DB2-BD59-A6C34878D82A}">
                    <a16:rowId xmlns:a16="http://schemas.microsoft.com/office/drawing/2014/main" val="2362955174"/>
                  </a:ext>
                </a:extLst>
              </a:tr>
              <a:tr h="1496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12-Jun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Food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Online Food Order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100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extLst>
                  <a:ext uri="{0D108BD9-81ED-4DB2-BD59-A6C34878D82A}">
                    <a16:rowId xmlns:a16="http://schemas.microsoft.com/office/drawing/2014/main" val="482123618"/>
                  </a:ext>
                </a:extLst>
              </a:tr>
              <a:tr h="1496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12-Jun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Entertainment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Movie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250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extLst>
                  <a:ext uri="{0D108BD9-81ED-4DB2-BD59-A6C34878D82A}">
                    <a16:rowId xmlns:a16="http://schemas.microsoft.com/office/drawing/2014/main" val="1277862078"/>
                  </a:ext>
                </a:extLst>
              </a:tr>
              <a:tr h="1496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13-Jun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Grocery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Beverages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250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extLst>
                  <a:ext uri="{0D108BD9-81ED-4DB2-BD59-A6C34878D82A}">
                    <a16:rowId xmlns:a16="http://schemas.microsoft.com/office/drawing/2014/main" val="1040463632"/>
                  </a:ext>
                </a:extLst>
              </a:tr>
              <a:tr h="1496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13-Jun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Ticket and Bills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House help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1000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extLst>
                  <a:ext uri="{0D108BD9-81ED-4DB2-BD59-A6C34878D82A}">
                    <a16:rowId xmlns:a16="http://schemas.microsoft.com/office/drawing/2014/main" val="598374955"/>
                  </a:ext>
                </a:extLst>
              </a:tr>
              <a:tr h="1496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14-Jun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Ticket and Bills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Electricity bill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370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extLst>
                  <a:ext uri="{0D108BD9-81ED-4DB2-BD59-A6C34878D82A}">
                    <a16:rowId xmlns:a16="http://schemas.microsoft.com/office/drawing/2014/main" val="1237707919"/>
                  </a:ext>
                </a:extLst>
              </a:tr>
              <a:tr h="1496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15-Jun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Ticket and Bills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Gas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850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extLst>
                  <a:ext uri="{0D108BD9-81ED-4DB2-BD59-A6C34878D82A}">
                    <a16:rowId xmlns:a16="http://schemas.microsoft.com/office/drawing/2014/main" val="1603376796"/>
                  </a:ext>
                </a:extLst>
              </a:tr>
              <a:tr h="1496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15-Jun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Grocery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Fruit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200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extLst>
                  <a:ext uri="{0D108BD9-81ED-4DB2-BD59-A6C34878D82A}">
                    <a16:rowId xmlns:a16="http://schemas.microsoft.com/office/drawing/2014/main" val="232232234"/>
                  </a:ext>
                </a:extLst>
              </a:tr>
              <a:tr h="1496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16-Jun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Grocery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Vegetables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470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extLst>
                  <a:ext uri="{0D108BD9-81ED-4DB2-BD59-A6C34878D82A}">
                    <a16:rowId xmlns:a16="http://schemas.microsoft.com/office/drawing/2014/main" val="1630612642"/>
                  </a:ext>
                </a:extLst>
              </a:tr>
              <a:tr h="1496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19-Jun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Miscellaneous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Sister's birthday gift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500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extLst>
                  <a:ext uri="{0D108BD9-81ED-4DB2-BD59-A6C34878D82A}">
                    <a16:rowId xmlns:a16="http://schemas.microsoft.com/office/drawing/2014/main" val="2193780119"/>
                  </a:ext>
                </a:extLst>
              </a:tr>
              <a:tr h="1496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19-Jun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Grocery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Bread and bakery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200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extLst>
                  <a:ext uri="{0D108BD9-81ED-4DB2-BD59-A6C34878D82A}">
                    <a16:rowId xmlns:a16="http://schemas.microsoft.com/office/drawing/2014/main" val="2214595206"/>
                  </a:ext>
                </a:extLst>
              </a:tr>
              <a:tr h="1496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20-Jun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Food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Chips and Fries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150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extLst>
                  <a:ext uri="{0D108BD9-81ED-4DB2-BD59-A6C34878D82A}">
                    <a16:rowId xmlns:a16="http://schemas.microsoft.com/office/drawing/2014/main" val="2106191999"/>
                  </a:ext>
                </a:extLst>
              </a:tr>
              <a:tr h="1496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22-Jun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Food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Online Food Order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150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extLst>
                  <a:ext uri="{0D108BD9-81ED-4DB2-BD59-A6C34878D82A}">
                    <a16:rowId xmlns:a16="http://schemas.microsoft.com/office/drawing/2014/main" val="3274656174"/>
                  </a:ext>
                </a:extLst>
              </a:tr>
              <a:tr h="1496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23-Jun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Entertainment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Movie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250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extLst>
                  <a:ext uri="{0D108BD9-81ED-4DB2-BD59-A6C34878D82A}">
                    <a16:rowId xmlns:a16="http://schemas.microsoft.com/office/drawing/2014/main" val="2010967491"/>
                  </a:ext>
                </a:extLst>
              </a:tr>
              <a:tr h="1496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24-Jun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Grocery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Vegetables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250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extLst>
                  <a:ext uri="{0D108BD9-81ED-4DB2-BD59-A6C34878D82A}">
                    <a16:rowId xmlns:a16="http://schemas.microsoft.com/office/drawing/2014/main" val="278771423"/>
                  </a:ext>
                </a:extLst>
              </a:tr>
              <a:tr h="1496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25-Jun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Shopping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Tshirt and Jeans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2500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extLst>
                  <a:ext uri="{0D108BD9-81ED-4DB2-BD59-A6C34878D82A}">
                    <a16:rowId xmlns:a16="http://schemas.microsoft.com/office/drawing/2014/main" val="1934643621"/>
                  </a:ext>
                </a:extLst>
              </a:tr>
              <a:tr h="1496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26-Jun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Grocery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Fruit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200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extLst>
                  <a:ext uri="{0D108BD9-81ED-4DB2-BD59-A6C34878D82A}">
                    <a16:rowId xmlns:a16="http://schemas.microsoft.com/office/drawing/2014/main" val="645679677"/>
                  </a:ext>
                </a:extLst>
              </a:tr>
              <a:tr h="1496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26-Jun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Grocery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Bread and bakery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200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extLst>
                  <a:ext uri="{0D108BD9-81ED-4DB2-BD59-A6C34878D82A}">
                    <a16:rowId xmlns:a16="http://schemas.microsoft.com/office/drawing/2014/main" val="475359361"/>
                  </a:ext>
                </a:extLst>
              </a:tr>
              <a:tr h="1496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27-Jun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Entertainment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Movie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250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extLst>
                  <a:ext uri="{0D108BD9-81ED-4DB2-BD59-A6C34878D82A}">
                    <a16:rowId xmlns:a16="http://schemas.microsoft.com/office/drawing/2014/main" val="3294646497"/>
                  </a:ext>
                </a:extLst>
              </a:tr>
              <a:tr h="1496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28-Jun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Food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Online Food Order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200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extLst>
                  <a:ext uri="{0D108BD9-81ED-4DB2-BD59-A6C34878D82A}">
                    <a16:rowId xmlns:a16="http://schemas.microsoft.com/office/drawing/2014/main" val="1681662462"/>
                  </a:ext>
                </a:extLst>
              </a:tr>
              <a:tr h="1496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29-Jun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Grocery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Fruit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100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extLst>
                  <a:ext uri="{0D108BD9-81ED-4DB2-BD59-A6C34878D82A}">
                    <a16:rowId xmlns:a16="http://schemas.microsoft.com/office/drawing/2014/main" val="4018204600"/>
                  </a:ext>
                </a:extLst>
              </a:tr>
              <a:tr h="1496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29-Jun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Grocery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Vegetables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 dirty="0">
                          <a:effectLst/>
                        </a:rPr>
                        <a:t>270</a:t>
                      </a:r>
                      <a:endParaRPr lang="en-IN" sz="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03" marR="3703" marT="3703" marB="0" anchor="ctr"/>
                </a:tc>
                <a:extLst>
                  <a:ext uri="{0D108BD9-81ED-4DB2-BD59-A6C34878D82A}">
                    <a16:rowId xmlns:a16="http://schemas.microsoft.com/office/drawing/2014/main" val="23401970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19E231A-6D74-9203-8AC2-7C2FD5A0B47F}"/>
              </a:ext>
            </a:extLst>
          </p:cNvPr>
          <p:cNvSpPr txBox="1"/>
          <p:nvPr/>
        </p:nvSpPr>
        <p:spPr>
          <a:xfrm>
            <a:off x="2055304" y="419450"/>
            <a:ext cx="753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</a:rPr>
              <a:t>   </a:t>
            </a:r>
            <a:r>
              <a:rPr lang="en-IN" sz="2400" b="1" dirty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</a:rPr>
              <a:t>EXPENSE DETAILS FOR THE MONTH OF JUNE</a:t>
            </a:r>
            <a:endParaRPr lang="en-IN" sz="2000" b="1" dirty="0">
              <a:solidFill>
                <a:schemeClr val="tx1">
                  <a:lumMod val="9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A1AE55-5B93-949A-567D-AAC72AE72BC9}"/>
              </a:ext>
            </a:extLst>
          </p:cNvPr>
          <p:cNvSpPr txBox="1"/>
          <p:nvPr/>
        </p:nvSpPr>
        <p:spPr>
          <a:xfrm>
            <a:off x="134224" y="142397"/>
            <a:ext cx="137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346986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A2ED4F66-083E-42D0-B14E-7808669CFE7F}"/>
              </a:ext>
            </a:extLst>
          </p:cNvPr>
          <p:cNvSpPr txBox="1"/>
          <p:nvPr/>
        </p:nvSpPr>
        <p:spPr>
          <a:xfrm>
            <a:off x="1259527" y="119621"/>
            <a:ext cx="8815651" cy="12393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Algerian" panose="04020705040A02060702" pitchFamily="82" charset="0"/>
              </a:rPr>
              <a:t>1)How much is spent for each category (Pivot Table)</a:t>
            </a:r>
          </a:p>
          <a:p>
            <a:endParaRPr lang="en-US" sz="1600" b="1" dirty="0">
              <a:solidFill>
                <a:schemeClr val="tx2">
                  <a:lumMod val="10000"/>
                </a:schemeClr>
              </a:solidFill>
              <a:latin typeface="Algerian" panose="04020705040A02060702" pitchFamily="82" charset="0"/>
            </a:endParaRPr>
          </a:p>
          <a:p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Algerian" panose="04020705040A02060702" pitchFamily="82" charset="0"/>
              </a:rPr>
              <a:t>2)Visually represent the amount spent against each category is what percentage of the total expense amount (Pivot Chart)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7F2A49-52FE-0309-707D-30717E596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70" y="1900466"/>
            <a:ext cx="11551640" cy="428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F5685-909E-5143-8F75-EFC75E3CB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9F7D1FD0-2F98-4D26-B136-6AED6A1C9786}"/>
              </a:ext>
            </a:extLst>
          </p:cNvPr>
          <p:cNvSpPr txBox="1"/>
          <p:nvPr/>
        </p:nvSpPr>
        <p:spPr>
          <a:xfrm>
            <a:off x="197697" y="155276"/>
            <a:ext cx="11796605" cy="13112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Algerian" panose="04020705040A02060702" pitchFamily="82" charset="0"/>
              </a:rPr>
              <a:t>1</a:t>
            </a:r>
            <a:r>
              <a:rPr lang="en-US" sz="1600" b="1" dirty="0">
                <a:solidFill>
                  <a:schemeClr val="bg1"/>
                </a:solidFill>
                <a:latin typeface="Algerian" panose="04020705040A02060702" pitchFamily="82" charset="0"/>
              </a:rPr>
              <a:t>)How much is spent on different items of each category (Pivot Table)</a:t>
            </a:r>
          </a:p>
          <a:p>
            <a:endParaRPr lang="en-US" sz="1600" b="1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Algerian" panose="04020705040A02060702" pitchFamily="82" charset="0"/>
              </a:rPr>
              <a:t>2)Visually represent the amount spent on different items of Entertainment and Tickets and bills category (Pivot Chart)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C0B5E-7302-8EA9-92D4-348543061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97" y="1958196"/>
            <a:ext cx="11941463" cy="422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4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E5E75-92F3-2290-6EE6-F70CD8769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E2B5AF53-CF67-45B9-8879-1053A454F92C}"/>
              </a:ext>
            </a:extLst>
          </p:cNvPr>
          <p:cNvSpPr txBox="1"/>
          <p:nvPr/>
        </p:nvSpPr>
        <p:spPr>
          <a:xfrm>
            <a:off x="1035170" y="94889"/>
            <a:ext cx="9005977" cy="13974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u="none" strike="noStrike" dirty="0">
                <a:solidFill>
                  <a:schemeClr val="dk1"/>
                </a:solidFill>
                <a:effectLst/>
                <a:latin typeface="Algerian" panose="04020705040A02060702" pitchFamily="82" charset="0"/>
              </a:rPr>
              <a:t>1)How many times money has been spent against different items of each category (Pivot Table)</a:t>
            </a:r>
          </a:p>
          <a:p>
            <a:r>
              <a:rPr lang="en-US" sz="1600" b="1" dirty="0">
                <a:latin typeface="Algerian" panose="04020705040A02060702" pitchFamily="82" charset="0"/>
              </a:rPr>
              <a:t> </a:t>
            </a:r>
          </a:p>
          <a:p>
            <a:r>
              <a:rPr lang="en-US" sz="1600" b="1" i="0" u="none" strike="noStrike" dirty="0">
                <a:solidFill>
                  <a:schemeClr val="dk1"/>
                </a:solidFill>
                <a:effectLst/>
                <a:latin typeface="Algerian" panose="04020705040A02060702" pitchFamily="82" charset="0"/>
              </a:rPr>
              <a:t>2)Filter the data to display the data for Grocery items and Shopping items</a:t>
            </a:r>
            <a:r>
              <a:rPr lang="en-US" sz="1600" b="1" dirty="0">
                <a:latin typeface="Algerian" panose="04020705040A02060702" pitchFamily="82" charset="0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D1430F-B130-C1C1-0DEE-1299558BD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6" y="2113472"/>
            <a:ext cx="11965781" cy="423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4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028E270-B5ED-68CC-CD1E-CA0AF9938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2965"/>
            <a:ext cx="12192000" cy="4756557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9F7D1FD0-2F98-4D26-B136-6AED6A1C9786}"/>
              </a:ext>
            </a:extLst>
          </p:cNvPr>
          <p:cNvSpPr txBox="1"/>
          <p:nvPr/>
        </p:nvSpPr>
        <p:spPr>
          <a:xfrm>
            <a:off x="127978" y="60266"/>
            <a:ext cx="11293398" cy="9317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u="none" strike="noStrike" dirty="0">
                <a:solidFill>
                  <a:srgbClr val="00B050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600" b="1" i="0" u="none" strike="noStrike" dirty="0">
                <a:solidFill>
                  <a:schemeClr val="tx2">
                    <a:lumMod val="10000"/>
                  </a:schemeClr>
                </a:solidFill>
                <a:effectLst/>
                <a:latin typeface="+mn-lt"/>
                <a:ea typeface="+mn-ea"/>
                <a:cs typeface="+mn-cs"/>
              </a:rPr>
              <a:t>)What amount is spent on each item of the categories with highest and 2nd highest expense amount (Pivot Table)</a:t>
            </a:r>
          </a:p>
          <a:p>
            <a:endParaRPr lang="en-US" sz="1600" b="1" i="0" u="none" strike="noStrike" dirty="0">
              <a:solidFill>
                <a:schemeClr val="tx2">
                  <a:lumMod val="10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 2)</a:t>
            </a:r>
            <a:r>
              <a:rPr lang="en-US" sz="1600" b="1" i="0" u="none" strike="noStrike" dirty="0">
                <a:solidFill>
                  <a:schemeClr val="tx2">
                    <a:lumMod val="10000"/>
                  </a:schemeClr>
                </a:solidFill>
                <a:effectLst/>
                <a:latin typeface="+mn-lt"/>
                <a:ea typeface="+mn-ea"/>
                <a:cs typeface="+mn-cs"/>
              </a:rPr>
              <a:t>Visually represent the data with data bars (Conditional formatting)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207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F09D3-AE00-D419-1E9C-FC960D14D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F903C-C717-6F63-9444-12CA23002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539" y="1313364"/>
            <a:ext cx="4809382" cy="53181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B4CB39-28F2-C45F-1188-78C257313E91}"/>
              </a:ext>
            </a:extLst>
          </p:cNvPr>
          <p:cNvSpPr txBox="1"/>
          <p:nvPr/>
        </p:nvSpPr>
        <p:spPr>
          <a:xfrm>
            <a:off x="2894202" y="394283"/>
            <a:ext cx="5956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lgerian" panose="04020705040A02060702" pitchFamily="82" charset="0"/>
              </a:rPr>
              <a:t>EXPENSE DETAILS FOR LAST 6 MONTHS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1361BE-DB77-4EA7-6B42-A6ED2485A31D}"/>
              </a:ext>
            </a:extLst>
          </p:cNvPr>
          <p:cNvSpPr txBox="1"/>
          <p:nvPr/>
        </p:nvSpPr>
        <p:spPr>
          <a:xfrm>
            <a:off x="671119" y="671282"/>
            <a:ext cx="119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284613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1D5C3-2A16-2465-6671-585DFAECE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25BB2CFC-F6C1-470C-8F3E-A70968099B94}"/>
              </a:ext>
            </a:extLst>
          </p:cNvPr>
          <p:cNvSpPr txBox="1"/>
          <p:nvPr/>
        </p:nvSpPr>
        <p:spPr>
          <a:xfrm>
            <a:off x="1870745" y="134224"/>
            <a:ext cx="7415868" cy="9731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800" b="1" i="0" u="none" strike="noStrike" dirty="0">
                <a:solidFill>
                  <a:schemeClr val="dk1"/>
                </a:solidFill>
                <a:effectLst/>
                <a:latin typeface="Algerian" panose="04020705040A02060702" pitchFamily="82" charset="0"/>
              </a:rPr>
              <a:t>)Month-wise trend of expenses (Pivot table and chart)</a:t>
            </a:r>
          </a:p>
          <a:p>
            <a:endParaRPr lang="en-US" sz="1800" b="1" i="0" u="none" strike="noStrike" dirty="0">
              <a:solidFill>
                <a:schemeClr val="dk1"/>
              </a:solidFill>
              <a:effectLst/>
              <a:latin typeface="Algerian" panose="04020705040A02060702" pitchFamily="82" charset="0"/>
            </a:endParaRPr>
          </a:p>
          <a:p>
            <a:r>
              <a:rPr lang="en-US" sz="1800" b="1" dirty="0">
                <a:latin typeface="Algerian" panose="04020705040A02060702" pitchFamily="82" charset="0"/>
              </a:rPr>
              <a:t> 2)</a:t>
            </a:r>
            <a:r>
              <a:rPr lang="en-US" sz="1800" b="1" i="0" u="none" strike="noStrike" dirty="0">
                <a:solidFill>
                  <a:schemeClr val="dk1"/>
                </a:solidFill>
                <a:effectLst/>
                <a:latin typeface="Algerian" panose="04020705040A02060702" pitchFamily="82" charset="0"/>
              </a:rPr>
              <a:t>Find out the month Nitin spent the most</a:t>
            </a:r>
            <a:r>
              <a:rPr lang="en-US" sz="1800" b="1" dirty="0">
                <a:latin typeface="Algerian" panose="04020705040A02060702" pitchFamily="82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1A1E01-BDF4-5D8F-7076-FFB8B37D3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8" y="1918760"/>
            <a:ext cx="12099721" cy="373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69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3629FA15-F9DD-456A-A3E3-5D1977A7C298}"/>
              </a:ext>
            </a:extLst>
          </p:cNvPr>
          <p:cNvSpPr txBox="1"/>
          <p:nvPr/>
        </p:nvSpPr>
        <p:spPr>
          <a:xfrm>
            <a:off x="629174" y="153692"/>
            <a:ext cx="8808441" cy="12388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u="none" strike="noStrike" dirty="0">
                <a:solidFill>
                  <a:schemeClr val="dk1"/>
                </a:solidFill>
                <a:effectLst/>
                <a:latin typeface="Algerian" panose="04020705040A02060702" pitchFamily="82" charset="0"/>
              </a:rPr>
              <a:t>1)Category wise expenses (Pivot table)</a:t>
            </a:r>
            <a:r>
              <a:rPr lang="en-US" sz="1600" b="1" dirty="0">
                <a:latin typeface="Algerian" panose="04020705040A02060702" pitchFamily="82" charset="0"/>
              </a:rPr>
              <a:t> </a:t>
            </a:r>
          </a:p>
          <a:p>
            <a:endParaRPr lang="en-US" sz="1600" b="1" dirty="0">
              <a:latin typeface="Algerian" panose="04020705040A02060702" pitchFamily="82" charset="0"/>
            </a:endParaRPr>
          </a:p>
          <a:p>
            <a:r>
              <a:rPr lang="en-US" sz="1600" b="1" i="0" u="none" strike="noStrike" dirty="0">
                <a:solidFill>
                  <a:schemeClr val="dk1"/>
                </a:solidFill>
                <a:effectLst/>
                <a:latin typeface="Algerian" panose="04020705040A02060702" pitchFamily="82" charset="0"/>
              </a:rPr>
              <a:t>2)Visually represent it with data bars to display categories with the highest and lowest expense amount</a:t>
            </a:r>
            <a:r>
              <a:rPr lang="en-US" sz="1600" b="1" dirty="0">
                <a:latin typeface="Algerian" panose="04020705040A02060702" pitchFamily="82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1AC345-CE47-59E2-535F-0F27EE3E0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2" y="1954635"/>
            <a:ext cx="11727427" cy="428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9813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158</TotalTime>
  <Words>710</Words>
  <Application>Microsoft Office PowerPoint</Application>
  <PresentationFormat>Widescreen</PresentationFormat>
  <Paragraphs>191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Algerian</vt:lpstr>
      <vt:lpstr>Arial</vt:lpstr>
      <vt:lpstr>Calibri</vt:lpstr>
      <vt:lpstr>Segoe UI</vt:lpstr>
      <vt:lpstr>Trebuchet MS</vt:lpstr>
      <vt:lpstr>Verdana</vt:lpstr>
      <vt:lpstr>Berlin</vt:lpstr>
      <vt:lpstr>          PROJECT REPORT  BY-&gt;TEAM C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shazia</dc:creator>
  <cp:lastModifiedBy>shazia</cp:lastModifiedBy>
  <cp:revision>2</cp:revision>
  <dcterms:created xsi:type="dcterms:W3CDTF">2024-02-16T11:29:56Z</dcterms:created>
  <dcterms:modified xsi:type="dcterms:W3CDTF">2024-02-16T14:08:17Z</dcterms:modified>
</cp:coreProperties>
</file>