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64" r:id="rId5"/>
    <p:sldId id="258" r:id="rId6"/>
    <p:sldId id="267" r:id="rId7"/>
    <p:sldId id="259" r:id="rId8"/>
    <p:sldId id="260" r:id="rId9"/>
    <p:sldId id="261" r:id="rId10"/>
    <p:sldId id="266" r:id="rId11"/>
    <p:sldId id="262" r:id="rId12"/>
    <p:sldId id="268" r:id="rId13"/>
    <p:sldId id="269" r:id="rId14"/>
    <p:sldId id="263"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smtClean="0"/>
              <a:t>Age</a:t>
            </a:r>
            <a:r>
              <a:rPr lang="en-US" altLang="zh-TW" baseline="0" dirty="0" smtClean="0"/>
              <a:t> distribution</a:t>
            </a:r>
            <a:endParaRPr lang="en-US" altLang="zh-TW"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2"/>
          <c:order val="0"/>
          <c:tx>
            <c:strRef>
              <c:f>工作表1!$D$1</c:f>
              <c:strCache>
                <c:ptCount val="1"/>
                <c:pt idx="0">
                  <c:v>number of people</c:v>
                </c:pt>
              </c:strCache>
            </c:strRef>
          </c:tx>
          <c:spPr>
            <a:solidFill>
              <a:schemeClr val="accent3"/>
            </a:solidFill>
            <a:ln>
              <a:noFill/>
            </a:ln>
            <a:effectLst/>
          </c:spPr>
          <c:invertIfNegative val="0"/>
          <c:cat>
            <c:strRef>
              <c:f>工作表1!$A$2:$A$5</c:f>
              <c:strCache>
                <c:ptCount val="4"/>
                <c:pt idx="0">
                  <c:v>40-65</c:v>
                </c:pt>
                <c:pt idx="1">
                  <c:v>26-39</c:v>
                </c:pt>
                <c:pt idx="2">
                  <c:v>20-25</c:v>
                </c:pt>
                <c:pt idx="3">
                  <c:v>15-19</c:v>
                </c:pt>
              </c:strCache>
            </c:strRef>
          </c:cat>
          <c:val>
            <c:numRef>
              <c:f>工作表1!$D$2:$D$5</c:f>
              <c:numCache>
                <c:formatCode>General</c:formatCode>
                <c:ptCount val="4"/>
                <c:pt idx="0">
                  <c:v>6</c:v>
                </c:pt>
                <c:pt idx="1">
                  <c:v>5</c:v>
                </c:pt>
                <c:pt idx="2">
                  <c:v>8</c:v>
                </c:pt>
                <c:pt idx="3">
                  <c:v>6</c:v>
                </c:pt>
              </c:numCache>
            </c:numRef>
          </c:val>
          <c:extLst>
            <c:ext xmlns:c16="http://schemas.microsoft.com/office/drawing/2014/chart" uri="{C3380CC4-5D6E-409C-BE32-E72D297353CC}">
              <c16:uniqueId val="{00000002-FB89-4D9C-8CE5-9F867CA27680}"/>
            </c:ext>
          </c:extLst>
        </c:ser>
        <c:dLbls>
          <c:showLegendKey val="0"/>
          <c:showVal val="0"/>
          <c:showCatName val="0"/>
          <c:showSerName val="0"/>
          <c:showPercent val="0"/>
          <c:showBubbleSize val="0"/>
        </c:dLbls>
        <c:gapWidth val="182"/>
        <c:axId val="2121924448"/>
        <c:axId val="2109693056"/>
      </c:barChart>
      <c:catAx>
        <c:axId val="2121924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09693056"/>
        <c:crosses val="autoZero"/>
        <c:auto val="1"/>
        <c:lblAlgn val="ctr"/>
        <c:lblOffset val="100"/>
        <c:noMultiLvlLbl val="0"/>
      </c:catAx>
      <c:valAx>
        <c:axId val="2109693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2192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smtClean="0"/>
              <a:t>People who had</a:t>
            </a:r>
            <a:r>
              <a:rPr lang="en-US" altLang="zh-TW" baseline="0" dirty="0" smtClean="0"/>
              <a:t> problem of sending products by themselves</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pieChart>
        <c:varyColors val="1"/>
        <c:ser>
          <c:idx val="0"/>
          <c:order val="0"/>
          <c:tx>
            <c:strRef>
              <c:f>工作表1!$B$1</c:f>
              <c:strCache>
                <c:ptCount val="1"/>
                <c:pt idx="0">
                  <c:v>銷售</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DC-4ED1-8B3E-5C370BB168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DC-4ED1-8B3E-5C370BB1681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工作表1!$A$2:$A$3</c:f>
              <c:strCache>
                <c:ptCount val="2"/>
                <c:pt idx="0">
                  <c:v>YES</c:v>
                </c:pt>
                <c:pt idx="1">
                  <c:v>NO</c:v>
                </c:pt>
              </c:strCache>
            </c:strRef>
          </c:cat>
          <c:val>
            <c:numRef>
              <c:f>工作表1!$B$2:$B$3</c:f>
              <c:numCache>
                <c:formatCode>General</c:formatCode>
                <c:ptCount val="2"/>
                <c:pt idx="0">
                  <c:v>17</c:v>
                </c:pt>
                <c:pt idx="1">
                  <c:v>8</c:v>
                </c:pt>
              </c:numCache>
            </c:numRef>
          </c:val>
          <c:extLst>
            <c:ext xmlns:c16="http://schemas.microsoft.com/office/drawing/2014/chart" uri="{C3380CC4-5D6E-409C-BE32-E72D297353CC}">
              <c16:uniqueId val="{00000000-7940-4A3D-BD33-AA4CEBD6CAB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smtClean="0"/>
              <a:t>How</a:t>
            </a:r>
            <a:r>
              <a:rPr lang="en-US" altLang="zh-TW" baseline="0" dirty="0" smtClean="0"/>
              <a:t> much will you spend for the service</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pieChart>
        <c:varyColors val="1"/>
        <c:ser>
          <c:idx val="0"/>
          <c:order val="0"/>
          <c:tx>
            <c:strRef>
              <c:f>工作表1!$B$1</c:f>
              <c:strCache>
                <c:ptCount val="1"/>
                <c:pt idx="0">
                  <c:v>銷售</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6F8-4464-B5A3-85192AFD051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6F8-4464-B5A3-85192AFD051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6F8-4464-B5A3-85192AFD051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工作表1!$A$2:$A$4</c:f>
              <c:strCache>
                <c:ptCount val="3"/>
                <c:pt idx="0">
                  <c:v>50-100</c:v>
                </c:pt>
                <c:pt idx="1">
                  <c:v>100-150</c:v>
                </c:pt>
                <c:pt idx="2">
                  <c:v>150-200</c:v>
                </c:pt>
              </c:strCache>
            </c:strRef>
          </c:cat>
          <c:val>
            <c:numRef>
              <c:f>工作表1!$B$2:$B$4</c:f>
              <c:numCache>
                <c:formatCode>General</c:formatCode>
                <c:ptCount val="3"/>
                <c:pt idx="0">
                  <c:v>18</c:v>
                </c:pt>
                <c:pt idx="1">
                  <c:v>5</c:v>
                </c:pt>
                <c:pt idx="2">
                  <c:v>2</c:v>
                </c:pt>
              </c:numCache>
            </c:numRef>
          </c:val>
          <c:extLst>
            <c:ext xmlns:c16="http://schemas.microsoft.com/office/drawing/2014/chart" uri="{C3380CC4-5D6E-409C-BE32-E72D297353CC}">
              <c16:uniqueId val="{00000000-38EF-47F5-9C73-FB29868E86A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31097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211902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2984135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52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995885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510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1730036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3335132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146081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1327014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6B2DEE-24B5-46EB-AC23-C3840799CE3E}" type="datetimeFigureOut">
              <a:rPr lang="zh-TW" altLang="en-US" smtClean="0"/>
              <a:t>2019/3/26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5812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1228931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1853847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537693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59133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135184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408349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C80DD99-FEDE-4C58-914F-1614A873EB91}"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91202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C80DD99-FEDE-4C58-914F-1614A873EB91}"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174991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282434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33561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06B2DEE-24B5-46EB-AC23-C3840799CE3E}" type="datetimeFigureOut">
              <a:rPr lang="zh-TW" altLang="en-US" smtClean="0"/>
              <a:t>2019/3/26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8044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C80DD99-FEDE-4C58-914F-1614A873EB91}" type="slidenum">
              <a:rPr lang="zh-TW" altLang="en-US" smtClean="0"/>
              <a:t>‹#›</a:t>
            </a:fld>
            <a:endParaRPr lang="zh-TW" altLang="en-US"/>
          </a:p>
        </p:txBody>
      </p:sp>
    </p:spTree>
    <p:extLst>
      <p:ext uri="{BB962C8B-B14F-4D97-AF65-F5344CB8AC3E}">
        <p14:creationId xmlns:p14="http://schemas.microsoft.com/office/powerpoint/2010/main" val="2242651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6B2DEE-24B5-46EB-AC23-C3840799CE3E}" type="datetimeFigureOut">
              <a:rPr lang="zh-TW" altLang="en-US" smtClean="0"/>
              <a:t>2019/3/26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80DD99-FEDE-4C58-914F-1614A873EB91}"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7680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Homework 2</a:t>
            </a:r>
            <a:endParaRPr lang="zh-TW" altLang="en-US" dirty="0"/>
          </a:p>
        </p:txBody>
      </p:sp>
      <p:sp>
        <p:nvSpPr>
          <p:cNvPr id="3" name="副標題 2"/>
          <p:cNvSpPr>
            <a:spLocks noGrp="1"/>
          </p:cNvSpPr>
          <p:nvPr>
            <p:ph type="subTitle" idx="1"/>
          </p:nvPr>
        </p:nvSpPr>
        <p:spPr/>
        <p:txBody>
          <a:bodyPr>
            <a:normAutofit/>
          </a:bodyPr>
          <a:lstStyle/>
          <a:p>
            <a:r>
              <a:rPr lang="en-US" altLang="zh-TW" sz="2800" dirty="0" smtClean="0"/>
              <a:t>Broken electric appliance transport service</a:t>
            </a:r>
          </a:p>
        </p:txBody>
      </p:sp>
    </p:spTree>
    <p:extLst>
      <p:ext uri="{BB962C8B-B14F-4D97-AF65-F5344CB8AC3E}">
        <p14:creationId xmlns:p14="http://schemas.microsoft.com/office/powerpoint/2010/main" val="2180243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1845734"/>
            <a:ext cx="2526144" cy="4023360"/>
          </a:xfrm>
        </p:spPr>
        <p:txBody>
          <a:bodyPr/>
          <a:lstStyle/>
          <a:p>
            <a:endParaRPr lang="en-US" altLang="zh-TW" dirty="0"/>
          </a:p>
          <a:p>
            <a:endParaRPr lang="en-US" altLang="zh-TW" dirty="0"/>
          </a:p>
          <a:p>
            <a:pPr>
              <a:buFont typeface="Wingdings" panose="05000000000000000000" pitchFamily="2" charset="2"/>
              <a:buChar char="u"/>
            </a:pPr>
            <a:r>
              <a:rPr lang="en-US" altLang="zh-TW" dirty="0" smtClean="0"/>
              <a:t>A Broken product</a:t>
            </a:r>
          </a:p>
          <a:p>
            <a:pPr>
              <a:buFont typeface="Wingdings" panose="05000000000000000000" pitchFamily="2" charset="2"/>
              <a:buChar char="u"/>
            </a:pPr>
            <a:r>
              <a:rPr lang="en-US" altLang="zh-TW" dirty="0" smtClean="0"/>
              <a:t>Repair sheet</a:t>
            </a:r>
          </a:p>
          <a:p>
            <a:pPr>
              <a:buFont typeface="Wingdings" panose="05000000000000000000" pitchFamily="2" charset="2"/>
              <a:buChar char="u"/>
            </a:pPr>
            <a:endParaRPr lang="en-US" altLang="zh-TW" dirty="0" smtClean="0"/>
          </a:p>
          <a:p>
            <a:pPr marL="0" indent="0">
              <a:buNone/>
            </a:pPr>
            <a:endParaRPr lang="zh-TW" altLang="en-US" dirty="0"/>
          </a:p>
        </p:txBody>
      </p:sp>
      <p:sp>
        <p:nvSpPr>
          <p:cNvPr id="4" name="圓角矩形 3"/>
          <p:cNvSpPr/>
          <p:nvPr/>
        </p:nvSpPr>
        <p:spPr>
          <a:xfrm>
            <a:off x="1120370" y="1052945"/>
            <a:ext cx="2503055" cy="1357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t>Input</a:t>
            </a:r>
            <a:endParaRPr lang="zh-TW" altLang="en-US" sz="2800" dirty="0"/>
          </a:p>
        </p:txBody>
      </p:sp>
      <p:sp>
        <p:nvSpPr>
          <p:cNvPr id="5" name="圓角矩形 4"/>
          <p:cNvSpPr/>
          <p:nvPr/>
        </p:nvSpPr>
        <p:spPr>
          <a:xfrm>
            <a:off x="4886497" y="1052945"/>
            <a:ext cx="2503055" cy="1357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t>Process</a:t>
            </a:r>
            <a:endParaRPr lang="zh-TW" altLang="en-US" sz="2800" dirty="0"/>
          </a:p>
        </p:txBody>
      </p:sp>
      <p:sp>
        <p:nvSpPr>
          <p:cNvPr id="6" name="圓角矩形 5"/>
          <p:cNvSpPr/>
          <p:nvPr/>
        </p:nvSpPr>
        <p:spPr>
          <a:xfrm>
            <a:off x="8652624" y="1057563"/>
            <a:ext cx="2503055" cy="1357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t>Output</a:t>
            </a:r>
            <a:endParaRPr lang="zh-TW" altLang="en-US" sz="2800" dirty="0"/>
          </a:p>
        </p:txBody>
      </p:sp>
      <p:sp>
        <p:nvSpPr>
          <p:cNvPr id="7" name="向右箭號 6"/>
          <p:cNvSpPr/>
          <p:nvPr/>
        </p:nvSpPr>
        <p:spPr>
          <a:xfrm>
            <a:off x="3623425" y="1625600"/>
            <a:ext cx="1263072" cy="267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7389552" y="1625599"/>
            <a:ext cx="1263072" cy="267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內容版面配置區 2"/>
          <p:cNvSpPr txBox="1">
            <a:spLocks/>
          </p:cNvSpPr>
          <p:nvPr/>
        </p:nvSpPr>
        <p:spPr>
          <a:xfrm>
            <a:off x="4863407" y="1845734"/>
            <a:ext cx="252614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ltLang="zh-TW" dirty="0" smtClean="0"/>
          </a:p>
          <a:p>
            <a:endParaRPr lang="en-US" altLang="zh-TW" dirty="0" smtClean="0"/>
          </a:p>
          <a:p>
            <a:pPr>
              <a:buFont typeface="Wingdings" panose="05000000000000000000" pitchFamily="2" charset="2"/>
              <a:buChar char="u"/>
            </a:pPr>
            <a:r>
              <a:rPr lang="en-US" altLang="zh-TW" dirty="0" smtClean="0"/>
              <a:t>Send product to the repair shop</a:t>
            </a:r>
          </a:p>
          <a:p>
            <a:pPr>
              <a:buFont typeface="Wingdings" panose="05000000000000000000" pitchFamily="2" charset="2"/>
              <a:buChar char="u"/>
            </a:pPr>
            <a:r>
              <a:rPr lang="en-US" altLang="zh-TW" dirty="0" smtClean="0"/>
              <a:t>Repair the product</a:t>
            </a:r>
          </a:p>
          <a:p>
            <a:pPr>
              <a:buFont typeface="Wingdings" panose="05000000000000000000" pitchFamily="2" charset="2"/>
              <a:buChar char="u"/>
            </a:pPr>
            <a:r>
              <a:rPr lang="en-US" altLang="zh-TW"/>
              <a:t>S</a:t>
            </a:r>
            <a:r>
              <a:rPr lang="en-US" altLang="zh-TW" smtClean="0"/>
              <a:t>end </a:t>
            </a:r>
            <a:r>
              <a:rPr lang="en-US" altLang="zh-TW" dirty="0" smtClean="0"/>
              <a:t>the product back and charge for shipping</a:t>
            </a:r>
          </a:p>
          <a:p>
            <a:pPr>
              <a:buFont typeface="Wingdings" panose="05000000000000000000" pitchFamily="2" charset="2"/>
              <a:buChar char="u"/>
            </a:pPr>
            <a:endParaRPr lang="zh-TW" altLang="en-US" dirty="0"/>
          </a:p>
        </p:txBody>
      </p:sp>
      <p:sp>
        <p:nvSpPr>
          <p:cNvPr id="10" name="內容版面配置區 2"/>
          <p:cNvSpPr txBox="1">
            <a:spLocks/>
          </p:cNvSpPr>
          <p:nvPr/>
        </p:nvSpPr>
        <p:spPr>
          <a:xfrm>
            <a:off x="8652623" y="1845734"/>
            <a:ext cx="252614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ltLang="zh-TW" dirty="0" smtClean="0"/>
          </a:p>
          <a:p>
            <a:endParaRPr lang="en-US" altLang="zh-TW" dirty="0" smtClean="0"/>
          </a:p>
          <a:p>
            <a:pPr>
              <a:buFont typeface="Wingdings" panose="05000000000000000000" pitchFamily="2" charset="2"/>
              <a:buChar char="u"/>
            </a:pPr>
            <a:r>
              <a:rPr lang="en-US" altLang="zh-TW" dirty="0" smtClean="0"/>
              <a:t>A repaired product</a:t>
            </a:r>
          </a:p>
          <a:p>
            <a:pPr>
              <a:buFont typeface="Wingdings" panose="05000000000000000000" pitchFamily="2" charset="2"/>
              <a:buChar char="u"/>
            </a:pPr>
            <a:endParaRPr lang="en-US" altLang="zh-TW" dirty="0" smtClean="0"/>
          </a:p>
          <a:p>
            <a:pPr>
              <a:buFont typeface="Wingdings" panose="05000000000000000000" pitchFamily="2" charset="2"/>
              <a:buChar char="u"/>
            </a:pPr>
            <a:endParaRPr lang="zh-TW" altLang="en-US" dirty="0"/>
          </a:p>
        </p:txBody>
      </p:sp>
    </p:spTree>
    <p:extLst>
      <p:ext uri="{BB962C8B-B14F-4D97-AF65-F5344CB8AC3E}">
        <p14:creationId xmlns:p14="http://schemas.microsoft.com/office/powerpoint/2010/main" val="82189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For customers</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6008" y="138540"/>
            <a:ext cx="1560944" cy="6617529"/>
          </a:xfrm>
        </p:spPr>
      </p:pic>
    </p:spTree>
    <p:extLst>
      <p:ext uri="{BB962C8B-B14F-4D97-AF65-F5344CB8AC3E}">
        <p14:creationId xmlns:p14="http://schemas.microsoft.com/office/powerpoint/2010/main" val="899319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For post office</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0159" y="147776"/>
            <a:ext cx="1552641" cy="6582329"/>
          </a:xfrm>
        </p:spPr>
      </p:pic>
    </p:spTree>
    <p:extLst>
      <p:ext uri="{BB962C8B-B14F-4D97-AF65-F5344CB8AC3E}">
        <p14:creationId xmlns:p14="http://schemas.microsoft.com/office/powerpoint/2010/main" val="2463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831273" y="2307649"/>
            <a:ext cx="10058400" cy="1449387"/>
          </a:xfrm>
        </p:spPr>
        <p:txBody>
          <a:bodyPr/>
          <a:lstStyle/>
          <a:p>
            <a:pPr algn="ctr"/>
            <a:r>
              <a:rPr lang="en-US" altLang="zh-TW" dirty="0" smtClean="0"/>
              <a:t>Q&amp;A</a:t>
            </a:r>
            <a:endParaRPr lang="zh-TW" altLang="en-US" dirty="0"/>
          </a:p>
        </p:txBody>
      </p:sp>
      <p:sp>
        <p:nvSpPr>
          <p:cNvPr id="3" name="內容版面配置區 2"/>
          <p:cNvSpPr>
            <a:spLocks noGrp="1"/>
          </p:cNvSpPr>
          <p:nvPr>
            <p:ph idx="4294967295"/>
          </p:nvPr>
        </p:nvSpPr>
        <p:spPr>
          <a:xfrm>
            <a:off x="2133600" y="1846263"/>
            <a:ext cx="10058400" cy="4022725"/>
          </a:xfrm>
        </p:spPr>
        <p:txBody>
          <a:bodyPr/>
          <a:lstStyle/>
          <a:p>
            <a:r>
              <a:rPr lang="en-US" altLang="zh-TW" dirty="0" smtClean="0"/>
              <a:t>.</a:t>
            </a:r>
            <a:endParaRPr lang="zh-TW" altLang="en-US" dirty="0"/>
          </a:p>
        </p:txBody>
      </p:sp>
    </p:spTree>
    <p:extLst>
      <p:ext uri="{BB962C8B-B14F-4D97-AF65-F5344CB8AC3E}">
        <p14:creationId xmlns:p14="http://schemas.microsoft.com/office/powerpoint/2010/main" val="3314487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Team introduction</a:t>
            </a:r>
            <a:endParaRPr lang="zh-TW" altLang="en-US" dirty="0"/>
          </a:p>
        </p:txBody>
      </p:sp>
      <p:sp>
        <p:nvSpPr>
          <p:cNvPr id="3" name="內容版面配置區 2"/>
          <p:cNvSpPr>
            <a:spLocks noGrp="1"/>
          </p:cNvSpPr>
          <p:nvPr>
            <p:ph idx="1"/>
          </p:nvPr>
        </p:nvSpPr>
        <p:spPr/>
        <p:txBody>
          <a:bodyPr/>
          <a:lstStyle/>
          <a:p>
            <a:r>
              <a:rPr lang="en-US" altLang="zh-TW" dirty="0" smtClean="0"/>
              <a:t>We are team 11.</a:t>
            </a:r>
          </a:p>
          <a:p>
            <a:r>
              <a:rPr lang="en-US" altLang="zh-TW" dirty="0" smtClean="0"/>
              <a:t>Our members:  106034071 </a:t>
            </a:r>
            <a:r>
              <a:rPr lang="zh-TW" altLang="en-US" dirty="0" smtClean="0"/>
              <a:t>廖允寬</a:t>
            </a:r>
            <a:endParaRPr lang="en-US" altLang="zh-TW" dirty="0" smtClean="0"/>
          </a:p>
          <a:p>
            <a:pPr marL="0" indent="0">
              <a:buNone/>
            </a:pPr>
            <a:r>
              <a:rPr lang="zh-TW" altLang="en-US" dirty="0" smtClean="0"/>
              <a:t>                              </a:t>
            </a:r>
            <a:r>
              <a:rPr lang="en-US" altLang="zh-TW" dirty="0" smtClean="0"/>
              <a:t>106034076</a:t>
            </a:r>
            <a:r>
              <a:rPr lang="zh-TW" altLang="en-US" dirty="0" smtClean="0"/>
              <a:t> 麥祐嘉</a:t>
            </a:r>
            <a:endParaRPr lang="en-US" altLang="zh-TW" dirty="0" smtClean="0"/>
          </a:p>
          <a:p>
            <a:pPr marL="0" indent="0">
              <a:buNone/>
            </a:pPr>
            <a:r>
              <a:rPr lang="zh-TW" altLang="en-US" dirty="0"/>
              <a:t> </a:t>
            </a:r>
            <a:r>
              <a:rPr lang="zh-TW" altLang="en-US" dirty="0" smtClean="0"/>
              <a:t>                             </a:t>
            </a:r>
            <a:r>
              <a:rPr lang="en-US" altLang="zh-TW" dirty="0" smtClean="0"/>
              <a:t>106034077 </a:t>
            </a:r>
            <a:r>
              <a:rPr lang="zh-TW" altLang="en-US" dirty="0" smtClean="0"/>
              <a:t>張祐綱</a:t>
            </a:r>
            <a:endParaRPr lang="en-US" altLang="zh-TW" dirty="0" smtClean="0"/>
          </a:p>
          <a:p>
            <a:pPr lvl="0"/>
            <a:r>
              <a:rPr lang="en-US" altLang="zh-TW" dirty="0" smtClean="0">
                <a:solidFill>
                  <a:prstClr val="black"/>
                </a:solidFill>
              </a:rPr>
              <a:t>Contribution: </a:t>
            </a:r>
            <a:r>
              <a:rPr lang="en-US" altLang="zh-TW" dirty="0">
                <a:solidFill>
                  <a:prstClr val="black"/>
                </a:solidFill>
              </a:rPr>
              <a:t>We did it all together.</a:t>
            </a:r>
          </a:p>
        </p:txBody>
      </p:sp>
    </p:spTree>
    <p:extLst>
      <p:ext uri="{BB962C8B-B14F-4D97-AF65-F5344CB8AC3E}">
        <p14:creationId xmlns:p14="http://schemas.microsoft.com/office/powerpoint/2010/main" val="447326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4294967295"/>
          </p:nvPr>
        </p:nvSpPr>
        <p:spPr>
          <a:xfrm>
            <a:off x="1063752" y="1434783"/>
            <a:ext cx="10058400" cy="4022725"/>
          </a:xfrm>
        </p:spPr>
        <p:txBody>
          <a:bodyPr/>
          <a:lstStyle/>
          <a:p>
            <a:r>
              <a:rPr lang="en-US" altLang="zh-TW" dirty="0" smtClean="0"/>
              <a:t>The idea came from my own experience.</a:t>
            </a:r>
          </a:p>
          <a:p>
            <a:r>
              <a:rPr lang="en-US" altLang="zh-TW" dirty="0" smtClean="0"/>
              <a:t>My PC crashed unexpectedly last weekend and my homework was inside it. I was in a hurry so I tried to fix it and wasted a lot of time.</a:t>
            </a:r>
          </a:p>
          <a:p>
            <a:r>
              <a:rPr lang="en-US" altLang="zh-TW" dirty="0" smtClean="0"/>
              <a:t>In the end, I decided to send my computer to the repair shop. However, it was raining outside then and I could not take my computer and umbrella at the same time, so I could only take a taxi . </a:t>
            </a:r>
          </a:p>
          <a:p>
            <a:r>
              <a:rPr lang="en-US" altLang="zh-TW" dirty="0" smtClean="0"/>
              <a:t>To my disappointment, it cost me 300 dollar on taking taxi, but I just spent 800 dollar on  repairing my computer.</a:t>
            </a:r>
          </a:p>
          <a:p>
            <a:r>
              <a:rPr lang="en-US" altLang="zh-TW" dirty="0" smtClean="0"/>
              <a:t>The whole process took me a lot of time and 1100 dollar with my body wet. It was not a good experience.</a:t>
            </a:r>
          </a:p>
          <a:p>
            <a:r>
              <a:rPr lang="en-US" altLang="zh-TW" dirty="0" smtClean="0"/>
              <a:t> </a:t>
            </a:r>
            <a:endParaRPr lang="zh-TW" altLang="en-US" dirty="0"/>
          </a:p>
        </p:txBody>
      </p:sp>
    </p:spTree>
    <p:extLst>
      <p:ext uri="{BB962C8B-B14F-4D97-AF65-F5344CB8AC3E}">
        <p14:creationId xmlns:p14="http://schemas.microsoft.com/office/powerpoint/2010/main" val="331425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smtClean="0"/>
              <a:t>Many stores don’t offer doorstep service so you need to bring the broken product to the store by yourself. </a:t>
            </a:r>
          </a:p>
          <a:p>
            <a:pPr>
              <a:lnSpc>
                <a:spcPct val="150000"/>
              </a:lnSpc>
            </a:pPr>
            <a:r>
              <a:rPr lang="en-US" altLang="zh-TW" dirty="0" smtClean="0"/>
              <a:t>This is a huge expenditure especially for those who don’t have cars. </a:t>
            </a:r>
          </a:p>
          <a:p>
            <a:pPr>
              <a:lnSpc>
                <a:spcPct val="150000"/>
              </a:lnSpc>
            </a:pPr>
            <a:r>
              <a:rPr lang="en-US" altLang="zh-TW" dirty="0" smtClean="0"/>
              <a:t>Thus, we think that we can use the postal transport service to go to the clients’ home to receive their broken product and provide safety packing, and then send the product to the nearest repair shop. </a:t>
            </a:r>
          </a:p>
          <a:p>
            <a:pPr>
              <a:lnSpc>
                <a:spcPct val="150000"/>
              </a:lnSpc>
            </a:pPr>
            <a:r>
              <a:rPr lang="en-US" altLang="zh-TW" dirty="0" smtClean="0"/>
              <a:t>When the product is repaired, we send it back. </a:t>
            </a:r>
          </a:p>
        </p:txBody>
      </p:sp>
    </p:spTree>
    <p:extLst>
      <p:ext uri="{BB962C8B-B14F-4D97-AF65-F5344CB8AC3E}">
        <p14:creationId xmlns:p14="http://schemas.microsoft.com/office/powerpoint/2010/main" val="273987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More details</a:t>
            </a:r>
            <a:endParaRPr lang="zh-TW" altLang="en-US" dirty="0"/>
          </a:p>
        </p:txBody>
      </p:sp>
      <p:sp>
        <p:nvSpPr>
          <p:cNvPr id="3" name="內容版面配置區 2"/>
          <p:cNvSpPr>
            <a:spLocks noGrp="1"/>
          </p:cNvSpPr>
          <p:nvPr>
            <p:ph idx="1"/>
          </p:nvPr>
        </p:nvSpPr>
        <p:spPr/>
        <p:txBody>
          <a:bodyPr/>
          <a:lstStyle/>
          <a:p>
            <a:pPr>
              <a:lnSpc>
                <a:spcPct val="150000"/>
              </a:lnSpc>
              <a:buFont typeface="Wingdings" panose="05000000000000000000" pitchFamily="2" charset="2"/>
              <a:buChar char="u"/>
            </a:pPr>
            <a:r>
              <a:rPr lang="en-US" altLang="zh-TW" dirty="0" smtClean="0"/>
              <a:t>We will have lots of cooperative repair shops with Chunghwa Post Co. Ltd.</a:t>
            </a:r>
          </a:p>
          <a:p>
            <a:pPr>
              <a:lnSpc>
                <a:spcPct val="150000"/>
              </a:lnSpc>
              <a:buFont typeface="Wingdings" panose="05000000000000000000" pitchFamily="2" charset="2"/>
              <a:buChar char="u"/>
            </a:pPr>
            <a:r>
              <a:rPr lang="en-US" altLang="zh-TW" dirty="0" smtClean="0"/>
              <a:t>Each area will get a regular amount of car to receive items.</a:t>
            </a:r>
          </a:p>
          <a:p>
            <a:pPr>
              <a:lnSpc>
                <a:spcPct val="150000"/>
              </a:lnSpc>
              <a:buFont typeface="Wingdings" panose="05000000000000000000" pitchFamily="2" charset="2"/>
              <a:buChar char="u"/>
            </a:pPr>
            <a:r>
              <a:rPr lang="en-US" altLang="zh-TW" dirty="0" smtClean="0"/>
              <a:t>Customers can fill the sheet by App or on the website.</a:t>
            </a:r>
          </a:p>
          <a:p>
            <a:pPr>
              <a:lnSpc>
                <a:spcPct val="150000"/>
              </a:lnSpc>
              <a:buFont typeface="Wingdings" panose="05000000000000000000" pitchFamily="2" charset="2"/>
              <a:buChar char="u"/>
            </a:pPr>
            <a:r>
              <a:rPr lang="en-US" altLang="zh-TW" dirty="0" smtClean="0"/>
              <a:t>The item can be small as cellphone, big as refrigerator.</a:t>
            </a:r>
          </a:p>
          <a:p>
            <a:pPr>
              <a:lnSpc>
                <a:spcPct val="150000"/>
              </a:lnSpc>
              <a:buFont typeface="Wingdings" panose="05000000000000000000" pitchFamily="2" charset="2"/>
              <a:buChar char="u"/>
            </a:pPr>
            <a:r>
              <a:rPr lang="en-US" altLang="zh-TW" dirty="0" smtClean="0"/>
              <a:t>You can assign the repair shop you want if you need it.</a:t>
            </a:r>
            <a:endParaRPr lang="zh-TW" altLang="en-US" dirty="0"/>
          </a:p>
        </p:txBody>
      </p:sp>
    </p:spTree>
    <p:extLst>
      <p:ext uri="{BB962C8B-B14F-4D97-AF65-F5344CB8AC3E}">
        <p14:creationId xmlns:p14="http://schemas.microsoft.com/office/powerpoint/2010/main" val="185097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Advantages</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smtClean="0"/>
              <a:t>1.</a:t>
            </a:r>
            <a:r>
              <a:rPr lang="en-US" altLang="zh-TW" dirty="0"/>
              <a:t> We collaborate with fixed stores, so that customers will not encounter dishonest businessmen.</a:t>
            </a:r>
            <a:endParaRPr lang="en-US" altLang="zh-TW" dirty="0" smtClean="0"/>
          </a:p>
          <a:p>
            <a:pPr>
              <a:lnSpc>
                <a:spcPct val="150000"/>
              </a:lnSpc>
            </a:pPr>
            <a:r>
              <a:rPr lang="en-US" altLang="zh-TW" dirty="0" smtClean="0"/>
              <a:t>2.For those who don’t have their own car, it’s more convenient.</a:t>
            </a:r>
          </a:p>
          <a:p>
            <a:pPr>
              <a:lnSpc>
                <a:spcPct val="150000"/>
              </a:lnSpc>
            </a:pPr>
            <a:r>
              <a:rPr lang="en-US" altLang="zh-TW" dirty="0" smtClean="0"/>
              <a:t>3.It will save lots of time for you.</a:t>
            </a:r>
          </a:p>
          <a:p>
            <a:pPr>
              <a:lnSpc>
                <a:spcPct val="150000"/>
              </a:lnSpc>
            </a:pPr>
            <a:r>
              <a:rPr lang="en-US" altLang="zh-TW" dirty="0"/>
              <a:t>4.It’s cheaper than taking a taxi.</a:t>
            </a:r>
            <a:endParaRPr lang="zh-TW" altLang="en-US" dirty="0"/>
          </a:p>
          <a:p>
            <a:endParaRPr lang="zh-TW" altLang="en-US" dirty="0"/>
          </a:p>
        </p:txBody>
      </p:sp>
    </p:spTree>
    <p:extLst>
      <p:ext uri="{BB962C8B-B14F-4D97-AF65-F5344CB8AC3E}">
        <p14:creationId xmlns:p14="http://schemas.microsoft.com/office/powerpoint/2010/main" val="183747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Science behind</a:t>
            </a:r>
            <a:endParaRPr lang="zh-TW" altLang="en-US" dirty="0"/>
          </a:p>
        </p:txBody>
      </p:sp>
      <p:graphicFrame>
        <p:nvGraphicFramePr>
          <p:cNvPr id="15" name="內容版面配置區 14"/>
          <p:cNvGraphicFramePr>
            <a:graphicFrameLocks noGrp="1"/>
          </p:cNvGraphicFramePr>
          <p:nvPr>
            <p:ph idx="1"/>
            <p:extLst>
              <p:ext uri="{D42A27DB-BD31-4B8C-83A1-F6EECF244321}">
                <p14:modId xmlns:p14="http://schemas.microsoft.com/office/powerpoint/2010/main" val="72084983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2977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圖表 5"/>
          <p:cNvGraphicFramePr/>
          <p:nvPr>
            <p:extLst>
              <p:ext uri="{D42A27DB-BD31-4B8C-83A1-F6EECF244321}">
                <p14:modId xmlns:p14="http://schemas.microsoft.com/office/powerpoint/2010/main" val="1272382496"/>
              </p:ext>
            </p:extLst>
          </p:nvPr>
        </p:nvGraphicFramePr>
        <p:xfrm>
          <a:off x="424873" y="1071417"/>
          <a:ext cx="5440218" cy="40970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圖表 8"/>
          <p:cNvGraphicFramePr/>
          <p:nvPr>
            <p:extLst>
              <p:ext uri="{D42A27DB-BD31-4B8C-83A1-F6EECF244321}">
                <p14:modId xmlns:p14="http://schemas.microsoft.com/office/powerpoint/2010/main" val="515240228"/>
              </p:ext>
            </p:extLst>
          </p:nvPr>
        </p:nvGraphicFramePr>
        <p:xfrm>
          <a:off x="5865091" y="1071416"/>
          <a:ext cx="5394036" cy="40970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683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 shows in the survey</a:t>
            </a:r>
            <a:endParaRPr lang="zh-TW" altLang="en-US" dirty="0"/>
          </a:p>
        </p:txBody>
      </p:sp>
      <p:sp>
        <p:nvSpPr>
          <p:cNvPr id="3" name="內容版面配置區 2"/>
          <p:cNvSpPr>
            <a:spLocks noGrp="1"/>
          </p:cNvSpPr>
          <p:nvPr>
            <p:ph sz="half" idx="1"/>
          </p:nvPr>
        </p:nvSpPr>
        <p:spPr/>
        <p:txBody>
          <a:bodyPr/>
          <a:lstStyle/>
          <a:p>
            <a:r>
              <a:rPr lang="en-US" altLang="zh-TW" dirty="0" smtClean="0"/>
              <a:t>Most people who got troubles on sending their products were caused by the following reasons:</a:t>
            </a:r>
          </a:p>
          <a:p>
            <a:r>
              <a:rPr lang="en-US" altLang="zh-TW" dirty="0" smtClean="0"/>
              <a:t>1.Rainy </a:t>
            </a:r>
            <a:r>
              <a:rPr lang="en-US" altLang="zh-TW" dirty="0"/>
              <a:t>day</a:t>
            </a:r>
          </a:p>
          <a:p>
            <a:r>
              <a:rPr lang="en-US" altLang="zh-TW" dirty="0"/>
              <a:t>2.No car</a:t>
            </a:r>
          </a:p>
          <a:p>
            <a:r>
              <a:rPr lang="en-US" altLang="zh-TW" dirty="0"/>
              <a:t>3.Remote area</a:t>
            </a:r>
            <a:endParaRPr lang="zh-TW" altLang="en-US" dirty="0"/>
          </a:p>
          <a:p>
            <a:endParaRPr lang="zh-TW" altLang="en-US" dirty="0"/>
          </a:p>
        </p:txBody>
      </p:sp>
      <p:sp>
        <p:nvSpPr>
          <p:cNvPr id="4" name="內容版面配置區 3"/>
          <p:cNvSpPr>
            <a:spLocks noGrp="1"/>
          </p:cNvSpPr>
          <p:nvPr>
            <p:ph sz="half" idx="2"/>
          </p:nvPr>
        </p:nvSpPr>
        <p:spPr/>
        <p:txBody>
          <a:bodyPr/>
          <a:lstStyle/>
          <a:p>
            <a:r>
              <a:rPr lang="en-US" altLang="zh-TW" dirty="0" smtClean="0"/>
              <a:t>According to the survey,  people who are younger can’t afford too much money on shipping fee; but for people who are older, they are willing to pay more on it.</a:t>
            </a:r>
            <a:endParaRPr lang="zh-TW" altLang="en-US" dirty="0"/>
          </a:p>
        </p:txBody>
      </p:sp>
    </p:spTree>
    <p:extLst>
      <p:ext uri="{BB962C8B-B14F-4D97-AF65-F5344CB8AC3E}">
        <p14:creationId xmlns:p14="http://schemas.microsoft.com/office/powerpoint/2010/main" val="14873386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TM02892315[[fn=絲縷]]</Template>
  <TotalTime>368</TotalTime>
  <Words>485</Words>
  <Application>Microsoft Office PowerPoint</Application>
  <PresentationFormat>寬螢幕</PresentationFormat>
  <Paragraphs>59</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13</vt:i4>
      </vt:variant>
    </vt:vector>
  </HeadingPairs>
  <TitlesOfParts>
    <vt:vector size="20" baseType="lpstr">
      <vt:lpstr>新細明體</vt:lpstr>
      <vt:lpstr>Calibri</vt:lpstr>
      <vt:lpstr>Calibri Light</vt:lpstr>
      <vt:lpstr>Wingdings</vt:lpstr>
      <vt:lpstr>Wingdings 2</vt:lpstr>
      <vt:lpstr>HDOfficeLightV0</vt:lpstr>
      <vt:lpstr>回顧</vt:lpstr>
      <vt:lpstr>Homework 2</vt:lpstr>
      <vt:lpstr>Team introduction</vt:lpstr>
      <vt:lpstr>PowerPoint 簡報</vt:lpstr>
      <vt:lpstr>Idea</vt:lpstr>
      <vt:lpstr>More details</vt:lpstr>
      <vt:lpstr>Advantages</vt:lpstr>
      <vt:lpstr>Science behind</vt:lpstr>
      <vt:lpstr>PowerPoint 簡報</vt:lpstr>
      <vt:lpstr>Result shows in the survey</vt:lpstr>
      <vt:lpstr>PowerPoint 簡報</vt:lpstr>
      <vt:lpstr>For customers</vt:lpstr>
      <vt:lpstr>For post office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2</dc:title>
  <dc:creator>允寬 廖</dc:creator>
  <cp:lastModifiedBy>USER</cp:lastModifiedBy>
  <cp:revision>37</cp:revision>
  <dcterms:created xsi:type="dcterms:W3CDTF">2019-03-25T11:08:46Z</dcterms:created>
  <dcterms:modified xsi:type="dcterms:W3CDTF">2019-03-26T13:38:54Z</dcterms:modified>
</cp:coreProperties>
</file>