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5" r:id="rId5"/>
    <p:sldId id="261" r:id="rId6"/>
    <p:sldId id="264" r:id="rId7"/>
    <p:sldId id="268" r:id="rId8"/>
    <p:sldId id="310" r:id="rId9"/>
    <p:sldId id="290" r:id="rId10"/>
    <p:sldId id="306" r:id="rId11"/>
    <p:sldId id="307" r:id="rId12"/>
    <p:sldId id="308" r:id="rId13"/>
    <p:sldId id="312" r:id="rId14"/>
    <p:sldId id="311" r:id="rId15"/>
    <p:sldId id="299" r:id="rId16"/>
    <p:sldId id="300" r:id="rId17"/>
    <p:sldId id="301" r:id="rId18"/>
    <p:sldId id="302" r:id="rId19"/>
    <p:sldId id="303" r:id="rId20"/>
    <p:sldId id="304" r:id="rId21"/>
    <p:sldId id="309" r:id="rId22"/>
    <p:sldId id="305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5220" autoAdjust="0"/>
  </p:normalViewPr>
  <p:slideViewPr>
    <p:cSldViewPr>
      <p:cViewPr varScale="1">
        <p:scale>
          <a:sx n="103" d="100"/>
          <a:sy n="103" d="100"/>
        </p:scale>
        <p:origin x="216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C-48DE-ACCF-9054007758D3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C-48DE-ACCF-9054007758D3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C-48DE-ACCF-9054007758D3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C-48DE-ACCF-9054007758D3}"/>
              </c:ext>
            </c:extLst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EC-48DE-ACCF-9054007758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Login</c:v>
                </c:pt>
                <c:pt idx="1">
                  <c:v>Account creation difficult</c:v>
                </c:pt>
                <c:pt idx="2">
                  <c:v>Transaction</c:v>
                </c:pt>
                <c:pt idx="3">
                  <c:v>Interface Design</c:v>
                </c:pt>
                <c:pt idx="4">
                  <c:v>Security app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</c:v>
                </c:pt>
                <c:pt idx="1">
                  <c:v>3</c:v>
                </c:pt>
                <c:pt idx="2">
                  <c:v>24</c:v>
                </c:pt>
                <c:pt idx="3">
                  <c:v>11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8EC-48DE-ACCF-9054007758D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84205837905561"/>
          <c:y val="0.45510261708423283"/>
          <c:w val="0.22882982881420136"/>
          <c:h val="0.5448973829157671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DE-4C32-83E7-44563E0BC983}"/>
              </c:ext>
            </c:extLst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2E-4CBF-A12C-2049DF8482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Login</c:v>
                </c:pt>
                <c:pt idx="1">
                  <c:v>Account creation difficult</c:v>
                </c:pt>
                <c:pt idx="2">
                  <c:v>Transaction</c:v>
                </c:pt>
                <c:pt idx="3">
                  <c:v>Interface Design</c:v>
                </c:pt>
                <c:pt idx="4">
                  <c:v>Security app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</c:v>
                </c:pt>
                <c:pt idx="1">
                  <c:v>3</c:v>
                </c:pt>
                <c:pt idx="2">
                  <c:v>24</c:v>
                </c:pt>
                <c:pt idx="3">
                  <c:v>11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645836540250549"/>
          <c:y val="0.54108922441789831"/>
          <c:w val="0.31354163459749446"/>
          <c:h val="0.440258940224484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3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3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dPt>
            <c:idx val="3"/>
            <c:bubble3D val="0"/>
            <c:spPr>
              <a:solidFill>
                <a:schemeClr val="accent3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98-42E7-BC6C-B16B91A7C6BA}"/>
              </c:ext>
            </c:extLst>
          </c:dPt>
          <c:dPt>
            <c:idx val="4"/>
            <c:bubble3D val="0"/>
            <c:spPr>
              <a:solidFill>
                <a:schemeClr val="accent3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98-42E7-BC6C-B16B91A7C6BA}"/>
              </c:ext>
            </c:extLst>
          </c:dPt>
          <c:dPt>
            <c:idx val="5"/>
            <c:bubble3D val="0"/>
            <c:spPr>
              <a:solidFill>
                <a:schemeClr val="accent3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98-42E7-BC6C-B16B91A7C6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Login</c:v>
                </c:pt>
                <c:pt idx="1">
                  <c:v>Security App</c:v>
                </c:pt>
                <c:pt idx="2">
                  <c:v>User difficulty</c:v>
                </c:pt>
                <c:pt idx="3">
                  <c:v>Transaction</c:v>
                </c:pt>
                <c:pt idx="4">
                  <c:v>Interface design</c:v>
                </c:pt>
                <c:pt idx="5">
                  <c:v>Server down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  <c:pt idx="1">
                  <c:v>20</c:v>
                </c:pt>
                <c:pt idx="2">
                  <c:v>18</c:v>
                </c:pt>
                <c:pt idx="3">
                  <c:v>14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339037621550828"/>
          <c:y val="0.5544369616288175"/>
          <c:w val="0.39428897520158579"/>
          <c:h val="0.440258940224484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82-4416-B247-C1BE2C6C74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Login</c:v>
                </c:pt>
                <c:pt idx="1">
                  <c:v>Security App</c:v>
                </c:pt>
                <c:pt idx="2">
                  <c:v>Transaction</c:v>
                </c:pt>
                <c:pt idx="3">
                  <c:v>Interface Design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27</c:v>
                </c:pt>
                <c:pt idx="2">
                  <c:v>26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339037621550828"/>
          <c:y val="0.5544369616288175"/>
          <c:w val="0.39428897520158579"/>
          <c:h val="0.440258940224484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5C6E5-D621-4CA9-9150-FFED18577EF7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25B6-3F30-46E8-BE41-F19EC58E7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49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Now I want to </a:t>
            </a:r>
            <a:r>
              <a:rPr lang="en-US" altLang="zh-TW" dirty="0" err="1"/>
              <a:t>introduct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825B6-3F30-46E8-BE41-F19EC58E709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現代人過於忙碌，沒有時間親自到郵局處理帳戶問題，因此郵局推出了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，使用戶可以透過網路查看自己的帳戶，但此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因設計不良，造成操作困難，因此我們這組這次的目的就是要改善這款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，提高使用率。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B626-A2CC-4AC2-AE46-BE101277F6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34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microsoft.com/office/2007/relationships/hdphoto" Target="../media/hdphoto2.wdp"/><Relationship Id="rId2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5" Type="http://schemas.openxmlformats.org/officeDocument/2006/relationships/slide" Target="slide19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5" Type="http://schemas.openxmlformats.org/officeDocument/2006/relationships/slide" Target="slide19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5" Type="http://schemas.openxmlformats.org/officeDocument/2006/relationships/slide" Target="slide19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Group 6 Project 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English Good </a:t>
            </a:r>
            <a:r>
              <a:rPr lang="en-US" altLang="zh-TW" dirty="0" err="1"/>
              <a:t>Good</a:t>
            </a:r>
            <a:r>
              <a:rPr lang="en-US" altLang="zh-TW" dirty="0"/>
              <a:t> + English Bad </a:t>
            </a:r>
            <a:r>
              <a:rPr lang="en-US" altLang="zh-TW" dirty="0" err="1"/>
              <a:t>Bad</a:t>
            </a:r>
            <a:r>
              <a:rPr lang="en-US" altLang="zh-TW" dirty="0"/>
              <a:t> TEAM</a:t>
            </a:r>
          </a:p>
          <a:p>
            <a:r>
              <a:rPr lang="en-US" altLang="zh-TW" dirty="0"/>
              <a:t> ( </a:t>
            </a:r>
            <a:r>
              <a:rPr lang="en-US" altLang="zh-TW" dirty="0" err="1"/>
              <a:t>EggEbb</a:t>
            </a:r>
            <a:r>
              <a:rPr lang="en-US" altLang="zh-TW" dirty="0"/>
              <a:t> Team)</a:t>
            </a:r>
          </a:p>
          <a:p>
            <a:br>
              <a:rPr lang="en-US" altLang="zh-TW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Dcard</a:t>
            </a:r>
            <a:r>
              <a:rPr lang="en-US" altLang="ko-KR" dirty="0"/>
              <a:t> Analysis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2843808" y="1419622"/>
          <a:ext cx="5976664" cy="2854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7114" y="1817069"/>
            <a:ext cx="3894919" cy="553999"/>
            <a:chOff x="6228184" y="1702692"/>
            <a:chExt cx="2655056" cy="553999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90952" y="1702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2B9D9F3D-25B0-4563-AFCD-82559FA41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0" t="8000" r="31891" b="9401"/>
          <a:stretch/>
        </p:blipFill>
        <p:spPr>
          <a:xfrm>
            <a:off x="583488" y="1419622"/>
            <a:ext cx="3628472" cy="285439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7B7673F-EF48-4B81-A9BA-31D9C7FEE02F}"/>
              </a:ext>
            </a:extLst>
          </p:cNvPr>
          <p:cNvSpPr txBox="1"/>
          <p:nvPr/>
        </p:nvSpPr>
        <p:spPr>
          <a:xfrm>
            <a:off x="4788024" y="4515966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Total: 104 comments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7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4E176B1-4142-441D-9A61-701BC3E94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The Login Screen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8D7CCA-EB3F-4743-B142-C10E6CCFF2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4B8766-F440-4D12-9B88-7E568CF9E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46614"/>
            <a:ext cx="2071589" cy="36846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21E28B2-A8AD-41B2-B883-1FB3E1C9BA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841276"/>
            <a:ext cx="2075848" cy="368463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A186D917-6A90-46AD-A60A-CD6082134D45}"/>
              </a:ext>
            </a:extLst>
          </p:cNvPr>
          <p:cNvSpPr/>
          <p:nvPr/>
        </p:nvSpPr>
        <p:spPr>
          <a:xfrm>
            <a:off x="4932040" y="2211710"/>
            <a:ext cx="864096" cy="7920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7025C0-C148-418D-9A0F-C08F546E13A1}"/>
              </a:ext>
            </a:extLst>
          </p:cNvPr>
          <p:cNvSpPr txBox="1"/>
          <p:nvPr/>
        </p:nvSpPr>
        <p:spPr>
          <a:xfrm>
            <a:off x="292809" y="1402054"/>
            <a:ext cx="18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Three types of </a:t>
            </a:r>
          </a:p>
          <a:p>
            <a:pPr algn="ctr"/>
            <a:r>
              <a:rPr lang="en-US" altLang="zh-TW" b="1" dirty="0"/>
              <a:t>ID to enter</a:t>
            </a:r>
            <a:endParaRPr lang="zh-TW" altLang="en-US" b="1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2D617F7-A9AD-4943-AD02-51D327F4EE02}"/>
              </a:ext>
            </a:extLst>
          </p:cNvPr>
          <p:cNvSpPr/>
          <p:nvPr/>
        </p:nvSpPr>
        <p:spPr>
          <a:xfrm>
            <a:off x="2411760" y="1526763"/>
            <a:ext cx="720080" cy="396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50708A1-CC9B-4466-86A6-3E922E61FBB0}"/>
              </a:ext>
            </a:extLst>
          </p:cNvPr>
          <p:cNvSpPr/>
          <p:nvPr/>
        </p:nvSpPr>
        <p:spPr>
          <a:xfrm>
            <a:off x="2518600" y="2211710"/>
            <a:ext cx="627856" cy="3465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B7DD786-AB9D-44C7-B9AB-9F2DBB7960F2}"/>
              </a:ext>
            </a:extLst>
          </p:cNvPr>
          <p:cNvSpPr/>
          <p:nvPr/>
        </p:nvSpPr>
        <p:spPr>
          <a:xfrm>
            <a:off x="2518600" y="2532068"/>
            <a:ext cx="627856" cy="3465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two way arrow">
            <a:extLst>
              <a:ext uri="{FF2B5EF4-FFF2-40B4-BE49-F238E27FC236}">
                <a16:creationId xmlns:a16="http://schemas.microsoft.com/office/drawing/2014/main" id="{472B9F2C-E055-4025-9919-774EAF3F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86" y="2343482"/>
            <a:ext cx="720080" cy="4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93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字版面配置區 122">
            <a:extLst>
              <a:ext uri="{FF2B5EF4-FFF2-40B4-BE49-F238E27FC236}">
                <a16:creationId xmlns:a16="http://schemas.microsoft.com/office/drawing/2014/main" id="{7B4F4F4B-3F44-4532-9372-9D391496D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72200" y="123754"/>
            <a:ext cx="2520280" cy="576064"/>
          </a:xfrm>
          <a:solidFill>
            <a:srgbClr val="32AEB8"/>
          </a:solidFill>
          <a:ln w="38100">
            <a:noFill/>
          </a:ln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Flow chart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1A17FBE-BD43-48CE-A7B5-48EC51E43E57}"/>
              </a:ext>
            </a:extLst>
          </p:cNvPr>
          <p:cNvSpPr txBox="1"/>
          <p:nvPr/>
        </p:nvSpPr>
        <p:spPr>
          <a:xfrm>
            <a:off x="809637" y="576138"/>
            <a:ext cx="2233305" cy="507831"/>
          </a:xfrm>
          <a:prstGeom prst="rect">
            <a:avLst/>
          </a:prstGeom>
          <a:ln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First Time Login</a:t>
            </a:r>
          </a:p>
          <a:p>
            <a:pPr algn="ctr"/>
            <a:r>
              <a:rPr lang="en-US" altLang="zh-TW" sz="1350" dirty="0"/>
              <a:t>Using account &amp; password</a:t>
            </a:r>
            <a:endParaRPr lang="zh-TW" altLang="en-US" sz="135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C7FCAC4B-3D76-426A-8664-EA39AD6731DF}"/>
              </a:ext>
            </a:extLst>
          </p:cNvPr>
          <p:cNvSpPr txBox="1"/>
          <p:nvPr/>
        </p:nvSpPr>
        <p:spPr>
          <a:xfrm>
            <a:off x="961936" y="1434401"/>
            <a:ext cx="1916006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Select the</a:t>
            </a:r>
          </a:p>
          <a:p>
            <a:pPr algn="ctr"/>
            <a:r>
              <a:rPr lang="en-US" altLang="zh-TW" sz="1350" dirty="0"/>
              <a:t>Quick Login</a:t>
            </a:r>
            <a:endParaRPr lang="zh-TW" altLang="en-US" sz="1350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B599397F-0D07-442A-97CA-07667393924B}"/>
              </a:ext>
            </a:extLst>
          </p:cNvPr>
          <p:cNvCxnSpPr>
            <a:cxnSpLocks/>
            <a:stCxn id="125" idx="0"/>
            <a:endCxn id="125" idx="0"/>
          </p:cNvCxnSpPr>
          <p:nvPr/>
        </p:nvCxnSpPr>
        <p:spPr>
          <a:xfrm>
            <a:off x="1919939" y="143440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7F11255F-EE7F-43E7-A316-83A1440801C0}"/>
              </a:ext>
            </a:extLst>
          </p:cNvPr>
          <p:cNvCxnSpPr>
            <a:cxnSpLocks/>
          </p:cNvCxnSpPr>
          <p:nvPr/>
        </p:nvCxnSpPr>
        <p:spPr>
          <a:xfrm flipH="1">
            <a:off x="1919939" y="1061369"/>
            <a:ext cx="3175" cy="36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732358CA-9A07-42E8-88A9-556E5BCE2871}"/>
              </a:ext>
            </a:extLst>
          </p:cNvPr>
          <p:cNvSpPr txBox="1"/>
          <p:nvPr/>
        </p:nvSpPr>
        <p:spPr>
          <a:xfrm>
            <a:off x="1266589" y="1085697"/>
            <a:ext cx="8386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Success</a:t>
            </a:r>
            <a:endParaRPr lang="zh-TW" altLang="en-US" sz="1350" dirty="0"/>
          </a:p>
        </p:txBody>
      </p: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32E9E547-BD6E-478C-806F-8E8A0B01CE17}"/>
              </a:ext>
            </a:extLst>
          </p:cNvPr>
          <p:cNvCxnSpPr>
            <a:cxnSpLocks/>
          </p:cNvCxnSpPr>
          <p:nvPr/>
        </p:nvCxnSpPr>
        <p:spPr>
          <a:xfrm>
            <a:off x="1492918" y="1864433"/>
            <a:ext cx="0" cy="78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B530B892-28ED-4CD6-8A93-51210F53A893}"/>
              </a:ext>
            </a:extLst>
          </p:cNvPr>
          <p:cNvSpPr txBox="1"/>
          <p:nvPr/>
        </p:nvSpPr>
        <p:spPr>
          <a:xfrm>
            <a:off x="965058" y="2656649"/>
            <a:ext cx="97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Using</a:t>
            </a:r>
          </a:p>
          <a:p>
            <a:pPr algn="ctr"/>
            <a:r>
              <a:rPr lang="en-US" altLang="zh-TW" sz="1350" dirty="0"/>
              <a:t>account</a:t>
            </a:r>
          </a:p>
          <a:p>
            <a:pPr algn="ctr"/>
            <a:r>
              <a:rPr lang="en-US" altLang="zh-TW" sz="1350" dirty="0"/>
              <a:t>&amp;password</a:t>
            </a:r>
            <a:endParaRPr lang="zh-TW" altLang="en-US" sz="1350" dirty="0"/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90818B36-721F-49DC-A6FA-8D0411FDB18C}"/>
              </a:ext>
            </a:extLst>
          </p:cNvPr>
          <p:cNvCxnSpPr>
            <a:cxnSpLocks/>
          </p:cNvCxnSpPr>
          <p:nvPr/>
        </p:nvCxnSpPr>
        <p:spPr>
          <a:xfrm>
            <a:off x="2403702" y="1829733"/>
            <a:ext cx="0" cy="82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D6BA9AA3-4B58-4657-9A34-74AA6A5EB686}"/>
              </a:ext>
            </a:extLst>
          </p:cNvPr>
          <p:cNvSpPr txBox="1"/>
          <p:nvPr/>
        </p:nvSpPr>
        <p:spPr>
          <a:xfrm>
            <a:off x="1977871" y="2656649"/>
            <a:ext cx="122854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350" dirty="0"/>
              <a:t>Quick Login</a:t>
            </a:r>
          </a:p>
          <a:p>
            <a:pPr marL="214313" indent="-214313" algn="ctr">
              <a:buFontTx/>
              <a:buChar char="-"/>
            </a:pPr>
            <a:r>
              <a:rPr lang="en-US" altLang="zh-TW" sz="1350" dirty="0"/>
              <a:t>Fingerprint</a:t>
            </a:r>
          </a:p>
          <a:p>
            <a:pPr marL="214313" indent="-214313" algn="ctr">
              <a:buFontTx/>
              <a:buChar char="-"/>
            </a:pPr>
            <a:r>
              <a:rPr lang="en-US" altLang="zh-TW" sz="1350" dirty="0"/>
              <a:t>Pattern</a:t>
            </a:r>
          </a:p>
          <a:p>
            <a:pPr marL="214313" indent="-214313" algn="ctr">
              <a:buFontTx/>
              <a:buChar char="-"/>
            </a:pPr>
            <a:r>
              <a:rPr lang="en-US" altLang="zh-TW" sz="1350" dirty="0"/>
              <a:t>Face ID</a:t>
            </a: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09FE3378-FB8F-455E-B4ED-F7864876D667}"/>
              </a:ext>
            </a:extLst>
          </p:cNvPr>
          <p:cNvSpPr txBox="1"/>
          <p:nvPr/>
        </p:nvSpPr>
        <p:spPr>
          <a:xfrm>
            <a:off x="963258" y="2008923"/>
            <a:ext cx="3900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No</a:t>
            </a:r>
            <a:endParaRPr lang="zh-TW" altLang="en-US" sz="1350" dirty="0"/>
          </a:p>
        </p:txBody>
      </p: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1EB33681-5FB9-43DD-8C68-3AB06BCC5893}"/>
              </a:ext>
            </a:extLst>
          </p:cNvPr>
          <p:cNvCxnSpPr>
            <a:cxnSpLocks/>
            <a:stCxn id="132" idx="3"/>
            <a:endCxn id="135" idx="3"/>
          </p:cNvCxnSpPr>
          <p:nvPr/>
        </p:nvCxnSpPr>
        <p:spPr>
          <a:xfrm>
            <a:off x="3206413" y="3118314"/>
            <a:ext cx="693708" cy="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48AD9694-BE25-477E-85D4-ADE06BB536C2}"/>
              </a:ext>
            </a:extLst>
          </p:cNvPr>
          <p:cNvSpPr txBox="1"/>
          <p:nvPr/>
        </p:nvSpPr>
        <p:spPr>
          <a:xfrm>
            <a:off x="3157610" y="2864398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Fail for</a:t>
            </a:r>
          </a:p>
          <a:p>
            <a:endParaRPr lang="en-US" altLang="zh-TW" sz="100" dirty="0"/>
          </a:p>
          <a:p>
            <a:r>
              <a:rPr lang="en-US" altLang="zh-TW" sz="1350" dirty="0"/>
              <a:t>3 times</a:t>
            </a:r>
            <a:endParaRPr lang="zh-TW" altLang="en-US" sz="135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C6D0CB97-A25D-439F-BE7B-562792DFEE4B}"/>
              </a:ext>
            </a:extLst>
          </p:cNvPr>
          <p:cNvSpPr txBox="1"/>
          <p:nvPr/>
        </p:nvSpPr>
        <p:spPr>
          <a:xfrm>
            <a:off x="3813077" y="2772065"/>
            <a:ext cx="1270008" cy="715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Login</a:t>
            </a:r>
          </a:p>
          <a:p>
            <a:pPr algn="ctr"/>
            <a:r>
              <a:rPr lang="en-US" altLang="zh-TW" sz="1350" dirty="0"/>
              <a:t>Using account&amp; password</a:t>
            </a:r>
            <a:endParaRPr lang="zh-TW" altLang="en-US" sz="135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961B58F-7296-4AE8-8FC4-D7142C037E9E}"/>
              </a:ext>
            </a:extLst>
          </p:cNvPr>
          <p:cNvSpPr txBox="1"/>
          <p:nvPr/>
        </p:nvSpPr>
        <p:spPr>
          <a:xfrm>
            <a:off x="2793471" y="1829733"/>
            <a:ext cx="4669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Yes</a:t>
            </a:r>
            <a:endParaRPr lang="zh-TW" altLang="en-US" sz="1350" dirty="0"/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8BFEFCD-99AC-43F6-AE90-E690EEED3259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5083085" y="3112543"/>
            <a:ext cx="375488" cy="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E9F116D0-AA25-4D2A-8D88-48BFFA31850E}"/>
              </a:ext>
            </a:extLst>
          </p:cNvPr>
          <p:cNvSpPr txBox="1"/>
          <p:nvPr/>
        </p:nvSpPr>
        <p:spPr>
          <a:xfrm>
            <a:off x="5083085" y="2864398"/>
            <a:ext cx="4635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Fail</a:t>
            </a:r>
            <a:endParaRPr lang="zh-TW" altLang="en-US" sz="135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FD0AD0E-84DF-44DF-976C-8E225258B4EB}"/>
              </a:ext>
            </a:extLst>
          </p:cNvPr>
          <p:cNvSpPr txBox="1"/>
          <p:nvPr/>
        </p:nvSpPr>
        <p:spPr>
          <a:xfrm>
            <a:off x="5458573" y="2875940"/>
            <a:ext cx="1151234" cy="7155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Send a</a:t>
            </a:r>
          </a:p>
          <a:p>
            <a:pPr algn="ctr"/>
            <a:r>
              <a:rPr lang="en-US" altLang="zh-TW" sz="1350" dirty="0"/>
              <a:t>Warning Email</a:t>
            </a:r>
            <a:endParaRPr lang="zh-TW" altLang="en-US" sz="1350" dirty="0"/>
          </a:p>
        </p:txBody>
      </p: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3348EA7C-15E3-44C5-8B9B-2B517961B2D7}"/>
              </a:ext>
            </a:extLst>
          </p:cNvPr>
          <p:cNvCxnSpPr>
            <a:stCxn id="140" idx="3"/>
          </p:cNvCxnSpPr>
          <p:nvPr/>
        </p:nvCxnSpPr>
        <p:spPr>
          <a:xfrm flipV="1">
            <a:off x="6609807" y="3118314"/>
            <a:ext cx="285750" cy="11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81C7E8CD-92CD-4F2A-AEAF-348EC40FFD08}"/>
              </a:ext>
            </a:extLst>
          </p:cNvPr>
          <p:cNvSpPr txBox="1"/>
          <p:nvPr/>
        </p:nvSpPr>
        <p:spPr>
          <a:xfrm>
            <a:off x="6896073" y="2870169"/>
            <a:ext cx="86496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Account</a:t>
            </a:r>
          </a:p>
          <a:p>
            <a:pPr algn="ctr"/>
            <a:r>
              <a:rPr lang="en-US" altLang="zh-TW" sz="1350" dirty="0"/>
              <a:t>Frozen</a:t>
            </a:r>
            <a:endParaRPr lang="zh-TW" altLang="en-US" sz="1350" dirty="0"/>
          </a:p>
        </p:txBody>
      </p: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B1108AA7-E979-4718-A597-129656741685}"/>
              </a:ext>
            </a:extLst>
          </p:cNvPr>
          <p:cNvCxnSpPr>
            <a:cxnSpLocks/>
            <a:stCxn id="142" idx="0"/>
            <a:endCxn id="145" idx="2"/>
          </p:cNvCxnSpPr>
          <p:nvPr/>
        </p:nvCxnSpPr>
        <p:spPr>
          <a:xfrm flipV="1">
            <a:off x="7328557" y="2309006"/>
            <a:ext cx="38498" cy="56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1DC4EED2-354F-41CB-AB8D-2CFC4C3D2F77}"/>
              </a:ext>
            </a:extLst>
          </p:cNvPr>
          <p:cNvSpPr txBox="1"/>
          <p:nvPr/>
        </p:nvSpPr>
        <p:spPr>
          <a:xfrm>
            <a:off x="6665662" y="2451076"/>
            <a:ext cx="1425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Account  rescue</a:t>
            </a:r>
            <a:endParaRPr lang="zh-TW" altLang="en-US" sz="1350" dirty="0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35D0ACD8-7445-46C0-A69B-A905F4E506B4}"/>
              </a:ext>
            </a:extLst>
          </p:cNvPr>
          <p:cNvSpPr txBox="1"/>
          <p:nvPr/>
        </p:nvSpPr>
        <p:spPr>
          <a:xfrm>
            <a:off x="6881954" y="1593425"/>
            <a:ext cx="970202" cy="7155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/>
              <a:t>Go to the </a:t>
            </a:r>
          </a:p>
          <a:p>
            <a:r>
              <a:rPr lang="en-US" altLang="zh-TW" sz="1350" dirty="0"/>
              <a:t>post office</a:t>
            </a:r>
          </a:p>
          <a:p>
            <a:r>
              <a:rPr lang="en-US" altLang="zh-TW" sz="1350" dirty="0"/>
              <a:t>in person</a:t>
            </a:r>
            <a:endParaRPr lang="zh-TW" altLang="en-US" sz="1350" dirty="0"/>
          </a:p>
        </p:txBody>
      </p: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06857EDD-51E7-4D38-8318-6D293C8C7328}"/>
              </a:ext>
            </a:extLst>
          </p:cNvPr>
          <p:cNvCxnSpPr>
            <a:cxnSpLocks/>
            <a:stCxn id="145" idx="0"/>
            <a:endCxn id="124" idx="3"/>
          </p:cNvCxnSpPr>
          <p:nvPr/>
        </p:nvCxnSpPr>
        <p:spPr>
          <a:xfrm rot="16200000" flipV="1">
            <a:off x="4823314" y="-950317"/>
            <a:ext cx="763371" cy="4324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5256857B-F404-474C-BDF7-AA4B8946D6A0}"/>
              </a:ext>
            </a:extLst>
          </p:cNvPr>
          <p:cNvSpPr txBox="1"/>
          <p:nvPr/>
        </p:nvSpPr>
        <p:spPr>
          <a:xfrm>
            <a:off x="964541" y="4368575"/>
            <a:ext cx="6795983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Login Successfully</a:t>
            </a:r>
            <a:endParaRPr lang="zh-TW" altLang="en-US" sz="2700" dirty="0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6A3ED103-0B2F-4A06-87F8-70E34314768E}"/>
              </a:ext>
            </a:extLst>
          </p:cNvPr>
          <p:cNvCxnSpPr>
            <a:stCxn id="132" idx="2"/>
          </p:cNvCxnSpPr>
          <p:nvPr/>
        </p:nvCxnSpPr>
        <p:spPr>
          <a:xfrm>
            <a:off x="2592142" y="3579979"/>
            <a:ext cx="836" cy="80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D099C267-0247-4CF6-B28C-B70FB2D0AF4F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4448081" y="3487646"/>
            <a:ext cx="0" cy="25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2D0A7049-870D-40C1-A737-5F9CCCFD9B20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451058" y="3579979"/>
            <a:ext cx="0" cy="78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9FE45614-8F29-4718-9374-E86584486C51}"/>
              </a:ext>
            </a:extLst>
          </p:cNvPr>
          <p:cNvSpPr txBox="1"/>
          <p:nvPr/>
        </p:nvSpPr>
        <p:spPr>
          <a:xfrm>
            <a:off x="1444529" y="3691403"/>
            <a:ext cx="8386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Success</a:t>
            </a:r>
            <a:endParaRPr lang="zh-TW" altLang="en-US" sz="135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ECBF88F6-3601-4B65-AB9F-B18D695591A5}"/>
              </a:ext>
            </a:extLst>
          </p:cNvPr>
          <p:cNvSpPr txBox="1"/>
          <p:nvPr/>
        </p:nvSpPr>
        <p:spPr>
          <a:xfrm>
            <a:off x="2585412" y="3690722"/>
            <a:ext cx="8386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Success</a:t>
            </a:r>
            <a:endParaRPr lang="zh-TW" altLang="en-US" sz="1350" dirty="0"/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57A1C004-E32C-40C2-B477-BE490610CACC}"/>
              </a:ext>
            </a:extLst>
          </p:cNvPr>
          <p:cNvSpPr txBox="1"/>
          <p:nvPr/>
        </p:nvSpPr>
        <p:spPr>
          <a:xfrm>
            <a:off x="3719859" y="3744416"/>
            <a:ext cx="1819729" cy="300082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/>
              <a:t>Send a notified Email</a:t>
            </a:r>
            <a:endParaRPr lang="zh-TW" altLang="en-US" sz="1350" dirty="0"/>
          </a:p>
        </p:txBody>
      </p:sp>
      <p:sp>
        <p:nvSpPr>
          <p:cNvPr id="154" name="矩形: 圓角 153">
            <a:extLst>
              <a:ext uri="{FF2B5EF4-FFF2-40B4-BE49-F238E27FC236}">
                <a16:creationId xmlns:a16="http://schemas.microsoft.com/office/drawing/2014/main" id="{55F2E941-7355-406B-9C31-A74302157DAD}"/>
              </a:ext>
            </a:extLst>
          </p:cNvPr>
          <p:cNvSpPr/>
          <p:nvPr/>
        </p:nvSpPr>
        <p:spPr>
          <a:xfrm>
            <a:off x="928612" y="576138"/>
            <a:ext cx="1995355" cy="485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06F26D54-80B5-469E-84DB-C8BE98F4F3D2}"/>
              </a:ext>
            </a:extLst>
          </p:cNvPr>
          <p:cNvSpPr/>
          <p:nvPr/>
        </p:nvSpPr>
        <p:spPr>
          <a:xfrm>
            <a:off x="971600" y="4371950"/>
            <a:ext cx="6795983" cy="4845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6" name="平行四邊形 155">
            <a:extLst>
              <a:ext uri="{FF2B5EF4-FFF2-40B4-BE49-F238E27FC236}">
                <a16:creationId xmlns:a16="http://schemas.microsoft.com/office/drawing/2014/main" id="{020D3815-E1B1-480F-8866-78318E6F878D}"/>
              </a:ext>
            </a:extLst>
          </p:cNvPr>
          <p:cNvSpPr/>
          <p:nvPr/>
        </p:nvSpPr>
        <p:spPr>
          <a:xfrm>
            <a:off x="1956354" y="2661181"/>
            <a:ext cx="1226100" cy="895472"/>
          </a:xfrm>
          <a:prstGeom prst="parallelogram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7" name="菱形 156">
            <a:extLst>
              <a:ext uri="{FF2B5EF4-FFF2-40B4-BE49-F238E27FC236}">
                <a16:creationId xmlns:a16="http://schemas.microsoft.com/office/drawing/2014/main" id="{F0E314D8-7FEC-4A66-A53C-8A2110575EA0}"/>
              </a:ext>
            </a:extLst>
          </p:cNvPr>
          <p:cNvSpPr/>
          <p:nvPr/>
        </p:nvSpPr>
        <p:spPr>
          <a:xfrm>
            <a:off x="971600" y="1387025"/>
            <a:ext cx="1909462" cy="607751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8" name="平行四邊形 157">
            <a:extLst>
              <a:ext uri="{FF2B5EF4-FFF2-40B4-BE49-F238E27FC236}">
                <a16:creationId xmlns:a16="http://schemas.microsoft.com/office/drawing/2014/main" id="{CD72C96B-D13C-4F15-93D9-82E5C8F82798}"/>
              </a:ext>
            </a:extLst>
          </p:cNvPr>
          <p:cNvSpPr/>
          <p:nvPr/>
        </p:nvSpPr>
        <p:spPr>
          <a:xfrm>
            <a:off x="912137" y="2652252"/>
            <a:ext cx="1120571" cy="7014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9" name="平行四邊形 158">
            <a:extLst>
              <a:ext uri="{FF2B5EF4-FFF2-40B4-BE49-F238E27FC236}">
                <a16:creationId xmlns:a16="http://schemas.microsoft.com/office/drawing/2014/main" id="{590713AE-D710-4FC6-82CE-1B14F7C0B898}"/>
              </a:ext>
            </a:extLst>
          </p:cNvPr>
          <p:cNvSpPr/>
          <p:nvPr/>
        </p:nvSpPr>
        <p:spPr>
          <a:xfrm>
            <a:off x="3733226" y="2771823"/>
            <a:ext cx="1439066" cy="69249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236406C7-FD4E-41C9-A4AD-418EED5E839F}"/>
              </a:ext>
            </a:extLst>
          </p:cNvPr>
          <p:cNvSpPr txBox="1"/>
          <p:nvPr/>
        </p:nvSpPr>
        <p:spPr>
          <a:xfrm>
            <a:off x="4445624" y="3461429"/>
            <a:ext cx="8386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Success</a:t>
            </a:r>
            <a:endParaRPr lang="zh-TW" altLang="en-US" sz="1350" dirty="0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13B52DB9-C6EC-4539-B88C-8A6CA10FCD96}"/>
              </a:ext>
            </a:extLst>
          </p:cNvPr>
          <p:cNvCxnSpPr>
            <a:cxnSpLocks/>
          </p:cNvCxnSpPr>
          <p:nvPr/>
        </p:nvCxnSpPr>
        <p:spPr>
          <a:xfrm>
            <a:off x="4445624" y="4021416"/>
            <a:ext cx="7134" cy="35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4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25DD010-BE45-47A8-8C5C-458D3E501C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Low Fidelity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7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C40BC6C-AF26-45BF-9E58-2C56A60FC06B}"/>
              </a:ext>
            </a:extLst>
          </p:cNvPr>
          <p:cNvSpPr/>
          <p:nvPr/>
        </p:nvSpPr>
        <p:spPr>
          <a:xfrm>
            <a:off x="3923928" y="2562324"/>
            <a:ext cx="2448272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Please enter account name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C900B5E-B488-4838-8BCB-6D91D29B41B7}"/>
              </a:ext>
            </a:extLst>
          </p:cNvPr>
          <p:cNvSpPr/>
          <p:nvPr/>
        </p:nvSpPr>
        <p:spPr>
          <a:xfrm>
            <a:off x="3923928" y="2994372"/>
            <a:ext cx="2448272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Please enter password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6B66D7-F8E3-47FE-9836-B299495719BE}"/>
              </a:ext>
            </a:extLst>
          </p:cNvPr>
          <p:cNvSpPr txBox="1"/>
          <p:nvPr/>
        </p:nvSpPr>
        <p:spPr>
          <a:xfrm>
            <a:off x="2843808" y="24903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Account: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E7F75A-3F2C-42E0-B80F-4812CA7C5A29}"/>
              </a:ext>
            </a:extLst>
          </p:cNvPr>
          <p:cNvSpPr txBox="1"/>
          <p:nvPr/>
        </p:nvSpPr>
        <p:spPr>
          <a:xfrm>
            <a:off x="2668344" y="295372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Password:</a:t>
            </a:r>
            <a:endParaRPr lang="zh-TW" altLang="en-US" dirty="0"/>
          </a:p>
        </p:txBody>
      </p:sp>
      <p:sp>
        <p:nvSpPr>
          <p:cNvPr id="8" name="矩形: 圓角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2086C4-B9B7-4F28-A841-D8B819716519}"/>
              </a:ext>
            </a:extLst>
          </p:cNvPr>
          <p:cNvSpPr/>
          <p:nvPr/>
        </p:nvSpPr>
        <p:spPr>
          <a:xfrm>
            <a:off x="3851920" y="3417128"/>
            <a:ext cx="1224136" cy="3693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Quick Login 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329A3E4-6A5C-46A2-B994-BE2CBF3A2189}"/>
              </a:ext>
            </a:extLst>
          </p:cNvPr>
          <p:cNvSpPr/>
          <p:nvPr/>
        </p:nvSpPr>
        <p:spPr>
          <a:xfrm>
            <a:off x="5220072" y="3417128"/>
            <a:ext cx="1224136" cy="3693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Enter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éµå±æ¨èª">
            <a:extLst>
              <a:ext uri="{FF2B5EF4-FFF2-40B4-BE49-F238E27FC236}">
                <a16:creationId xmlns:a16="http://schemas.microsoft.com/office/drawing/2014/main" id="{D0B4BE2E-D592-42BD-8A46-E15F15DE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67494"/>
            <a:ext cx="816534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éµæ¿å¯¶å¯¶">
            <a:extLst>
              <a:ext uri="{FF2B5EF4-FFF2-40B4-BE49-F238E27FC236}">
                <a16:creationId xmlns:a16="http://schemas.microsoft.com/office/drawing/2014/main" id="{F590D4D8-EEF8-4BB4-BB55-04106D4E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60" y="141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替代程序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0A96E9-7616-488A-BEE7-0A6DA17BB14C}"/>
              </a:ext>
            </a:extLst>
          </p:cNvPr>
          <p:cNvSpPr/>
          <p:nvPr/>
        </p:nvSpPr>
        <p:spPr>
          <a:xfrm>
            <a:off x="2051720" y="1419622"/>
            <a:ext cx="1944216" cy="1584176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Fingerprint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流程圖: 替代程序 2">
            <a:hlinkClick r:id="rId2" action="ppaction://hlinksldjump"/>
            <a:extLst>
              <a:ext uri="{FF2B5EF4-FFF2-40B4-BE49-F238E27FC236}">
                <a16:creationId xmlns:a16="http://schemas.microsoft.com/office/drawing/2014/main" id="{F7BEB052-DEFA-4536-8561-F3824887081F}"/>
              </a:ext>
            </a:extLst>
          </p:cNvPr>
          <p:cNvSpPr/>
          <p:nvPr/>
        </p:nvSpPr>
        <p:spPr>
          <a:xfrm>
            <a:off x="4355976" y="1419622"/>
            <a:ext cx="1944216" cy="1584176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Facial 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Recognition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流程圖: 替代程序 3">
            <a:hlinkClick r:id="rId3" action="ppaction://hlinksldjump"/>
            <a:extLst>
              <a:ext uri="{FF2B5EF4-FFF2-40B4-BE49-F238E27FC236}">
                <a16:creationId xmlns:a16="http://schemas.microsoft.com/office/drawing/2014/main" id="{271F61F3-807B-44D6-BC91-CA5DF9C6C859}"/>
              </a:ext>
            </a:extLst>
          </p:cNvPr>
          <p:cNvSpPr/>
          <p:nvPr/>
        </p:nvSpPr>
        <p:spPr>
          <a:xfrm>
            <a:off x="6660232" y="1419622"/>
            <a:ext cx="1944216" cy="1584176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Pattern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fingerprint login">
            <a:extLst>
              <a:ext uri="{FF2B5EF4-FFF2-40B4-BE49-F238E27FC236}">
                <a16:creationId xmlns:a16="http://schemas.microsoft.com/office/drawing/2014/main" id="{F6EFE0A5-B21E-4887-9B8A-A61AFBE3B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0" t="9401" r="6701" b="16401"/>
          <a:stretch/>
        </p:blipFill>
        <p:spPr bwMode="auto">
          <a:xfrm>
            <a:off x="2339752" y="3075806"/>
            <a:ext cx="1440160" cy="138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ial recognition icon">
            <a:extLst>
              <a:ext uri="{FF2B5EF4-FFF2-40B4-BE49-F238E27FC236}">
                <a16:creationId xmlns:a16="http://schemas.microsoft.com/office/drawing/2014/main" id="{DD32CAAF-C6FE-4507-A66B-FAAFF1DA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56" y="3260762"/>
            <a:ext cx="1039180" cy="1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attern login">
            <a:extLst>
              <a:ext uri="{FF2B5EF4-FFF2-40B4-BE49-F238E27FC236}">
                <a16:creationId xmlns:a16="http://schemas.microsoft.com/office/drawing/2014/main" id="{FFF55F38-627B-4564-9DF2-7B5C541A4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10800" r="19551" b="10800"/>
          <a:stretch/>
        </p:blipFill>
        <p:spPr bwMode="auto">
          <a:xfrm>
            <a:off x="6912259" y="3106936"/>
            <a:ext cx="1440161" cy="139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E04E8867-7935-4CA6-9E8A-8D151FE1C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0" t="6720" r="24400" b="7601"/>
          <a:stretch/>
        </p:blipFill>
        <p:spPr bwMode="auto">
          <a:xfrm>
            <a:off x="3635896" y="0"/>
            <a:ext cx="3024336" cy="49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ingerprint login">
            <a:extLst>
              <a:ext uri="{FF2B5EF4-FFF2-40B4-BE49-F238E27FC236}">
                <a16:creationId xmlns:a16="http://schemas.microsoft.com/office/drawing/2014/main" id="{7385ED7E-CAFB-4371-9AF4-D62CF7D99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0" t="9401" r="6701" b="16401"/>
          <a:stretch/>
        </p:blipFill>
        <p:spPr bwMode="auto">
          <a:xfrm>
            <a:off x="4499992" y="1594315"/>
            <a:ext cx="1440160" cy="138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C852AEA7-EA14-497E-B56C-EEDEC868E5C0}"/>
              </a:ext>
            </a:extLst>
          </p:cNvPr>
          <p:cNvSpPr/>
          <p:nvPr/>
        </p:nvSpPr>
        <p:spPr>
          <a:xfrm>
            <a:off x="4900885" y="3230912"/>
            <a:ext cx="535211" cy="7089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hlinkClick r:id="rId4" action="ppaction://hlinksldjump"/>
            <a:extLst>
              <a:ext uri="{FF2B5EF4-FFF2-40B4-BE49-F238E27FC236}">
                <a16:creationId xmlns:a16="http://schemas.microsoft.com/office/drawing/2014/main" id="{BB59AA5C-C109-4739-86CD-9B3BFD387EA5}"/>
              </a:ext>
            </a:extLst>
          </p:cNvPr>
          <p:cNvSpPr/>
          <p:nvPr/>
        </p:nvSpPr>
        <p:spPr>
          <a:xfrm>
            <a:off x="4927450" y="4299942"/>
            <a:ext cx="508645" cy="3765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hlinkClick r:id="rId5" action="ppaction://hlinksldjump"/>
            <a:extLst>
              <a:ext uri="{FF2B5EF4-FFF2-40B4-BE49-F238E27FC236}">
                <a16:creationId xmlns:a16="http://schemas.microsoft.com/office/drawing/2014/main" id="{576B7C52-3289-47CA-8D62-930C8BDF2C68}"/>
              </a:ext>
            </a:extLst>
          </p:cNvPr>
          <p:cNvSpPr/>
          <p:nvPr/>
        </p:nvSpPr>
        <p:spPr>
          <a:xfrm>
            <a:off x="395536" y="3042654"/>
            <a:ext cx="1008112" cy="7532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6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E04E8867-7935-4CA6-9E8A-8D151FE1C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0" t="6720" r="24400" b="7601"/>
          <a:stretch/>
        </p:blipFill>
        <p:spPr bwMode="auto">
          <a:xfrm>
            <a:off x="3635896" y="0"/>
            <a:ext cx="3024336" cy="49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F742400F-F1AE-4AE2-91A4-FB32F192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 t="1015" r="24825" b="5915"/>
          <a:stretch/>
        </p:blipFill>
        <p:spPr bwMode="auto">
          <a:xfrm>
            <a:off x="4139952" y="1275606"/>
            <a:ext cx="208823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hlinkClick r:id="rId4" action="ppaction://hlinksldjump"/>
            <a:extLst>
              <a:ext uri="{FF2B5EF4-FFF2-40B4-BE49-F238E27FC236}">
                <a16:creationId xmlns:a16="http://schemas.microsoft.com/office/drawing/2014/main" id="{571679A3-00E0-4467-A27F-347624E22443}"/>
              </a:ext>
            </a:extLst>
          </p:cNvPr>
          <p:cNvSpPr/>
          <p:nvPr/>
        </p:nvSpPr>
        <p:spPr>
          <a:xfrm>
            <a:off x="5004048" y="4299942"/>
            <a:ext cx="360040" cy="36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hlinkClick r:id="rId5" action="ppaction://hlinksldjump"/>
            <a:extLst>
              <a:ext uri="{FF2B5EF4-FFF2-40B4-BE49-F238E27FC236}">
                <a16:creationId xmlns:a16="http://schemas.microsoft.com/office/drawing/2014/main" id="{51C55709-8C9D-4B98-8C76-41D4CAC14E68}"/>
              </a:ext>
            </a:extLst>
          </p:cNvPr>
          <p:cNvSpPr/>
          <p:nvPr/>
        </p:nvSpPr>
        <p:spPr>
          <a:xfrm>
            <a:off x="323528" y="3075806"/>
            <a:ext cx="1080120" cy="72008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0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E04E8867-7935-4CA6-9E8A-8D151FE1C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0" t="6720" r="24400" b="7601"/>
          <a:stretch/>
        </p:blipFill>
        <p:spPr bwMode="auto">
          <a:xfrm>
            <a:off x="3635896" y="0"/>
            <a:ext cx="3024336" cy="49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7E893BBA-ABA2-4639-B8D7-A864CCF4D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"/>
          <a:stretch/>
        </p:blipFill>
        <p:spPr bwMode="auto">
          <a:xfrm>
            <a:off x="4067944" y="671862"/>
            <a:ext cx="2220807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hlinkClick r:id="rId4" action="ppaction://hlinksldjump"/>
            <a:extLst>
              <a:ext uri="{FF2B5EF4-FFF2-40B4-BE49-F238E27FC236}">
                <a16:creationId xmlns:a16="http://schemas.microsoft.com/office/drawing/2014/main" id="{FB41D92F-F602-46C6-B740-AEABF48AE13D}"/>
              </a:ext>
            </a:extLst>
          </p:cNvPr>
          <p:cNvSpPr/>
          <p:nvPr/>
        </p:nvSpPr>
        <p:spPr>
          <a:xfrm>
            <a:off x="4932040" y="4299942"/>
            <a:ext cx="432048" cy="36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hlinkClick r:id="rId5" action="ppaction://hlinksldjump"/>
            <a:extLst>
              <a:ext uri="{FF2B5EF4-FFF2-40B4-BE49-F238E27FC236}">
                <a16:creationId xmlns:a16="http://schemas.microsoft.com/office/drawing/2014/main" id="{BAEB6D98-35F3-460A-BF95-CE408BCB1C11}"/>
              </a:ext>
            </a:extLst>
          </p:cNvPr>
          <p:cNvSpPr/>
          <p:nvPr/>
        </p:nvSpPr>
        <p:spPr>
          <a:xfrm>
            <a:off x="323528" y="2931790"/>
            <a:ext cx="936104" cy="7920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08C0779A-7545-4444-881C-BC69C6FA4588}"/>
              </a:ext>
            </a:extLst>
          </p:cNvPr>
          <p:cNvSpPr/>
          <p:nvPr/>
        </p:nvSpPr>
        <p:spPr>
          <a:xfrm>
            <a:off x="3275856" y="3310110"/>
            <a:ext cx="3816424" cy="11521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Login Failure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148" name="Picture 4" descr="Image result for email icon">
            <a:extLst>
              <a:ext uri="{FF2B5EF4-FFF2-40B4-BE49-F238E27FC236}">
                <a16:creationId xmlns:a16="http://schemas.microsoft.com/office/drawing/2014/main" id="{678AFC77-F411-43B0-98EB-6E248009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6" y="2122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91783F0-0912-4372-AE3E-923082456067}"/>
              </a:ext>
            </a:extLst>
          </p:cNvPr>
          <p:cNvSpPr txBox="1"/>
          <p:nvPr/>
        </p:nvSpPr>
        <p:spPr>
          <a:xfrm>
            <a:off x="1945172" y="1023657"/>
            <a:ext cx="140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Warning email</a:t>
            </a:r>
            <a:endParaRPr lang="zh-TW" altLang="en-US" sz="1400" b="1" dirty="0"/>
          </a:p>
        </p:txBody>
      </p:sp>
      <p:pic>
        <p:nvPicPr>
          <p:cNvPr id="1026" name="Picture 2" descr="https://post123.gvm.com.tw/upload/story_list_pic/d12a416536a243d15f726b570fb20900.jpg">
            <a:extLst>
              <a:ext uri="{FF2B5EF4-FFF2-40B4-BE49-F238E27FC236}">
                <a16:creationId xmlns:a16="http://schemas.microsoft.com/office/drawing/2014/main" id="{E8752F46-F62A-4E93-83B9-078634CFF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0" t="56222" r="26375" b="9161"/>
          <a:stretch/>
        </p:blipFill>
        <p:spPr bwMode="auto">
          <a:xfrm>
            <a:off x="4114265" y="1331434"/>
            <a:ext cx="1944216" cy="188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左 3">
            <a:extLst>
              <a:ext uri="{FF2B5EF4-FFF2-40B4-BE49-F238E27FC236}">
                <a16:creationId xmlns:a16="http://schemas.microsoft.com/office/drawing/2014/main" id="{5A71827B-BA84-4C0B-B51C-AECAD22E0452}"/>
              </a:ext>
            </a:extLst>
          </p:cNvPr>
          <p:cNvSpPr/>
          <p:nvPr/>
        </p:nvSpPr>
        <p:spPr>
          <a:xfrm>
            <a:off x="7524328" y="339502"/>
            <a:ext cx="1358280" cy="991932"/>
          </a:xfrm>
          <a:prstGeom prst="lef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hlinkClick r:id="rId4" action="ppaction://hlinksldjump"/>
              </a:rPr>
              <a:t>return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17308"/>
            <a:ext cx="9144000" cy="576064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867438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Team Introduction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31640" y="2840037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Ideation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300683" y="3883662"/>
            <a:ext cx="2664296" cy="560296"/>
            <a:chOff x="803640" y="3362835"/>
            <a:chExt cx="2059657" cy="5602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Science Behind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851670"/>
            <a:ext cx="2664296" cy="560296"/>
            <a:chOff x="803640" y="3362835"/>
            <a:chExt cx="2059657" cy="56029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Flowchart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875550"/>
            <a:ext cx="2664296" cy="560296"/>
            <a:chOff x="803640" y="3362835"/>
            <a:chExt cx="2059657" cy="56029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Low Fidelity Model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08C0779A-7545-4444-881C-BC69C6FA4588}"/>
              </a:ext>
            </a:extLst>
          </p:cNvPr>
          <p:cNvSpPr/>
          <p:nvPr/>
        </p:nvSpPr>
        <p:spPr>
          <a:xfrm>
            <a:off x="3275856" y="3310110"/>
            <a:ext cx="3816424" cy="11521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Login Successful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Image result for éµæ¿å¯¶å¯¶">
            <a:extLst>
              <a:ext uri="{FF2B5EF4-FFF2-40B4-BE49-F238E27FC236}">
                <a16:creationId xmlns:a16="http://schemas.microsoft.com/office/drawing/2014/main" id="{D2E60B09-48C0-4677-BC3F-C4BBE4AA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0897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email icon">
            <a:extLst>
              <a:ext uri="{FF2B5EF4-FFF2-40B4-BE49-F238E27FC236}">
                <a16:creationId xmlns:a16="http://schemas.microsoft.com/office/drawing/2014/main" id="{678AFC77-F411-43B0-98EB-6E248009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6" y="2122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91783F0-0912-4372-AE3E-923082456067}"/>
              </a:ext>
            </a:extLst>
          </p:cNvPr>
          <p:cNvSpPr txBox="1"/>
          <p:nvPr/>
        </p:nvSpPr>
        <p:spPr>
          <a:xfrm>
            <a:off x="1810009" y="1023657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Login notification</a:t>
            </a:r>
            <a:endParaRPr lang="zh-TW" altLang="en-US" sz="1400" b="1" dirty="0"/>
          </a:p>
        </p:txBody>
      </p:sp>
      <p:sp>
        <p:nvSpPr>
          <p:cNvPr id="6" name="箭號: 向左 5">
            <a:hlinkClick r:id="rId4" action="ppaction://hlinksldjump"/>
            <a:extLst>
              <a:ext uri="{FF2B5EF4-FFF2-40B4-BE49-F238E27FC236}">
                <a16:creationId xmlns:a16="http://schemas.microsoft.com/office/drawing/2014/main" id="{2FF48A29-108D-4F36-93E8-CD26CAFF2EE2}"/>
              </a:ext>
            </a:extLst>
          </p:cNvPr>
          <p:cNvSpPr/>
          <p:nvPr/>
        </p:nvSpPr>
        <p:spPr>
          <a:xfrm>
            <a:off x="7524328" y="339502"/>
            <a:ext cx="1358280" cy="991932"/>
          </a:xfrm>
          <a:prstGeom prst="lef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hlinkClick r:id="rId4" action="ppaction://hlinksldjump"/>
              </a:rPr>
              <a:t>return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Team Member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Jing-Song Chang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PTT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analysis,low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fidelity model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Yu-</a:t>
              </a:r>
              <a:r>
                <a:rPr lang="en-US" altLang="zh-TW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Chieh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Lin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Dcard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analysis, ideation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Shih-Yu Wang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 Store analysis, science behind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Hsiao-Ting Lai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Google Play Store analysis, flow chart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003798"/>
            <a:ext cx="4896544" cy="576064"/>
          </a:xfrm>
        </p:spPr>
        <p:txBody>
          <a:bodyPr/>
          <a:lstStyle/>
          <a:p>
            <a:r>
              <a:rPr lang="en-US" altLang="zh-TW" sz="2400" b="1" dirty="0"/>
              <a:t>Unimaginable Super Magic App</a:t>
            </a:r>
            <a:endParaRPr lang="en-US" altLang="ko-K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1720" y="3579862"/>
            <a:ext cx="4896544" cy="432048"/>
          </a:xfrm>
        </p:spPr>
        <p:txBody>
          <a:bodyPr/>
          <a:lstStyle/>
          <a:p>
            <a:pPr lvl="0"/>
            <a:r>
              <a:rPr lang="en-US" altLang="zh-TW" b="1" dirty="0"/>
              <a:t>Give you what you want by easy way, </a:t>
            </a:r>
          </a:p>
          <a:p>
            <a:pPr lvl="0"/>
            <a:r>
              <a:rPr lang="en-US" altLang="zh-TW" b="1" dirty="0"/>
              <a:t>even your grandma knows how to use it.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4951" y="1115040"/>
            <a:ext cx="6527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 name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：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zh-TW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ePost</a:t>
            </a:r>
            <a:r>
              <a:rPr lang="en-US" altLang="zh-TW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App 2.0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Goal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：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zh-TW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Improve Chunghwa Post’s older version of the App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- make sure that no one has difficulties in managing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their own account.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9954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812360" y="171520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1C2A0FCC-99C4-40E5-8E89-5DA026653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Ideation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DFFEACB-6138-4A37-A511-F75D1897D8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3715787"/>
            <a:ext cx="1152128" cy="115212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F1BFBD2-91A8-44CF-900E-1E12275DBE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15786"/>
            <a:ext cx="1098992" cy="1098992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EA8E0CF-B7E1-47AD-813E-BA54B555BC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278" b="93611" l="4000" r="97667">
                        <a14:foregroundMark x1="15667" y1="17639" x2="15667" y2="17639"/>
                        <a14:foregroundMark x1="15667" y1="17639" x2="15667" y2="17639"/>
                        <a14:foregroundMark x1="11889" y1="9861" x2="11889" y2="9861"/>
                        <a14:foregroundMark x1="10222" y1="9028" x2="9111" y2="11806"/>
                        <a14:foregroundMark x1="9333" y1="12083" x2="15111" y2="19444"/>
                        <a14:foregroundMark x1="15111" y1="19444" x2="15889" y2="19861"/>
                        <a14:foregroundMark x1="53222" y1="55000" x2="45889" y2="52778"/>
                        <a14:foregroundMark x1="45889" y1="52778" x2="13778" y2="16806"/>
                        <a14:foregroundMark x1="14222" y1="7361" x2="47111" y2="8472"/>
                        <a14:foregroundMark x1="47111" y1="8472" x2="54444" y2="7222"/>
                        <a14:foregroundMark x1="54444" y1="7222" x2="70444" y2="8056"/>
                        <a14:foregroundMark x1="70444" y1="8056" x2="86556" y2="7083"/>
                        <a14:foregroundMark x1="86556" y1="7083" x2="93667" y2="10278"/>
                        <a14:foregroundMark x1="93667" y1="10278" x2="83333" y2="24722"/>
                        <a14:foregroundMark x1="83333" y1="24722" x2="52333" y2="53333"/>
                        <a14:foregroundMark x1="11222" y1="7500" x2="19000" y2="8333"/>
                        <a14:foregroundMark x1="19000" y1="8333" x2="34778" y2="5139"/>
                        <a14:foregroundMark x1="34778" y1="5139" x2="50889" y2="7917"/>
                        <a14:foregroundMark x1="50889" y1="7917" x2="74111" y2="5278"/>
                        <a14:foregroundMark x1="74111" y1="5278" x2="79556" y2="6528"/>
                        <a14:foregroundMark x1="95556" y1="11667" x2="97667" y2="70833"/>
                        <a14:foregroundMark x1="97667" y1="70833" x2="95111" y2="86528"/>
                        <a14:foregroundMark x1="63778" y1="46111" x2="94222" y2="87500"/>
                        <a14:foregroundMark x1="8667" y1="12361" x2="4444" y2="20278"/>
                        <a14:foregroundMark x1="4444" y1="20278" x2="4222" y2="49861"/>
                        <a14:foregroundMark x1="4222" y1="49861" x2="6222" y2="85833"/>
                        <a14:foregroundMark x1="37222" y1="47361" x2="7222" y2="87500"/>
                        <a14:foregroundMark x1="6556" y1="87639" x2="13556" y2="93194"/>
                        <a14:foregroundMark x1="13556" y1="93194" x2="21000" y2="92917"/>
                        <a14:foregroundMark x1="21000" y1="92917" x2="28667" y2="93333"/>
                        <a14:foregroundMark x1="28667" y1="93333" x2="47000" y2="90972"/>
                        <a14:foregroundMark x1="47000" y1="90972" x2="63667" y2="92639"/>
                        <a14:foregroundMark x1="63667" y1="92639" x2="71556" y2="90694"/>
                        <a14:foregroundMark x1="71556" y1="90694" x2="87778" y2="91944"/>
                        <a14:foregroundMark x1="87778" y1="91944" x2="90333" y2="91389"/>
                        <a14:foregroundMark x1="30000" y1="94583" x2="54889" y2="95556"/>
                        <a14:foregroundMark x1="54889" y1="95556" x2="62111" y2="93472"/>
                        <a14:foregroundMark x1="62111" y1="93472" x2="70556" y2="93611"/>
                        <a14:foregroundMark x1="70556" y1="93611" x2="74333" y2="92778"/>
                        <a14:backgroundMark x1="38667" y1="70139" x2="38667" y2="70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57">
            <a:off x="7328362" y="388684"/>
            <a:ext cx="1296517" cy="1037214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9D79C6-B8A8-425B-9196-32E30D2B873C}"/>
              </a:ext>
            </a:extLst>
          </p:cNvPr>
          <p:cNvSpPr txBox="1"/>
          <p:nvPr/>
        </p:nvSpPr>
        <p:spPr>
          <a:xfrm>
            <a:off x="2201679" y="44975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</a:t>
            </a:r>
            <a:r>
              <a:rPr lang="zh-TW" altLang="en-US" dirty="0">
                <a:solidFill>
                  <a:schemeClr val="bg1"/>
                </a:solidFill>
              </a:rPr>
              <a:t>動郵局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D572A66-18D5-4282-BA6A-B3F99D9DF0A5}"/>
              </a:ext>
            </a:extLst>
          </p:cNvPr>
          <p:cNvSpPr txBox="1"/>
          <p:nvPr/>
        </p:nvSpPr>
        <p:spPr>
          <a:xfrm>
            <a:off x="6600883" y="44975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Security App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6E3F936-6683-4C61-84A8-1CC9C4E65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9144000" cy="576064"/>
          </a:xfrm>
        </p:spPr>
        <p:txBody>
          <a:bodyPr/>
          <a:lstStyle/>
          <a:p>
            <a:r>
              <a:rPr lang="en-US" altLang="zh-TW" dirty="0"/>
              <a:t>Science Behind</a:t>
            </a:r>
            <a:endParaRPr lang="zh-TW" altLang="en-US" dirty="0"/>
          </a:p>
        </p:txBody>
      </p:sp>
      <p:pic>
        <p:nvPicPr>
          <p:cNvPr id="8" name="圖片版面配置區 7">
            <a:extLst>
              <a:ext uri="{FF2B5EF4-FFF2-40B4-BE49-F238E27FC236}">
                <a16:creationId xmlns:a16="http://schemas.microsoft.com/office/drawing/2014/main" id="{CFF450DF-8D15-4233-83DC-1EB474F5430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3438" r="-21" b="9595"/>
          <a:stretch/>
        </p:blipFill>
        <p:spPr>
          <a:xfrm>
            <a:off x="6732588" y="1203325"/>
            <a:ext cx="1654175" cy="25558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C524C29-34F9-43CC-B9D2-0BD1126A78BB}"/>
              </a:ext>
            </a:extLst>
          </p:cNvPr>
          <p:cNvSpPr txBox="1"/>
          <p:nvPr/>
        </p:nvSpPr>
        <p:spPr>
          <a:xfrm>
            <a:off x="683568" y="1881097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User comments from four social platforms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Google play, App Store, PTT, </a:t>
            </a:r>
            <a:r>
              <a:rPr lang="en-US" altLang="zh-TW" dirty="0" err="1">
                <a:solidFill>
                  <a:schemeClr val="bg1"/>
                </a:solidFill>
              </a:rPr>
              <a:t>Dcard</a:t>
            </a:r>
            <a:endParaRPr lang="en-US" altLang="zh-TW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Product use problem	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Login problem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Transaction problem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Interface unpractical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Network connection problem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	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9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Google Play store Analysis</a:t>
            </a:r>
            <a:endParaRPr lang="ko-KR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37114" y="1817069"/>
            <a:ext cx="3894919" cy="553999"/>
            <a:chOff x="6228184" y="1702692"/>
            <a:chExt cx="2655056" cy="553999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90952" y="1702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C525F7-8FA1-4A17-97D0-05F3C6F17529}"/>
              </a:ext>
            </a:extLst>
          </p:cNvPr>
          <p:cNvSpPr txBox="1"/>
          <p:nvPr/>
        </p:nvSpPr>
        <p:spPr>
          <a:xfrm>
            <a:off x="4788024" y="4515966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Total: 100 comments</a:t>
            </a:r>
            <a:endParaRPr lang="zh-TW" altLang="en-US" dirty="0"/>
          </a:p>
        </p:txBody>
      </p:sp>
      <p:graphicFrame>
        <p:nvGraphicFramePr>
          <p:cNvPr id="9" name="Chart 3">
            <a:extLst>
              <a:ext uri="{FF2B5EF4-FFF2-40B4-BE49-F238E27FC236}">
                <a16:creationId xmlns:a16="http://schemas.microsoft.com/office/drawing/2014/main" id="{6610742E-F67C-4A72-B93C-852D542A4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175116"/>
              </p:ext>
            </p:extLst>
          </p:nvPr>
        </p:nvGraphicFramePr>
        <p:xfrm>
          <a:off x="2987824" y="1345234"/>
          <a:ext cx="5976664" cy="2854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https://lh3.googleusercontent.com/Gxtqu8ftluoP-EDSEJPd2y4yTNSmgz0mWUtOV_Sz4SB-wZpJcaxk-_lcGwxm2zAY2aMCRCxDpk3mcOTKvKMAHYgyzZ7Sjgt5mBUYWDzJSl9kdSHrFPDIvJ66sDHUuSMeR8S8AGGRIhg">
            <a:extLst>
              <a:ext uri="{FF2B5EF4-FFF2-40B4-BE49-F238E27FC236}">
                <a16:creationId xmlns:a16="http://schemas.microsoft.com/office/drawing/2014/main" id="{EB48AC64-C258-46E0-81F6-6550E1535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16400" r="22439" b="7039"/>
          <a:stretch/>
        </p:blipFill>
        <p:spPr bwMode="auto">
          <a:xfrm>
            <a:off x="341088" y="1356719"/>
            <a:ext cx="3794889" cy="284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Apple app store Analysis</a:t>
            </a:r>
            <a:endParaRPr lang="ko-KR" altLang="en-US" dirty="0"/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63395"/>
              </p:ext>
            </p:extLst>
          </p:nvPr>
        </p:nvGraphicFramePr>
        <p:xfrm>
          <a:off x="2555776" y="949908"/>
          <a:ext cx="5976664" cy="2854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7114" y="1817069"/>
            <a:ext cx="3894919" cy="553999"/>
            <a:chOff x="6228184" y="1702692"/>
            <a:chExt cx="2655056" cy="553999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90952" y="1702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916567-005E-445A-9995-2FD221DD5B59}"/>
              </a:ext>
            </a:extLst>
          </p:cNvPr>
          <p:cNvSpPr txBox="1"/>
          <p:nvPr/>
        </p:nvSpPr>
        <p:spPr>
          <a:xfrm>
            <a:off x="5076056" y="4368317"/>
            <a:ext cx="23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Total: 207 comments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68CA8F-A53A-498A-9A6B-6925585DC6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3" b="9699"/>
          <a:stretch/>
        </p:blipFill>
        <p:spPr>
          <a:xfrm>
            <a:off x="406707" y="949908"/>
            <a:ext cx="1946332" cy="34203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6E0BEF8-5FE0-40C1-AF58-C4022BD722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5" b="9986"/>
          <a:stretch/>
        </p:blipFill>
        <p:spPr>
          <a:xfrm>
            <a:off x="2251555" y="1056203"/>
            <a:ext cx="1980478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PPT Analysis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79311080"/>
              </p:ext>
            </p:extLst>
          </p:nvPr>
        </p:nvGraphicFramePr>
        <p:xfrm>
          <a:off x="2843808" y="1419622"/>
          <a:ext cx="5976664" cy="2854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7114" y="1817069"/>
            <a:ext cx="3894919" cy="553999"/>
            <a:chOff x="6228184" y="1702692"/>
            <a:chExt cx="2655056" cy="553999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90952" y="1702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83B2A0-2A17-4537-9C8F-B3B1A2D1AC1F}"/>
              </a:ext>
            </a:extLst>
          </p:cNvPr>
          <p:cNvSpPr txBox="1"/>
          <p:nvPr/>
        </p:nvSpPr>
        <p:spPr>
          <a:xfrm>
            <a:off x="4788024" y="4515966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Total:134 comments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64123F-AAAE-48C8-9152-EB592B92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8000"/>
          <a:stretch/>
        </p:blipFill>
        <p:spPr>
          <a:xfrm>
            <a:off x="395719" y="1067647"/>
            <a:ext cx="1663199" cy="26068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A45BCAD-93BE-4D09-89FF-7E1AE1BC3A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8000"/>
          <a:stretch/>
        </p:blipFill>
        <p:spPr>
          <a:xfrm>
            <a:off x="2226991" y="1067647"/>
            <a:ext cx="1663199" cy="26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302</Words>
  <Application>Microsoft Office PowerPoint</Application>
  <PresentationFormat>如螢幕大小 (16:9)</PresentationFormat>
  <Paragraphs>119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敬松 張</cp:lastModifiedBy>
  <cp:revision>110</cp:revision>
  <dcterms:created xsi:type="dcterms:W3CDTF">2016-12-05T23:26:54Z</dcterms:created>
  <dcterms:modified xsi:type="dcterms:W3CDTF">2019-03-26T12:56:12Z</dcterms:modified>
</cp:coreProperties>
</file>