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9" r:id="rId3"/>
    <p:sldId id="269" r:id="rId4"/>
    <p:sldId id="270" r:id="rId5"/>
    <p:sldId id="271" r:id="rId6"/>
    <p:sldId id="265" r:id="rId7"/>
    <p:sldId id="266" r:id="rId8"/>
    <p:sldId id="267" r:id="rId9"/>
    <p:sldId id="268" r:id="rId10"/>
    <p:sldId id="272"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937401-69DF-4B93-AC78-671C8F38863D}" v="32" dt="2019-03-25T13:38:13.402"/>
    <p1510:client id="{64240224-A020-4F5C-9655-44D90B83F376}" v="72" dt="2019-03-25T17:17:44.987"/>
    <p1510:client id="{CCA0B120-C96A-4667-BF10-117464D32B6A}" v="12" dt="2019-03-26T13:10:02.936"/>
    <p1510:client id="{34AA0F74-FB38-4AF1-B5C2-89C07EA8DA9F}" v="176" dt="2019-03-25T17:26:08.116"/>
    <p1510:client id="{A3032C66-2324-4B62-AE38-57C2E26F7365}" v="11" dt="2019-03-26T09:11:44.810"/>
    <p1510:client id="{6724142B-B7AD-4389-A903-9613D728C58D}" v="731" dt="2019-03-26T08:20:54.406"/>
    <p1510:client id="{7F25C9E9-5F5E-471E-B101-B5FEBB0D27AD}" v="42" dt="2019-03-26T09:21:46.135"/>
    <p1510:client id="{6FF1817D-500E-4974-9841-4701F5C08BD7}" v="94" dt="2019-03-26T11:28:07.470"/>
    <p1510:client id="{8DC370A2-AF37-42A9-B678-B346209DE6CF}" v="1" dt="2019-03-26T09:18:04.693"/>
    <p1510:client id="{47431C82-E50D-466E-B762-62C493B0ECBF}" v="182" dt="2019-03-26T13:22:02.7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2" d="100"/>
          <a:sy n="72" d="100"/>
        </p:scale>
        <p:origin x="-392" y="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DD779D-D107-4A73-9492-940DC25C86E6}" type="datetimeFigureOut">
              <a:rPr lang="zh-TW" altLang="en-US" smtClean="0"/>
              <a:t>2019/5/8</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9F4C04-D267-4F22-A360-ECAF6C4FC647}" type="slidenum">
              <a:rPr lang="zh-TW" altLang="en-US" smtClean="0"/>
              <a:t>‹#›</a:t>
            </a:fld>
            <a:endParaRPr lang="zh-TW" altLang="en-US"/>
          </a:p>
        </p:txBody>
      </p:sp>
    </p:spTree>
    <p:extLst>
      <p:ext uri="{BB962C8B-B14F-4D97-AF65-F5344CB8AC3E}">
        <p14:creationId xmlns:p14="http://schemas.microsoft.com/office/powerpoint/2010/main" val="4130519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49F4C04-D267-4F22-A360-ECAF6C4FC647}" type="slidenum">
              <a:rPr lang="zh-TW" altLang="en-US" smtClean="0"/>
              <a:t>6</a:t>
            </a:fld>
            <a:endParaRPr lang="zh-TW" altLang="en-US"/>
          </a:p>
        </p:txBody>
      </p:sp>
    </p:spTree>
    <p:extLst>
      <p:ext uri="{BB962C8B-B14F-4D97-AF65-F5344CB8AC3E}">
        <p14:creationId xmlns:p14="http://schemas.microsoft.com/office/powerpoint/2010/main" val="3724613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TW" altLang="en-US"/>
              <a:t>按一下以編輯母片標題樣式</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a:p>
        </p:txBody>
      </p:sp>
      <p:sp>
        <p:nvSpPr>
          <p:cNvPr id="4" name="Date Placeholder 3"/>
          <p:cNvSpPr>
            <a:spLocks noGrp="1"/>
          </p:cNvSpPr>
          <p:nvPr>
            <p:ph type="dt" sz="half" idx="10"/>
          </p:nvPr>
        </p:nvSpPr>
        <p:spPr/>
        <p:txBody>
          <a:bodyPr/>
          <a:lstStyle/>
          <a:p>
            <a:fld id="{9275EF9D-446A-4BA9-9A8F-8795C824CFA3}" type="datetimeFigureOut">
              <a:rPr lang="zh-TW" altLang="en-US" smtClean="0"/>
              <a:t>2019/5/8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93177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TW" altLang="en-US"/>
              <a:t>按一下以編輯母片標題樣式</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275EF9D-446A-4BA9-9A8F-8795C824CFA3}" type="datetimeFigureOut">
              <a:rPr lang="zh-TW" altLang="en-US" smtClean="0"/>
              <a:t>2019/5/8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738912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TW" altLang="en-US"/>
              <a:t>按一下以編輯母片標題樣式</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275EF9D-446A-4BA9-9A8F-8795C824CFA3}" type="datetimeFigureOut">
              <a:rPr lang="zh-TW" altLang="en-US" smtClean="0"/>
              <a:t>2019/5/8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876183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TW" altLang="en-US"/>
              <a:t>按一下以編輯母片標題樣式</a:t>
            </a:r>
            <a:endParaRPr lang="en-US"/>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TW" altLang="en-US"/>
              <a:t>按一下以編輯母片文字樣式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275EF9D-446A-4BA9-9A8F-8795C824CFA3}" type="datetimeFigureOut">
              <a:rPr lang="zh-TW" altLang="en-US" smtClean="0"/>
              <a:t>2019/5/8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0A2E34-17E6-46B6-A0CD-23734D57E7FF}" type="slidenum">
              <a:rPr lang="zh-TW" altLang="en-US" smtClean="0"/>
              <a:t>‹#›</a:t>
            </a:fld>
            <a:endParaRPr lang="zh-TW"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023620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TW" altLang="en-US"/>
              <a:t>按一下以編輯母片標題樣式</a:t>
            </a:r>
            <a:endParaRPr lang="en-US"/>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275EF9D-446A-4BA9-9A8F-8795C824CFA3}" type="datetimeFigureOut">
              <a:rPr lang="zh-TW" altLang="en-US" smtClean="0"/>
              <a:t>2019/5/8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2789827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TW" altLang="en-US"/>
              <a:t>按一下以編輯母片標題樣式</a:t>
            </a:r>
            <a:endParaRPr lang="en-US"/>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75EF9D-446A-4BA9-9A8F-8795C824CFA3}" type="datetimeFigureOut">
              <a:rPr lang="zh-TW" altLang="en-US" smtClean="0"/>
              <a:t>2019/5/8</a:t>
            </a:fld>
            <a:endParaRPr lang="zh-TW" altLang="en-US"/>
          </a:p>
        </p:txBody>
      </p:sp>
      <p:sp>
        <p:nvSpPr>
          <p:cNvPr id="4"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943314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TW" altLang="en-US"/>
              <a:t>按一下以編輯母片標題樣式</a:t>
            </a:r>
            <a:endParaRPr lang="en-US"/>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75EF9D-446A-4BA9-9A8F-8795C824CFA3}" type="datetimeFigureOut">
              <a:rPr lang="zh-TW" altLang="en-US" smtClean="0"/>
              <a:t>2019/5/8</a:t>
            </a:fld>
            <a:endParaRPr lang="zh-TW" altLang="en-US"/>
          </a:p>
        </p:txBody>
      </p:sp>
      <p:sp>
        <p:nvSpPr>
          <p:cNvPr id="4"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2082958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nchor="t" anchorCtr="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9275EF9D-446A-4BA9-9A8F-8795C824CFA3}" type="datetimeFigureOut">
              <a:rPr lang="zh-TW" altLang="en-US" smtClean="0"/>
              <a:t>2019/5/8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2769878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TW" altLang="en-US"/>
              <a:t>按一下以編輯母片標題樣式</a:t>
            </a:r>
            <a:endParaRPr lang="en-US"/>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9275EF9D-446A-4BA9-9A8F-8795C824CFA3}" type="datetimeFigureOut">
              <a:rPr lang="zh-TW" altLang="en-US" smtClean="0"/>
              <a:t>2019/5/8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366510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3"/>
          <p:cNvSpPr>
            <a:spLocks noGrp="1"/>
          </p:cNvSpPr>
          <p:nvPr>
            <p:ph type="dt" sz="half" idx="10"/>
          </p:nvPr>
        </p:nvSpPr>
        <p:spPr/>
        <p:txBody>
          <a:bodyPr/>
          <a:lstStyle/>
          <a:p>
            <a:fld id="{9275EF9D-446A-4BA9-9A8F-8795C824CFA3}" type="datetimeFigureOut">
              <a:rPr lang="zh-TW" altLang="en-US" smtClean="0"/>
              <a:t>2019/5/8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307468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TW" altLang="en-US"/>
              <a:t>按一下以編輯母片標題樣式</a:t>
            </a:r>
            <a:endParaRPr lang="en-US"/>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275EF9D-446A-4BA9-9A8F-8795C824CFA3}" type="datetimeFigureOut">
              <a:rPr lang="zh-TW" altLang="en-US" smtClean="0"/>
              <a:t>2019/5/8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098696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fld id="{9275EF9D-446A-4BA9-9A8F-8795C824CFA3}" type="datetimeFigureOut">
              <a:rPr lang="zh-TW" altLang="en-US" smtClean="0"/>
              <a:t>2019/5/8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901534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9275EF9D-446A-4BA9-9A8F-8795C824CFA3}" type="datetimeFigureOut">
              <a:rPr lang="zh-TW" altLang="en-US" smtClean="0"/>
              <a:t>2019/5/8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019748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7" name="Date Placeholder 2"/>
          <p:cNvSpPr>
            <a:spLocks noGrp="1"/>
          </p:cNvSpPr>
          <p:nvPr>
            <p:ph type="dt" sz="half" idx="10"/>
          </p:nvPr>
        </p:nvSpPr>
        <p:spPr/>
        <p:txBody>
          <a:bodyPr/>
          <a:lstStyle/>
          <a:p>
            <a:fld id="{9275EF9D-446A-4BA9-9A8F-8795C824CFA3}" type="datetimeFigureOut">
              <a:rPr lang="zh-TW" altLang="en-US" smtClean="0"/>
              <a:t>2019/5/8</a:t>
            </a:fld>
            <a:endParaRPr lang="zh-TW" altLang="en-US"/>
          </a:p>
        </p:txBody>
      </p:sp>
      <p:sp>
        <p:nvSpPr>
          <p:cNvPr id="5" name="Footer Placeholder 3"/>
          <p:cNvSpPr>
            <a:spLocks noGrp="1"/>
          </p:cNvSpPr>
          <p:nvPr>
            <p:ph type="ftr" sz="quarter" idx="11"/>
          </p:nvPr>
        </p:nvSpPr>
        <p:spPr/>
        <p:txBody>
          <a:bodyPr/>
          <a:lstStyle/>
          <a:p>
            <a:endParaRPr lang="zh-TW" altLang="en-US"/>
          </a:p>
        </p:txBody>
      </p:sp>
      <p:sp>
        <p:nvSpPr>
          <p:cNvPr id="6" name="Slide Number Placeholder 4"/>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2521158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75EF9D-446A-4BA9-9A8F-8795C824CFA3}" type="datetimeFigureOut">
              <a:rPr lang="zh-TW" altLang="en-US" smtClean="0"/>
              <a:t>2019/5/8</a:t>
            </a:fld>
            <a:endParaRPr lang="zh-TW" altLang="en-US"/>
          </a:p>
        </p:txBody>
      </p:sp>
      <p:sp>
        <p:nvSpPr>
          <p:cNvPr id="5" name="Footer Placeholder 2"/>
          <p:cNvSpPr>
            <a:spLocks noGrp="1"/>
          </p:cNvSpPr>
          <p:nvPr>
            <p:ph type="ftr" sz="quarter" idx="11"/>
          </p:nvPr>
        </p:nvSpPr>
        <p:spPr/>
        <p:txBody>
          <a:bodyPr/>
          <a:lstStyle/>
          <a:p>
            <a:endParaRPr lang="zh-TW" altLang="en-US"/>
          </a:p>
        </p:txBody>
      </p:sp>
      <p:sp>
        <p:nvSpPr>
          <p:cNvPr id="6" name="Slide Number Placeholder 3"/>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5090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TW" altLang="en-US"/>
              <a:t>按一下以編輯母片標題樣式</a:t>
            </a:r>
            <a:endParaRPr lang="en-US"/>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7" name="Date Placeholder 4"/>
          <p:cNvSpPr>
            <a:spLocks noGrp="1"/>
          </p:cNvSpPr>
          <p:nvPr>
            <p:ph type="dt" sz="half" idx="10"/>
          </p:nvPr>
        </p:nvSpPr>
        <p:spPr/>
        <p:txBody>
          <a:bodyPr/>
          <a:lstStyle/>
          <a:p>
            <a:fld id="{9275EF9D-446A-4BA9-9A8F-8795C824CFA3}" type="datetimeFigureOut">
              <a:rPr lang="zh-TW" altLang="en-US" smtClean="0"/>
              <a:t>2019/5/8</a:t>
            </a:fld>
            <a:endParaRPr lang="zh-TW" altLang="en-US"/>
          </a:p>
        </p:txBody>
      </p:sp>
      <p:sp>
        <p:nvSpPr>
          <p:cNvPr id="5" name="Footer Placeholder 5"/>
          <p:cNvSpPr>
            <a:spLocks noGrp="1"/>
          </p:cNvSpPr>
          <p:nvPr>
            <p:ph type="ftr" sz="quarter" idx="11"/>
          </p:nvPr>
        </p:nvSpPr>
        <p:spPr/>
        <p:txBody>
          <a:bodyPr/>
          <a:lstStyle/>
          <a:p>
            <a:endParaRPr lang="zh-TW" altLang="en-US"/>
          </a:p>
        </p:txBody>
      </p:sp>
      <p:sp>
        <p:nvSpPr>
          <p:cNvPr id="6" name="Slide Number Placeholder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779193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TW" altLang="en-US"/>
              <a:t>按一下以編輯母片標題樣式</a:t>
            </a:r>
            <a:endParaRPr lang="en-US"/>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275EF9D-446A-4BA9-9A8F-8795C824CFA3}" type="datetimeFigureOut">
              <a:rPr lang="zh-TW" altLang="en-US" smtClean="0"/>
              <a:t>2019/5/8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408062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TW" altLang="en-US"/>
              <a:t>按一下以編輯母片標題樣式</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275EF9D-446A-4BA9-9A8F-8795C824CFA3}" type="datetimeFigureOut">
              <a:rPr lang="zh-TW" altLang="en-US" smtClean="0"/>
              <a:t>2019/5/8</a:t>
            </a:fld>
            <a:endParaRPr lang="zh-TW"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TW"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28943684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71826" y="651095"/>
            <a:ext cx="8825658" cy="3329581"/>
          </a:xfrm>
        </p:spPr>
        <p:txBody>
          <a:bodyPr/>
          <a:lstStyle/>
          <a:p>
            <a:pPr algn="ctr"/>
            <a:r>
              <a:rPr lang="en-US" altLang="zh-TW" sz="8000" dirty="0" smtClean="0"/>
              <a:t>Team</a:t>
            </a:r>
            <a:r>
              <a:rPr lang="zh-TW" altLang="en-US" sz="8000" dirty="0" smtClean="0"/>
              <a:t> </a:t>
            </a:r>
            <a:r>
              <a:rPr lang="en-US" altLang="zh-TW" sz="8000" dirty="0" smtClean="0"/>
              <a:t>9</a:t>
            </a:r>
            <a:endParaRPr lang="zh-TW" altLang="en-US" sz="8000" dirty="0"/>
          </a:p>
        </p:txBody>
      </p:sp>
      <p:sp>
        <p:nvSpPr>
          <p:cNvPr id="3" name="副標題 2"/>
          <p:cNvSpPr>
            <a:spLocks noGrp="1"/>
          </p:cNvSpPr>
          <p:nvPr>
            <p:ph type="subTitle" idx="1"/>
          </p:nvPr>
        </p:nvSpPr>
        <p:spPr>
          <a:xfrm>
            <a:off x="1620569" y="4777380"/>
            <a:ext cx="8360043" cy="861420"/>
          </a:xfrm>
        </p:spPr>
        <p:txBody>
          <a:bodyPr>
            <a:normAutofit/>
          </a:bodyPr>
          <a:lstStyle/>
          <a:p>
            <a:pPr algn="ctr"/>
            <a:r>
              <a:rPr lang="en-US" altLang="zh-TW" sz="4800" dirty="0" smtClean="0">
                <a:latin typeface="Calibri" panose="020F0502020204030204" pitchFamily="34" charset="0"/>
                <a:cs typeface="Calibri" panose="020F0502020204030204" pitchFamily="34" charset="0"/>
              </a:rPr>
              <a:t>HW3</a:t>
            </a:r>
            <a:endParaRPr lang="zh-TW" altLang="en-US" sz="4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2129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02149" y="1331949"/>
            <a:ext cx="6018459" cy="2914736"/>
          </a:xfrm>
        </p:spPr>
        <p:txBody>
          <a:bodyPr/>
          <a:lstStyle/>
          <a:p>
            <a:r>
              <a:rPr lang="en-US" altLang="zh-TW" sz="8800" dirty="0" smtClean="0"/>
              <a:t>Thanks for listening !!</a:t>
            </a:r>
            <a:endParaRPr lang="zh-TW" altLang="en-US" sz="8800" dirty="0"/>
          </a:p>
        </p:txBody>
      </p:sp>
    </p:spTree>
    <p:extLst>
      <p:ext uri="{BB962C8B-B14F-4D97-AF65-F5344CB8AC3E}">
        <p14:creationId xmlns:p14="http://schemas.microsoft.com/office/powerpoint/2010/main" val="143768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81AD8905-483C-4C40-9EA1-F7419E0AC649}"/>
              </a:ext>
            </a:extLst>
          </p:cNvPr>
          <p:cNvSpPr>
            <a:spLocks noGrp="1"/>
          </p:cNvSpPr>
          <p:nvPr>
            <p:ph type="title"/>
          </p:nvPr>
        </p:nvSpPr>
        <p:spPr>
          <a:xfrm>
            <a:off x="698885" y="615680"/>
            <a:ext cx="9520931" cy="1400530"/>
          </a:xfrm>
        </p:spPr>
        <p:txBody>
          <a:bodyPr/>
          <a:lstStyle/>
          <a:p>
            <a:pPr algn="just"/>
            <a:r>
              <a:rPr lang="zh-TW" altLang="en-US" dirty="0">
                <a:latin typeface="Calibri" panose="020F0502020204030204" pitchFamily="34" charset="0"/>
                <a:ea typeface="新細明體"/>
                <a:cs typeface="Calibri" panose="020F0502020204030204" pitchFamily="34" charset="0"/>
              </a:rPr>
              <a:t>Idea : Classification of letters &amp; packages</a:t>
            </a:r>
            <a:r>
              <a:rPr lang="zh-TW" altLang="en-US" dirty="0">
                <a:ea typeface="新細明體"/>
                <a:cs typeface="Calibri Light"/>
              </a:rPr>
              <a:t/>
            </a:r>
            <a:br>
              <a:rPr lang="zh-TW" altLang="en-US" dirty="0">
                <a:ea typeface="新細明體"/>
                <a:cs typeface="Calibri Light"/>
              </a:rPr>
            </a:br>
            <a:endParaRPr lang="zh-TW" altLang="en-US" dirty="0"/>
          </a:p>
        </p:txBody>
      </p:sp>
      <p:sp>
        <p:nvSpPr>
          <p:cNvPr id="3" name="內容版面配置區 2">
            <a:extLst>
              <a:ext uri="{FF2B5EF4-FFF2-40B4-BE49-F238E27FC236}">
                <a16:creationId xmlns:a16="http://schemas.microsoft.com/office/drawing/2014/main" xmlns="" id="{2092538A-6A01-447B-BC37-588B7F4D9CC4}"/>
              </a:ext>
            </a:extLst>
          </p:cNvPr>
          <p:cNvSpPr>
            <a:spLocks noGrp="1"/>
          </p:cNvSpPr>
          <p:nvPr>
            <p:ph idx="1"/>
          </p:nvPr>
        </p:nvSpPr>
        <p:spPr>
          <a:xfrm>
            <a:off x="986079" y="2016210"/>
            <a:ext cx="8946541" cy="5120560"/>
          </a:xfrm>
        </p:spPr>
        <p:txBody>
          <a:bodyPr vert="horz" lIns="91440" tIns="45720" rIns="91440" bIns="45720" rtlCol="0" anchor="t">
            <a:noAutofit/>
          </a:bodyPr>
          <a:lstStyle/>
          <a:p>
            <a:pPr>
              <a:lnSpc>
                <a:spcPct val="150000"/>
              </a:lnSpc>
            </a:pPr>
            <a:r>
              <a:rPr lang="zh-TW" altLang="en-US" sz="2400" dirty="0">
                <a:ea typeface="新細明體"/>
                <a:cs typeface="Calibri"/>
              </a:rPr>
              <a:t>Currently, Chunghwa Post Co. classifies letters or packages by seeing the ZIP code on them, and they are all done by human. So we came up with an idea of changing the ZIP code into something that can be scanned. Just by scanning the code and go through the programming we designed, the classification then can be done easily. </a:t>
            </a:r>
          </a:p>
        </p:txBody>
      </p:sp>
    </p:spTree>
    <p:extLst>
      <p:ext uri="{BB962C8B-B14F-4D97-AF65-F5344CB8AC3E}">
        <p14:creationId xmlns:p14="http://schemas.microsoft.com/office/powerpoint/2010/main" val="343074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EF93A3B-0912-4F60-9C92-63F6734EBE7A}"/>
              </a:ext>
            </a:extLst>
          </p:cNvPr>
          <p:cNvSpPr>
            <a:spLocks noGrp="1"/>
          </p:cNvSpPr>
          <p:nvPr>
            <p:ph type="title"/>
          </p:nvPr>
        </p:nvSpPr>
        <p:spPr/>
        <p:txBody>
          <a:bodyPr/>
          <a:lstStyle/>
          <a:p>
            <a:pPr algn="ctr"/>
            <a:r>
              <a:rPr lang="zh-TW" altLang="en-US" dirty="0">
                <a:latin typeface="Calibri" panose="020F0502020204030204" pitchFamily="34" charset="0"/>
                <a:ea typeface="新細明體"/>
                <a:cs typeface="Calibri" panose="020F0502020204030204" pitchFamily="34" charset="0"/>
              </a:rPr>
              <a:t>I-P-O Cycle</a:t>
            </a:r>
          </a:p>
        </p:txBody>
      </p:sp>
      <p:pic>
        <p:nvPicPr>
          <p:cNvPr id="8" name="圖片 8">
            <a:extLst>
              <a:ext uri="{FF2B5EF4-FFF2-40B4-BE49-F238E27FC236}">
                <a16:creationId xmlns="" xmlns:a16="http://schemas.microsoft.com/office/drawing/2014/main" id="{ED71C1A2-8DF4-4FA6-A891-404A07CDB81C}"/>
              </a:ext>
            </a:extLst>
          </p:cNvPr>
          <p:cNvPicPr>
            <a:picLocks noGrp="1" noChangeAspect="1"/>
          </p:cNvPicPr>
          <p:nvPr>
            <p:ph idx="1"/>
          </p:nvPr>
        </p:nvPicPr>
        <p:blipFill>
          <a:blip r:embed="rId2"/>
          <a:stretch>
            <a:fillRect/>
          </a:stretch>
        </p:blipFill>
        <p:spPr>
          <a:xfrm>
            <a:off x="991879" y="1618858"/>
            <a:ext cx="9878469" cy="2581950"/>
          </a:xfrm>
          <a:prstGeom prst="rect">
            <a:avLst/>
          </a:prstGeom>
        </p:spPr>
      </p:pic>
      <p:sp>
        <p:nvSpPr>
          <p:cNvPr id="10" name="文字方塊 9">
            <a:extLst>
              <a:ext uri="{FF2B5EF4-FFF2-40B4-BE49-F238E27FC236}">
                <a16:creationId xmlns="" xmlns:a16="http://schemas.microsoft.com/office/drawing/2014/main" id="{AA2E93AD-56FC-4A3F-BFE9-964B61375EC3}"/>
              </a:ext>
            </a:extLst>
          </p:cNvPr>
          <p:cNvSpPr txBox="1"/>
          <p:nvPr/>
        </p:nvSpPr>
        <p:spPr>
          <a:xfrm>
            <a:off x="4150290" y="4541085"/>
            <a:ext cx="3234926"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2000" dirty="0">
                <a:latin typeface="Calibri" panose="020F0502020204030204" pitchFamily="34" charset="0"/>
                <a:ea typeface="新細明體"/>
                <a:cs typeface="Calibri" panose="020F0502020204030204" pitchFamily="34" charset="0"/>
              </a:rPr>
              <a:t>String 1 ：</a:t>
            </a:r>
            <a:r>
              <a:rPr lang="en-US" altLang="zh-TW" sz="2000" dirty="0">
                <a:latin typeface="Calibri" panose="020F0502020204030204" pitchFamily="34" charset="0"/>
                <a:ea typeface="新細明體"/>
                <a:cs typeface="Calibri" panose="020F0502020204030204" pitchFamily="34" charset="0"/>
              </a:rPr>
              <a:t>ZIP   code</a:t>
            </a:r>
            <a:r>
              <a:rPr lang="zh-TW" sz="2000" dirty="0">
                <a:latin typeface="Calibri" panose="020F0502020204030204" pitchFamily="34" charset="0"/>
                <a:ea typeface="新細明體"/>
                <a:cs typeface="Calibri" panose="020F0502020204030204" pitchFamily="34" charset="0"/>
              </a:rPr>
              <a:t>(</a:t>
            </a:r>
            <a:r>
              <a:rPr lang="zh-TW" altLang="en-US" sz="2000" dirty="0">
                <a:latin typeface="Calibri" panose="020F0502020204030204" pitchFamily="34" charset="0"/>
                <a:ea typeface="新細明體"/>
                <a:cs typeface="Calibri" panose="020F0502020204030204" pitchFamily="34" charset="0"/>
              </a:rPr>
              <a:t> </a:t>
            </a:r>
            <a:r>
              <a:rPr lang="zh-TW" sz="2000" dirty="0">
                <a:latin typeface="Calibri" panose="020F0502020204030204" pitchFamily="34" charset="0"/>
                <a:ea typeface="新細明體"/>
                <a:cs typeface="Calibri" panose="020F0502020204030204" pitchFamily="34" charset="0"/>
              </a:rPr>
              <a:t>5</a:t>
            </a:r>
            <a:r>
              <a:rPr lang="zh-TW" altLang="en-US" sz="2000" dirty="0">
                <a:latin typeface="Calibri" panose="020F0502020204030204" pitchFamily="34" charset="0"/>
                <a:ea typeface="新細明體"/>
                <a:cs typeface="Calibri" panose="020F0502020204030204" pitchFamily="34" charset="0"/>
              </a:rPr>
              <a:t>  i</a:t>
            </a:r>
            <a:r>
              <a:rPr lang="en-US" altLang="zh-TW" sz="2000" dirty="0" err="1">
                <a:latin typeface="Calibri" panose="020F0502020204030204" pitchFamily="34" charset="0"/>
                <a:ea typeface="新細明體"/>
                <a:cs typeface="Calibri" panose="020F0502020204030204" pitchFamily="34" charset="0"/>
              </a:rPr>
              <a:t>n</a:t>
            </a:r>
            <a:r>
              <a:rPr lang="en-US" altLang="en-US" sz="2000" dirty="0" err="1">
                <a:latin typeface="Calibri" panose="020F0502020204030204" pitchFamily="34" charset="0"/>
                <a:ea typeface="新細明體"/>
                <a:cs typeface="Calibri" panose="020F0502020204030204" pitchFamily="34" charset="0"/>
              </a:rPr>
              <a:t>tegers</a:t>
            </a:r>
            <a:r>
              <a:rPr lang="en-US" altLang="en-US" sz="2000" dirty="0">
                <a:latin typeface="Calibri" panose="020F0502020204030204" pitchFamily="34" charset="0"/>
                <a:ea typeface="新細明體"/>
                <a:cs typeface="Calibri" panose="020F0502020204030204" pitchFamily="34" charset="0"/>
              </a:rPr>
              <a:t>  </a:t>
            </a:r>
            <a:r>
              <a:rPr lang="zh-TW" sz="2000" dirty="0">
                <a:latin typeface="Calibri" panose="020F0502020204030204" pitchFamily="34" charset="0"/>
                <a:ea typeface="新細明體"/>
                <a:cs typeface="Calibri" panose="020F0502020204030204" pitchFamily="34" charset="0"/>
              </a:rPr>
              <a:t>)</a:t>
            </a:r>
            <a:endParaRPr lang="zh-TW" sz="2000" dirty="0">
              <a:latin typeface="Calibri" panose="020F0502020204030204" pitchFamily="34" charset="0"/>
              <a:cs typeface="Calibri" panose="020F0502020204030204" pitchFamily="34" charset="0"/>
            </a:endParaRPr>
          </a:p>
        </p:txBody>
      </p:sp>
      <p:sp>
        <p:nvSpPr>
          <p:cNvPr id="11" name="文字方塊 10">
            <a:extLst>
              <a:ext uri="{FF2B5EF4-FFF2-40B4-BE49-F238E27FC236}">
                <a16:creationId xmlns="" xmlns:a16="http://schemas.microsoft.com/office/drawing/2014/main" id="{7EED64ED-9645-49B9-BB12-FB42A5A14325}"/>
              </a:ext>
            </a:extLst>
          </p:cNvPr>
          <p:cNvSpPr txBox="1"/>
          <p:nvPr/>
        </p:nvSpPr>
        <p:spPr>
          <a:xfrm>
            <a:off x="4150290" y="5319467"/>
            <a:ext cx="3912295" cy="129266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2000" dirty="0">
                <a:latin typeface="Calibri" panose="020F0502020204030204" pitchFamily="34" charset="0"/>
                <a:ea typeface="新細明體"/>
                <a:cs typeface="Calibri" panose="020F0502020204030204" pitchFamily="34" charset="0"/>
              </a:rPr>
              <a:t>Number 2 ：</a:t>
            </a:r>
            <a:r>
              <a:rPr lang="en-US" altLang="zh-TW" sz="2000" dirty="0">
                <a:latin typeface="Calibri" panose="020F0502020204030204" pitchFamily="34" charset="0"/>
                <a:ea typeface="新細明體"/>
                <a:cs typeface="Calibri" panose="020F0502020204030204" pitchFamily="34" charset="0"/>
              </a:rPr>
              <a:t>the   least   digit   we   hope to classify</a:t>
            </a:r>
            <a:r>
              <a:rPr lang="zh-TW" sz="2000" dirty="0">
                <a:latin typeface="Calibri" panose="020F0502020204030204" pitchFamily="34" charset="0"/>
                <a:ea typeface="新細明體"/>
                <a:cs typeface="Calibri" panose="020F0502020204030204" pitchFamily="34" charset="0"/>
              </a:rPr>
              <a:t>(1~5)</a:t>
            </a:r>
            <a:endParaRPr lang="zh-TW" sz="2000" dirty="0">
              <a:latin typeface="Calibri" panose="020F0502020204030204" pitchFamily="34" charset="0"/>
              <a:cs typeface="Calibri" panose="020F0502020204030204" pitchFamily="34" charset="0"/>
            </a:endParaRPr>
          </a:p>
          <a:p>
            <a:pPr algn="l"/>
            <a:endParaRPr lang="zh-TW" altLang="en-US" dirty="0">
              <a:latin typeface="Calibri" panose="020F0502020204030204" pitchFamily="34" charset="0"/>
              <a:ea typeface="新細明體"/>
              <a:cs typeface="Calibri" panose="020F0502020204030204" pitchFamily="34" charset="0"/>
            </a:endParaRPr>
          </a:p>
        </p:txBody>
      </p:sp>
    </p:spTree>
    <p:extLst>
      <p:ext uri="{BB962C8B-B14F-4D97-AF65-F5344CB8AC3E}">
        <p14:creationId xmlns:p14="http://schemas.microsoft.com/office/powerpoint/2010/main" val="3313214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33">
            <a:extLst>
              <a:ext uri="{FF2B5EF4-FFF2-40B4-BE49-F238E27FC236}">
                <a16:creationId xmlns="" xmlns:a16="http://schemas.microsoft.com/office/drawing/2014/main" id="{5F3FC718-FDE3-4EF7-921E-A5F374EAF8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 xmlns:a16="http://schemas.microsoft.com/office/drawing/2014/main" id="{2422B205-05F8-4BC8-95BB-E29112835EBD}"/>
              </a:ext>
            </a:extLst>
          </p:cNvPr>
          <p:cNvSpPr>
            <a:spLocks noGrp="1"/>
          </p:cNvSpPr>
          <p:nvPr>
            <p:ph type="title"/>
          </p:nvPr>
        </p:nvSpPr>
        <p:spPr>
          <a:xfrm>
            <a:off x="655642" y="2443680"/>
            <a:ext cx="3108626" cy="1444752"/>
          </a:xfrm>
        </p:spPr>
        <p:txBody>
          <a:bodyPr vert="horz" lIns="91440" tIns="45720" rIns="91440" bIns="45720" rtlCol="0" anchor="b">
            <a:normAutofit/>
          </a:bodyPr>
          <a:lstStyle/>
          <a:p>
            <a:pPr algn="ctr"/>
            <a:r>
              <a:rPr lang="en-US" altLang="zh-TW" sz="4000" b="0" i="0" kern="1200" dirty="0">
                <a:solidFill>
                  <a:srgbClr val="EBEBEB"/>
                </a:solidFill>
                <a:latin typeface="Calibri" panose="020F0502020204030204" pitchFamily="34" charset="0"/>
                <a:cs typeface="Calibri" panose="020F0502020204030204" pitchFamily="34" charset="0"/>
              </a:rPr>
              <a:t>Flow chart</a:t>
            </a:r>
          </a:p>
        </p:txBody>
      </p:sp>
      <p:sp>
        <p:nvSpPr>
          <p:cNvPr id="32" name="Freeform 11">
            <a:extLst>
              <a:ext uri="{FF2B5EF4-FFF2-40B4-BE49-F238E27FC236}">
                <a16:creationId xmlns="" xmlns:a16="http://schemas.microsoft.com/office/drawing/2014/main" id="{FAA0F719-3DC8-4F08-AD8F-5A845658CB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3" name="Freeform: Shape 37">
            <a:extLst>
              <a:ext uri="{FF2B5EF4-FFF2-40B4-BE49-F238E27FC236}">
                <a16:creationId xmlns="" xmlns:a16="http://schemas.microsoft.com/office/drawing/2014/main" id="{7DCB61BE-FA0F-4EFB-BE0E-268BAD8E30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5" name="Rectangle 39">
            <a:extLst>
              <a:ext uri="{FF2B5EF4-FFF2-40B4-BE49-F238E27FC236}">
                <a16:creationId xmlns="" xmlns:a16="http://schemas.microsoft.com/office/drawing/2014/main" id="{A4B31EAA-7423-46F7-9B90-4AB2B09C35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7" name="圖片 4" descr="一張含有 文字, 地圖 的圖片&#10;&#10;描述是以高可信度產生">
            <a:extLst>
              <a:ext uri="{FF2B5EF4-FFF2-40B4-BE49-F238E27FC236}">
                <a16:creationId xmlns="" xmlns:a16="http://schemas.microsoft.com/office/drawing/2014/main" id="{1B9A2573-368E-4795-8761-BC480F7512D7}"/>
              </a:ext>
            </a:extLst>
          </p:cNvPr>
          <p:cNvPicPr>
            <a:picLocks noChangeAspect="1"/>
          </p:cNvPicPr>
          <p:nvPr/>
        </p:nvPicPr>
        <p:blipFill>
          <a:blip r:embed="rId2"/>
          <a:stretch>
            <a:fillRect/>
          </a:stretch>
        </p:blipFill>
        <p:spPr>
          <a:xfrm>
            <a:off x="4489498" y="685260"/>
            <a:ext cx="7374313" cy="5626729"/>
          </a:xfrm>
          <a:prstGeom prst="rect">
            <a:avLst/>
          </a:prstGeom>
          <a:effectLst/>
        </p:spPr>
      </p:pic>
    </p:spTree>
    <p:extLst>
      <p:ext uri="{BB962C8B-B14F-4D97-AF65-F5344CB8AC3E}">
        <p14:creationId xmlns:p14="http://schemas.microsoft.com/office/powerpoint/2010/main" val="1760236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B4AAD3FD-83A5-4B89-9F8F-01B8870865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Freeform 31">
            <a:extLst>
              <a:ext uri="{FF2B5EF4-FFF2-40B4-BE49-F238E27FC236}">
                <a16:creationId xmlns="" xmlns:a16="http://schemas.microsoft.com/office/drawing/2014/main" id="{61752F1D-FC0F-4103-9584-630E643CCDA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Rectangle 15">
            <a:extLst>
              <a:ext uri="{FF2B5EF4-FFF2-40B4-BE49-F238E27FC236}">
                <a16:creationId xmlns="" xmlns:a16="http://schemas.microsoft.com/office/drawing/2014/main" id="{126C04EF-6428-472D-B316-74A19385B08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5">
            <a:extLst>
              <a:ext uri="{FF2B5EF4-FFF2-40B4-BE49-F238E27FC236}">
                <a16:creationId xmlns="" xmlns:a16="http://schemas.microsoft.com/office/drawing/2014/main" id="{AE50896D-AACB-4C0A-855D-ECEFB4A0DA9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7" name="圖片 4">
            <a:extLst>
              <a:ext uri="{FF2B5EF4-FFF2-40B4-BE49-F238E27FC236}">
                <a16:creationId xmlns="" xmlns:a16="http://schemas.microsoft.com/office/drawing/2014/main" id="{57EE3488-1599-410F-A133-778803E76333}"/>
              </a:ext>
            </a:extLst>
          </p:cNvPr>
          <p:cNvPicPr>
            <a:picLocks noChangeAspect="1"/>
          </p:cNvPicPr>
          <p:nvPr/>
        </p:nvPicPr>
        <p:blipFill>
          <a:blip r:embed="rId2"/>
          <a:stretch>
            <a:fillRect/>
          </a:stretch>
        </p:blipFill>
        <p:spPr>
          <a:xfrm>
            <a:off x="5472553" y="1738265"/>
            <a:ext cx="6496127" cy="3793401"/>
          </a:xfrm>
          <a:prstGeom prst="rect">
            <a:avLst/>
          </a:prstGeom>
          <a:effectLst/>
        </p:spPr>
      </p:pic>
      <p:sp>
        <p:nvSpPr>
          <p:cNvPr id="20" name="Rectangle 19">
            <a:extLst>
              <a:ext uri="{FF2B5EF4-FFF2-40B4-BE49-F238E27FC236}">
                <a16:creationId xmlns="" xmlns:a16="http://schemas.microsoft.com/office/drawing/2014/main" id="{A92A1116-1C84-41DF-B803-1F7B0883EC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標題 1">
            <a:extLst>
              <a:ext uri="{FF2B5EF4-FFF2-40B4-BE49-F238E27FC236}">
                <a16:creationId xmlns="" xmlns:a16="http://schemas.microsoft.com/office/drawing/2014/main" id="{57C8449D-0D28-4945-B1A9-939B2AFA80CE}"/>
              </a:ext>
            </a:extLst>
          </p:cNvPr>
          <p:cNvSpPr txBox="1">
            <a:spLocks/>
          </p:cNvSpPr>
          <p:nvPr/>
        </p:nvSpPr>
        <p:spPr>
          <a:xfrm>
            <a:off x="1103507" y="1533399"/>
            <a:ext cx="3513760" cy="2176242"/>
          </a:xfrm>
          <a:prstGeom prst="rect">
            <a:avLst/>
          </a:prstGeom>
        </p:spPr>
        <p:txBody>
          <a:bodyPr vert="horz" lIns="91440" tIns="45720" rIns="91440" bIns="45720" rtlCol="0" anchor="b">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sz="4400" dirty="0" smtClean="0">
                <a:solidFill>
                  <a:srgbClr val="EBEBEB"/>
                </a:solidFill>
                <a:latin typeface="Calibri" panose="020F0502020204030204" pitchFamily="34" charset="0"/>
                <a:ea typeface="新細明體"/>
                <a:cs typeface="Calibri" panose="020F0502020204030204" pitchFamily="34" charset="0"/>
              </a:rPr>
              <a:t>Sorting</a:t>
            </a:r>
            <a:r>
              <a:rPr lang="zh-TW" altLang="en-US" sz="4400" dirty="0" smtClean="0">
                <a:solidFill>
                  <a:srgbClr val="EBEBEB"/>
                </a:solidFill>
                <a:latin typeface="Calibri" panose="020F0502020204030204" pitchFamily="34" charset="0"/>
                <a:ea typeface="新細明體"/>
                <a:cs typeface="Calibri" panose="020F0502020204030204" pitchFamily="34" charset="0"/>
              </a:rPr>
              <a:t> </a:t>
            </a:r>
            <a:r>
              <a:rPr lang="zh-TW" altLang="en-US" sz="4400" dirty="0">
                <a:solidFill>
                  <a:srgbClr val="EBEBEB"/>
                </a:solidFill>
                <a:latin typeface="Calibri" panose="020F0502020204030204" pitchFamily="34" charset="0"/>
                <a:ea typeface="新細明體"/>
                <a:cs typeface="Calibri" panose="020F0502020204030204" pitchFamily="34" charset="0"/>
              </a:rPr>
              <a:t>route</a:t>
            </a:r>
          </a:p>
        </p:txBody>
      </p:sp>
      <p:pic>
        <p:nvPicPr>
          <p:cNvPr id="2" name="圖片 1"/>
          <p:cNvPicPr>
            <a:picLocks noChangeAspect="1"/>
          </p:cNvPicPr>
          <p:nvPr/>
        </p:nvPicPr>
        <p:blipFill>
          <a:blip r:embed="rId3"/>
          <a:stretch>
            <a:fillRect/>
          </a:stretch>
        </p:blipFill>
        <p:spPr>
          <a:xfrm>
            <a:off x="10547512" y="1415293"/>
            <a:ext cx="1539270" cy="4439344"/>
          </a:xfrm>
          <a:prstGeom prst="rect">
            <a:avLst/>
          </a:prstGeom>
        </p:spPr>
      </p:pic>
    </p:spTree>
    <p:extLst>
      <p:ext uri="{BB962C8B-B14F-4D97-AF65-F5344CB8AC3E}">
        <p14:creationId xmlns:p14="http://schemas.microsoft.com/office/powerpoint/2010/main" val="347478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09093" y="204243"/>
            <a:ext cx="5697416" cy="58888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nvGrpSpPr>
          <p:cNvPr id="11" name="群組 10"/>
          <p:cNvGrpSpPr/>
          <p:nvPr/>
        </p:nvGrpSpPr>
        <p:grpSpPr>
          <a:xfrm>
            <a:off x="425370" y="2253899"/>
            <a:ext cx="1326204" cy="1727993"/>
            <a:chOff x="316745" y="1242204"/>
            <a:chExt cx="1326204" cy="1727993"/>
          </a:xfrm>
        </p:grpSpPr>
        <p:sp>
          <p:nvSpPr>
            <p:cNvPr id="12" name="文字方塊 11"/>
            <p:cNvSpPr txBox="1"/>
            <p:nvPr/>
          </p:nvSpPr>
          <p:spPr>
            <a:xfrm>
              <a:off x="316745" y="2600865"/>
              <a:ext cx="1326204" cy="369332"/>
            </a:xfrm>
            <a:prstGeom prst="rect">
              <a:avLst/>
            </a:prstGeom>
            <a:noFill/>
          </p:spPr>
          <p:txBody>
            <a:bodyPr wrap="square" rtlCol="0">
              <a:spAutoFit/>
            </a:bodyPr>
            <a:lstStyle/>
            <a:p>
              <a:r>
                <a:rPr lang="en-US" altLang="zh-TW" dirty="0" smtClean="0"/>
                <a:t>packages</a:t>
              </a:r>
              <a:endParaRPr lang="zh-TW" altLang="en-US" dirty="0"/>
            </a:p>
          </p:txBody>
        </p:sp>
        <p:sp>
          <p:nvSpPr>
            <p:cNvPr id="13" name="橢圓 12"/>
            <p:cNvSpPr/>
            <p:nvPr/>
          </p:nvSpPr>
          <p:spPr>
            <a:xfrm>
              <a:off x="439947" y="1242204"/>
              <a:ext cx="534838" cy="5348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線接點 13"/>
            <p:cNvCxnSpPr>
              <a:stCxn id="13" idx="4"/>
            </p:cNvCxnSpPr>
            <p:nvPr/>
          </p:nvCxnSpPr>
          <p:spPr>
            <a:xfrm>
              <a:off x="707366" y="1777042"/>
              <a:ext cx="0" cy="5175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flipV="1">
              <a:off x="707366" y="1880558"/>
              <a:ext cx="267419" cy="1121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439947" y="1880558"/>
              <a:ext cx="267419" cy="1164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707366" y="2303253"/>
              <a:ext cx="267419" cy="263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flipV="1">
              <a:off x="439947" y="2303253"/>
              <a:ext cx="267419" cy="263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橢圓 18"/>
          <p:cNvSpPr/>
          <p:nvPr/>
        </p:nvSpPr>
        <p:spPr>
          <a:xfrm>
            <a:off x="2555042" y="686905"/>
            <a:ext cx="1494693" cy="738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接點 20"/>
          <p:cNvCxnSpPr>
            <a:endCxn id="19" idx="3"/>
          </p:cNvCxnSpPr>
          <p:nvPr/>
        </p:nvCxnSpPr>
        <p:spPr>
          <a:xfrm flipV="1">
            <a:off x="1083410" y="1317300"/>
            <a:ext cx="1690525" cy="1631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2726315" y="782230"/>
            <a:ext cx="1152145" cy="461665"/>
          </a:xfrm>
          <a:prstGeom prst="rect">
            <a:avLst/>
          </a:prstGeom>
          <a:noFill/>
        </p:spPr>
        <p:txBody>
          <a:bodyPr wrap="square" rtlCol="0">
            <a:spAutoFit/>
          </a:bodyPr>
          <a:lstStyle/>
          <a:p>
            <a:r>
              <a:rPr lang="en-US" altLang="zh-TW" sz="2400" dirty="0" smtClean="0"/>
              <a:t>scan</a:t>
            </a:r>
            <a:endParaRPr lang="zh-TW" altLang="en-US" sz="2400" dirty="0"/>
          </a:p>
        </p:txBody>
      </p:sp>
      <p:sp>
        <p:nvSpPr>
          <p:cNvPr id="24" name="橢圓 23"/>
          <p:cNvSpPr/>
          <p:nvPr/>
        </p:nvSpPr>
        <p:spPr>
          <a:xfrm>
            <a:off x="4389106" y="2121853"/>
            <a:ext cx="2239109" cy="10270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p:cNvSpPr txBox="1"/>
          <p:nvPr/>
        </p:nvSpPr>
        <p:spPr>
          <a:xfrm>
            <a:off x="4542975" y="2422961"/>
            <a:ext cx="2168204" cy="461665"/>
          </a:xfrm>
          <a:prstGeom prst="rect">
            <a:avLst/>
          </a:prstGeom>
          <a:noFill/>
        </p:spPr>
        <p:txBody>
          <a:bodyPr wrap="square" rtlCol="0">
            <a:spAutoFit/>
          </a:bodyPr>
          <a:lstStyle/>
          <a:p>
            <a:r>
              <a:rPr lang="en-US" altLang="zh-TW" sz="2400" dirty="0" smtClean="0"/>
              <a:t>classification</a:t>
            </a:r>
            <a:endParaRPr lang="zh-TW" altLang="en-US" sz="2400" dirty="0"/>
          </a:p>
        </p:txBody>
      </p:sp>
      <p:cxnSp>
        <p:nvCxnSpPr>
          <p:cNvPr id="27" name="直線接點 26"/>
          <p:cNvCxnSpPr>
            <a:stCxn id="19" idx="6"/>
            <a:endCxn id="24" idx="1"/>
          </p:cNvCxnSpPr>
          <p:nvPr/>
        </p:nvCxnSpPr>
        <p:spPr>
          <a:xfrm>
            <a:off x="4049735" y="1056182"/>
            <a:ext cx="667281" cy="12160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5627077" y="290008"/>
            <a:ext cx="2239109" cy="10270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0" name="直線單箭頭接點 29"/>
          <p:cNvCxnSpPr>
            <a:stCxn id="24" idx="0"/>
            <a:endCxn id="29" idx="3"/>
          </p:cNvCxnSpPr>
          <p:nvPr/>
        </p:nvCxnSpPr>
        <p:spPr>
          <a:xfrm flipV="1">
            <a:off x="5508661" y="1166642"/>
            <a:ext cx="446326" cy="955211"/>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2" name="文字方塊 31"/>
          <p:cNvSpPr txBox="1"/>
          <p:nvPr/>
        </p:nvSpPr>
        <p:spPr>
          <a:xfrm>
            <a:off x="6108355" y="480362"/>
            <a:ext cx="1423788" cy="646331"/>
          </a:xfrm>
          <a:prstGeom prst="rect">
            <a:avLst/>
          </a:prstGeom>
          <a:noFill/>
        </p:spPr>
        <p:txBody>
          <a:bodyPr wrap="none" rtlCol="0">
            <a:spAutoFit/>
          </a:bodyPr>
          <a:lstStyle/>
          <a:p>
            <a:r>
              <a:rPr lang="en-US" altLang="zh-TW" dirty="0" smtClean="0"/>
              <a:t>Searching</a:t>
            </a:r>
          </a:p>
          <a:p>
            <a:r>
              <a:rPr lang="en-US" altLang="zh-TW" dirty="0" smtClean="0"/>
              <a:t>destination</a:t>
            </a:r>
            <a:endParaRPr lang="zh-TW" altLang="en-US" dirty="0"/>
          </a:p>
        </p:txBody>
      </p:sp>
      <p:sp>
        <p:nvSpPr>
          <p:cNvPr id="33" name="橢圓 32"/>
          <p:cNvSpPr/>
          <p:nvPr/>
        </p:nvSpPr>
        <p:spPr>
          <a:xfrm>
            <a:off x="2555042" y="3799264"/>
            <a:ext cx="2239109" cy="10270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單箭頭接點 33"/>
          <p:cNvCxnSpPr>
            <a:stCxn id="24" idx="4"/>
            <a:endCxn id="33" idx="7"/>
          </p:cNvCxnSpPr>
          <p:nvPr/>
        </p:nvCxnSpPr>
        <p:spPr>
          <a:xfrm flipH="1">
            <a:off x="4466241" y="3148894"/>
            <a:ext cx="1042420" cy="800777"/>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2938048" y="3989618"/>
            <a:ext cx="1604927" cy="646331"/>
          </a:xfrm>
          <a:prstGeom prst="rect">
            <a:avLst/>
          </a:prstGeom>
          <a:noFill/>
        </p:spPr>
        <p:txBody>
          <a:bodyPr wrap="none" rtlCol="0">
            <a:spAutoFit/>
          </a:bodyPr>
          <a:lstStyle/>
          <a:p>
            <a:r>
              <a:rPr lang="en-US" altLang="zh-TW" dirty="0" smtClean="0"/>
              <a:t>Weight</a:t>
            </a:r>
          </a:p>
          <a:p>
            <a:r>
              <a:rPr lang="en-US" altLang="zh-TW" dirty="0" smtClean="0"/>
              <a:t>classification</a:t>
            </a:r>
          </a:p>
        </p:txBody>
      </p:sp>
      <p:sp>
        <p:nvSpPr>
          <p:cNvPr id="38" name="文字方塊 37"/>
          <p:cNvSpPr txBox="1"/>
          <p:nvPr/>
        </p:nvSpPr>
        <p:spPr>
          <a:xfrm>
            <a:off x="5802022" y="1479555"/>
            <a:ext cx="1018227" cy="369332"/>
          </a:xfrm>
          <a:prstGeom prst="rect">
            <a:avLst/>
          </a:prstGeom>
          <a:noFill/>
        </p:spPr>
        <p:txBody>
          <a:bodyPr wrap="none" rtlCol="0">
            <a:spAutoFit/>
          </a:bodyPr>
          <a:lstStyle/>
          <a:p>
            <a:r>
              <a:rPr lang="en-US" altLang="zh-TW" dirty="0" smtClean="0"/>
              <a:t>include</a:t>
            </a:r>
            <a:endParaRPr lang="zh-TW" altLang="en-US" dirty="0"/>
          </a:p>
        </p:txBody>
      </p:sp>
      <p:sp>
        <p:nvSpPr>
          <p:cNvPr id="39" name="文字方塊 38"/>
          <p:cNvSpPr txBox="1"/>
          <p:nvPr/>
        </p:nvSpPr>
        <p:spPr>
          <a:xfrm>
            <a:off x="3952190" y="3243228"/>
            <a:ext cx="1018227" cy="369332"/>
          </a:xfrm>
          <a:prstGeom prst="rect">
            <a:avLst/>
          </a:prstGeom>
          <a:noFill/>
        </p:spPr>
        <p:txBody>
          <a:bodyPr wrap="none" rtlCol="0">
            <a:spAutoFit/>
          </a:bodyPr>
          <a:lstStyle/>
          <a:p>
            <a:r>
              <a:rPr lang="en-US" altLang="zh-TW" dirty="0" smtClean="0"/>
              <a:t>include</a:t>
            </a:r>
            <a:endParaRPr lang="zh-TW" altLang="en-US" dirty="0"/>
          </a:p>
        </p:txBody>
      </p:sp>
      <p:sp>
        <p:nvSpPr>
          <p:cNvPr id="40" name="橢圓 39"/>
          <p:cNvSpPr/>
          <p:nvPr/>
        </p:nvSpPr>
        <p:spPr>
          <a:xfrm>
            <a:off x="5591624" y="4434852"/>
            <a:ext cx="2239109" cy="10270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1" name="直線接點 40"/>
          <p:cNvCxnSpPr>
            <a:stCxn id="24" idx="5"/>
            <a:endCxn id="40" idx="0"/>
          </p:cNvCxnSpPr>
          <p:nvPr/>
        </p:nvCxnSpPr>
        <p:spPr>
          <a:xfrm>
            <a:off x="6300305" y="2998487"/>
            <a:ext cx="410874" cy="14363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文字方塊 51"/>
          <p:cNvSpPr txBox="1"/>
          <p:nvPr/>
        </p:nvSpPr>
        <p:spPr>
          <a:xfrm>
            <a:off x="5677193" y="4699120"/>
            <a:ext cx="2105063" cy="461665"/>
          </a:xfrm>
          <a:prstGeom prst="rect">
            <a:avLst/>
          </a:prstGeom>
          <a:noFill/>
        </p:spPr>
        <p:txBody>
          <a:bodyPr wrap="none" rtlCol="0">
            <a:spAutoFit/>
          </a:bodyPr>
          <a:lstStyle/>
          <a:p>
            <a:r>
              <a:rPr lang="en-US" altLang="zh-TW" sz="2400" dirty="0" smtClean="0"/>
              <a:t>conveyance</a:t>
            </a:r>
            <a:endParaRPr lang="zh-TW" altLang="en-US" sz="2400" dirty="0"/>
          </a:p>
        </p:txBody>
      </p:sp>
      <p:cxnSp>
        <p:nvCxnSpPr>
          <p:cNvPr id="53" name="直線接點 52"/>
          <p:cNvCxnSpPr>
            <a:stCxn id="40" idx="6"/>
            <a:endCxn id="36" idx="1"/>
          </p:cNvCxnSpPr>
          <p:nvPr/>
        </p:nvCxnSpPr>
        <p:spPr>
          <a:xfrm flipV="1">
            <a:off x="7830733" y="2673718"/>
            <a:ext cx="1085951" cy="22746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10768212" y="2496559"/>
            <a:ext cx="1423788" cy="369332"/>
          </a:xfrm>
          <a:prstGeom prst="rect">
            <a:avLst/>
          </a:prstGeom>
          <a:noFill/>
        </p:spPr>
        <p:txBody>
          <a:bodyPr wrap="none" rtlCol="0">
            <a:spAutoFit/>
          </a:bodyPr>
          <a:lstStyle/>
          <a:p>
            <a:r>
              <a:rPr lang="en-US" altLang="zh-TW" dirty="0" smtClean="0"/>
              <a:t>destination</a:t>
            </a:r>
            <a:endParaRPr lang="zh-TW" altLang="en-US" dirty="0"/>
          </a:p>
        </p:txBody>
      </p:sp>
      <p:cxnSp>
        <p:nvCxnSpPr>
          <p:cNvPr id="58" name="直線接點 57"/>
          <p:cNvCxnSpPr>
            <a:stCxn id="36" idx="3"/>
            <a:endCxn id="56" idx="1"/>
          </p:cNvCxnSpPr>
          <p:nvPr/>
        </p:nvCxnSpPr>
        <p:spPr>
          <a:xfrm>
            <a:off x="10299786" y="2673718"/>
            <a:ext cx="468426" cy="75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0768212" y="2469127"/>
            <a:ext cx="135638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5" name="群組 34"/>
          <p:cNvGrpSpPr/>
          <p:nvPr/>
        </p:nvGrpSpPr>
        <p:grpSpPr>
          <a:xfrm>
            <a:off x="8916684" y="2299906"/>
            <a:ext cx="1383102" cy="747623"/>
            <a:chOff x="9189419" y="2912852"/>
            <a:chExt cx="1383102" cy="747623"/>
          </a:xfrm>
        </p:grpSpPr>
        <p:sp>
          <p:nvSpPr>
            <p:cNvPr id="36" name="矩形 35"/>
            <p:cNvSpPr/>
            <p:nvPr/>
          </p:nvSpPr>
          <p:spPr>
            <a:xfrm>
              <a:off x="9189419" y="2912852"/>
              <a:ext cx="1383102" cy="7476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9208045" y="3001783"/>
              <a:ext cx="1364476" cy="584775"/>
            </a:xfrm>
            <a:prstGeom prst="rect">
              <a:avLst/>
            </a:prstGeom>
            <a:noFill/>
          </p:spPr>
          <p:txBody>
            <a:bodyPr wrap="none" rtlCol="0">
              <a:spAutoFit/>
            </a:bodyPr>
            <a:lstStyle/>
            <a:p>
              <a:r>
                <a:rPr lang="en-US" altLang="zh-TW" sz="3200" dirty="0" smtClean="0"/>
                <a:t>Trucks</a:t>
              </a:r>
            </a:p>
          </p:txBody>
        </p:sp>
      </p:grpSp>
      <p:sp>
        <p:nvSpPr>
          <p:cNvPr id="43" name="文字方塊 42"/>
          <p:cNvSpPr txBox="1"/>
          <p:nvPr/>
        </p:nvSpPr>
        <p:spPr>
          <a:xfrm>
            <a:off x="1134300" y="2266041"/>
            <a:ext cx="312906" cy="369332"/>
          </a:xfrm>
          <a:prstGeom prst="rect">
            <a:avLst/>
          </a:prstGeom>
          <a:noFill/>
        </p:spPr>
        <p:txBody>
          <a:bodyPr wrap="none" rtlCol="0">
            <a:spAutoFit/>
          </a:bodyPr>
          <a:lstStyle/>
          <a:p>
            <a:r>
              <a:rPr lang="en-US" altLang="zh-TW" dirty="0" smtClean="0"/>
              <a:t>1</a:t>
            </a:r>
            <a:endParaRPr lang="zh-TW" altLang="en-US" dirty="0"/>
          </a:p>
        </p:txBody>
      </p:sp>
      <p:sp>
        <p:nvSpPr>
          <p:cNvPr id="44" name="文字方塊 43"/>
          <p:cNvSpPr txBox="1"/>
          <p:nvPr/>
        </p:nvSpPr>
        <p:spPr>
          <a:xfrm>
            <a:off x="7553588" y="4311021"/>
            <a:ext cx="538930" cy="369332"/>
          </a:xfrm>
          <a:prstGeom prst="rect">
            <a:avLst/>
          </a:prstGeom>
          <a:noFill/>
        </p:spPr>
        <p:txBody>
          <a:bodyPr wrap="none" rtlCol="0">
            <a:spAutoFit/>
          </a:bodyPr>
          <a:lstStyle/>
          <a:p>
            <a:r>
              <a:rPr lang="en-US" altLang="zh-TW" dirty="0" smtClean="0"/>
              <a:t>1..*</a:t>
            </a:r>
            <a:endParaRPr lang="zh-TW" altLang="en-US" dirty="0"/>
          </a:p>
        </p:txBody>
      </p:sp>
    </p:spTree>
    <p:extLst>
      <p:ext uri="{BB962C8B-B14F-4D97-AF65-F5344CB8AC3E}">
        <p14:creationId xmlns:p14="http://schemas.microsoft.com/office/powerpoint/2010/main" val="4182594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群組 4"/>
          <p:cNvGrpSpPr/>
          <p:nvPr/>
        </p:nvGrpSpPr>
        <p:grpSpPr>
          <a:xfrm>
            <a:off x="564143" y="2657736"/>
            <a:ext cx="781240" cy="1727993"/>
            <a:chOff x="316746" y="1242204"/>
            <a:chExt cx="781240" cy="1727993"/>
          </a:xfrm>
        </p:grpSpPr>
        <p:sp>
          <p:nvSpPr>
            <p:cNvPr id="31" name="文字方塊 30"/>
            <p:cNvSpPr txBox="1"/>
            <p:nvPr/>
          </p:nvSpPr>
          <p:spPr>
            <a:xfrm>
              <a:off x="316746" y="2600865"/>
              <a:ext cx="781240" cy="369332"/>
            </a:xfrm>
            <a:prstGeom prst="rect">
              <a:avLst/>
            </a:prstGeom>
            <a:noFill/>
          </p:spPr>
          <p:txBody>
            <a:bodyPr wrap="none" rtlCol="0">
              <a:spAutoFit/>
            </a:bodyPr>
            <a:lstStyle/>
            <a:p>
              <a:r>
                <a:rPr lang="en-US" altLang="zh-TW" dirty="0" smtClean="0"/>
                <a:t>letters</a:t>
              </a:r>
              <a:endParaRPr lang="zh-TW" altLang="en-US" dirty="0"/>
            </a:p>
          </p:txBody>
        </p:sp>
        <p:sp>
          <p:nvSpPr>
            <p:cNvPr id="32" name="橢圓 31"/>
            <p:cNvSpPr/>
            <p:nvPr/>
          </p:nvSpPr>
          <p:spPr>
            <a:xfrm>
              <a:off x="439947" y="1242204"/>
              <a:ext cx="534838" cy="5348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3" name="直線接點 32"/>
            <p:cNvCxnSpPr>
              <a:stCxn id="32" idx="4"/>
            </p:cNvCxnSpPr>
            <p:nvPr/>
          </p:nvCxnSpPr>
          <p:spPr>
            <a:xfrm>
              <a:off x="707366" y="1777042"/>
              <a:ext cx="0" cy="5175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V="1">
              <a:off x="707366" y="1880558"/>
              <a:ext cx="267419" cy="1121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439947" y="1880558"/>
              <a:ext cx="267419" cy="1164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a:off x="707366" y="2303253"/>
              <a:ext cx="267419" cy="263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flipV="1">
              <a:off x="439947" y="2303253"/>
              <a:ext cx="267419" cy="263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2783563" y="414868"/>
            <a:ext cx="4779034" cy="538288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5102893" y="5797751"/>
            <a:ext cx="1555106" cy="369332"/>
          </a:xfrm>
          <a:prstGeom prst="rect">
            <a:avLst/>
          </a:prstGeom>
          <a:noFill/>
        </p:spPr>
        <p:txBody>
          <a:bodyPr wrap="none" rtlCol="0">
            <a:spAutoFit/>
          </a:bodyPr>
          <a:lstStyle/>
          <a:p>
            <a:r>
              <a:rPr lang="en-US" altLang="zh-TW" dirty="0" smtClean="0"/>
              <a:t>Sorting system</a:t>
            </a:r>
            <a:endParaRPr lang="zh-TW" altLang="en-US" dirty="0"/>
          </a:p>
        </p:txBody>
      </p:sp>
      <p:sp>
        <p:nvSpPr>
          <p:cNvPr id="8" name="文字方塊 7"/>
          <p:cNvSpPr txBox="1"/>
          <p:nvPr/>
        </p:nvSpPr>
        <p:spPr>
          <a:xfrm>
            <a:off x="9683526" y="3223568"/>
            <a:ext cx="1263616" cy="369332"/>
          </a:xfrm>
          <a:prstGeom prst="rect">
            <a:avLst/>
          </a:prstGeom>
          <a:noFill/>
        </p:spPr>
        <p:txBody>
          <a:bodyPr wrap="none" rtlCol="0">
            <a:spAutoFit/>
          </a:bodyPr>
          <a:lstStyle/>
          <a:p>
            <a:r>
              <a:rPr lang="en-US" altLang="zh-TW" dirty="0" smtClean="0"/>
              <a:t>Destination</a:t>
            </a:r>
          </a:p>
        </p:txBody>
      </p:sp>
      <p:grpSp>
        <p:nvGrpSpPr>
          <p:cNvPr id="9" name="群組 8"/>
          <p:cNvGrpSpPr/>
          <p:nvPr/>
        </p:nvGrpSpPr>
        <p:grpSpPr>
          <a:xfrm>
            <a:off x="3051666" y="1798301"/>
            <a:ext cx="1509623" cy="871268"/>
            <a:chOff x="3252158" y="664234"/>
            <a:chExt cx="1509623" cy="871268"/>
          </a:xfrm>
        </p:grpSpPr>
        <p:sp>
          <p:nvSpPr>
            <p:cNvPr id="29" name="橢圓 28"/>
            <p:cNvSpPr/>
            <p:nvPr/>
          </p:nvSpPr>
          <p:spPr>
            <a:xfrm>
              <a:off x="3252158" y="664234"/>
              <a:ext cx="1509623" cy="87126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p:cNvSpPr txBox="1"/>
            <p:nvPr/>
          </p:nvSpPr>
          <p:spPr>
            <a:xfrm>
              <a:off x="3697589" y="915202"/>
              <a:ext cx="618759" cy="369332"/>
            </a:xfrm>
            <a:prstGeom prst="rect">
              <a:avLst/>
            </a:prstGeom>
            <a:noFill/>
          </p:spPr>
          <p:txBody>
            <a:bodyPr wrap="none" rtlCol="0">
              <a:spAutoFit/>
            </a:bodyPr>
            <a:lstStyle/>
            <a:p>
              <a:r>
                <a:rPr lang="en-US" altLang="zh-TW" dirty="0" smtClean="0"/>
                <a:t>Scan</a:t>
              </a:r>
            </a:p>
          </p:txBody>
        </p:sp>
      </p:grpSp>
      <p:grpSp>
        <p:nvGrpSpPr>
          <p:cNvPr id="10" name="群組 9"/>
          <p:cNvGrpSpPr/>
          <p:nvPr/>
        </p:nvGrpSpPr>
        <p:grpSpPr>
          <a:xfrm>
            <a:off x="8013464" y="3034422"/>
            <a:ext cx="1383102" cy="747623"/>
            <a:chOff x="9189419" y="2912852"/>
            <a:chExt cx="1383102" cy="747623"/>
          </a:xfrm>
        </p:grpSpPr>
        <p:sp>
          <p:nvSpPr>
            <p:cNvPr id="27" name="矩形 26"/>
            <p:cNvSpPr/>
            <p:nvPr/>
          </p:nvSpPr>
          <p:spPr>
            <a:xfrm>
              <a:off x="9189419" y="2912852"/>
              <a:ext cx="1383102" cy="7476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9493877" y="3101997"/>
              <a:ext cx="774186" cy="369332"/>
            </a:xfrm>
            <a:prstGeom prst="rect">
              <a:avLst/>
            </a:prstGeom>
            <a:noFill/>
          </p:spPr>
          <p:txBody>
            <a:bodyPr wrap="none" rtlCol="0">
              <a:spAutoFit/>
            </a:bodyPr>
            <a:lstStyle/>
            <a:p>
              <a:r>
                <a:rPr lang="en-US" altLang="zh-TW" dirty="0" smtClean="0"/>
                <a:t>Trucks</a:t>
              </a:r>
            </a:p>
          </p:txBody>
        </p:sp>
      </p:grpSp>
      <p:grpSp>
        <p:nvGrpSpPr>
          <p:cNvPr id="11" name="群組 10"/>
          <p:cNvGrpSpPr/>
          <p:nvPr/>
        </p:nvGrpSpPr>
        <p:grpSpPr>
          <a:xfrm>
            <a:off x="4886537" y="2598788"/>
            <a:ext cx="1863311" cy="871268"/>
            <a:chOff x="3252158" y="664234"/>
            <a:chExt cx="1509623" cy="871268"/>
          </a:xfrm>
        </p:grpSpPr>
        <p:sp>
          <p:nvSpPr>
            <p:cNvPr id="25" name="橢圓 24"/>
            <p:cNvSpPr/>
            <p:nvPr/>
          </p:nvSpPr>
          <p:spPr>
            <a:xfrm>
              <a:off x="3252158" y="664234"/>
              <a:ext cx="1509623" cy="87126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p:cNvSpPr txBox="1"/>
            <p:nvPr/>
          </p:nvSpPr>
          <p:spPr>
            <a:xfrm>
              <a:off x="3354745" y="915202"/>
              <a:ext cx="1405321" cy="369332"/>
            </a:xfrm>
            <a:prstGeom prst="rect">
              <a:avLst/>
            </a:prstGeom>
            <a:noFill/>
          </p:spPr>
          <p:txBody>
            <a:bodyPr wrap="none" rtlCol="0">
              <a:spAutoFit/>
            </a:bodyPr>
            <a:lstStyle/>
            <a:p>
              <a:r>
                <a:rPr lang="en-US" altLang="zh-TW" dirty="0" smtClean="0"/>
                <a:t>Classification</a:t>
              </a:r>
            </a:p>
          </p:txBody>
        </p:sp>
      </p:grpSp>
      <p:grpSp>
        <p:nvGrpSpPr>
          <p:cNvPr id="12" name="群組 11"/>
          <p:cNvGrpSpPr/>
          <p:nvPr/>
        </p:nvGrpSpPr>
        <p:grpSpPr>
          <a:xfrm>
            <a:off x="5557244" y="927033"/>
            <a:ext cx="1739668" cy="871268"/>
            <a:chOff x="3252158" y="664234"/>
            <a:chExt cx="1509623" cy="871268"/>
          </a:xfrm>
        </p:grpSpPr>
        <p:sp>
          <p:nvSpPr>
            <p:cNvPr id="23" name="橢圓 22"/>
            <p:cNvSpPr/>
            <p:nvPr/>
          </p:nvSpPr>
          <p:spPr>
            <a:xfrm>
              <a:off x="3252158" y="664234"/>
              <a:ext cx="1509623" cy="87126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3336263" y="786857"/>
              <a:ext cx="1341411" cy="646331"/>
            </a:xfrm>
            <a:prstGeom prst="rect">
              <a:avLst/>
            </a:prstGeom>
            <a:noFill/>
          </p:spPr>
          <p:txBody>
            <a:bodyPr wrap="square" rtlCol="0">
              <a:spAutoFit/>
            </a:bodyPr>
            <a:lstStyle/>
            <a:p>
              <a:pPr algn="ctr"/>
              <a:r>
                <a:rPr lang="en-US" altLang="zh-TW" dirty="0" smtClean="0"/>
                <a:t>Searching</a:t>
              </a:r>
              <a:endParaRPr lang="en-US" altLang="zh-TW" dirty="0"/>
            </a:p>
            <a:p>
              <a:pPr algn="ctr"/>
              <a:r>
                <a:rPr lang="en-US" altLang="zh-TW" dirty="0" smtClean="0"/>
                <a:t>destination</a:t>
              </a:r>
            </a:p>
          </p:txBody>
        </p:sp>
      </p:grpSp>
      <p:cxnSp>
        <p:nvCxnSpPr>
          <p:cNvPr id="13" name="直線接點 12"/>
          <p:cNvCxnSpPr>
            <a:endCxn id="29" idx="2"/>
          </p:cNvCxnSpPr>
          <p:nvPr/>
        </p:nvCxnSpPr>
        <p:spPr>
          <a:xfrm flipV="1">
            <a:off x="1489601" y="2233935"/>
            <a:ext cx="1562065" cy="10621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a:stCxn id="29" idx="6"/>
            <a:endCxn id="25" idx="2"/>
          </p:cNvCxnSpPr>
          <p:nvPr/>
        </p:nvCxnSpPr>
        <p:spPr>
          <a:xfrm>
            <a:off x="4561289" y="2233935"/>
            <a:ext cx="325248" cy="8004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a:stCxn id="27" idx="3"/>
            <a:endCxn id="8" idx="1"/>
          </p:cNvCxnSpPr>
          <p:nvPr/>
        </p:nvCxnSpPr>
        <p:spPr>
          <a:xfrm>
            <a:off x="9396566" y="3408234"/>
            <a:ext cx="2869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25" idx="0"/>
            <a:endCxn id="23" idx="4"/>
          </p:cNvCxnSpPr>
          <p:nvPr/>
        </p:nvCxnSpPr>
        <p:spPr>
          <a:xfrm flipV="1">
            <a:off x="5818193" y="1798301"/>
            <a:ext cx="608885" cy="800487"/>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5966597" y="2044790"/>
            <a:ext cx="869149" cy="369332"/>
          </a:xfrm>
          <a:prstGeom prst="rect">
            <a:avLst/>
          </a:prstGeom>
          <a:noFill/>
        </p:spPr>
        <p:txBody>
          <a:bodyPr wrap="none" rtlCol="0">
            <a:spAutoFit/>
          </a:bodyPr>
          <a:lstStyle/>
          <a:p>
            <a:r>
              <a:rPr lang="en-US" altLang="zh-TW" dirty="0" smtClean="0"/>
              <a:t>include</a:t>
            </a:r>
            <a:endParaRPr lang="zh-TW" altLang="en-US" dirty="0"/>
          </a:p>
        </p:txBody>
      </p:sp>
      <p:grpSp>
        <p:nvGrpSpPr>
          <p:cNvPr id="18" name="群組 17"/>
          <p:cNvGrpSpPr/>
          <p:nvPr/>
        </p:nvGrpSpPr>
        <p:grpSpPr>
          <a:xfrm>
            <a:off x="4900023" y="4063508"/>
            <a:ext cx="1712492" cy="1057131"/>
            <a:chOff x="3252158" y="664234"/>
            <a:chExt cx="1509623" cy="871268"/>
          </a:xfrm>
        </p:grpSpPr>
        <p:sp>
          <p:nvSpPr>
            <p:cNvPr id="21" name="橢圓 20"/>
            <p:cNvSpPr/>
            <p:nvPr/>
          </p:nvSpPr>
          <p:spPr>
            <a:xfrm>
              <a:off x="3252158" y="664234"/>
              <a:ext cx="1509623" cy="87126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3300622" y="942080"/>
              <a:ext cx="1310167" cy="369332"/>
            </a:xfrm>
            <a:prstGeom prst="rect">
              <a:avLst/>
            </a:prstGeom>
            <a:noFill/>
          </p:spPr>
          <p:txBody>
            <a:bodyPr wrap="none" rtlCol="0">
              <a:spAutoFit/>
            </a:bodyPr>
            <a:lstStyle/>
            <a:p>
              <a:r>
                <a:rPr lang="en-US" altLang="zh-TW" dirty="0" smtClean="0"/>
                <a:t>Conveyance</a:t>
              </a:r>
            </a:p>
          </p:txBody>
        </p:sp>
      </p:grpSp>
      <p:cxnSp>
        <p:nvCxnSpPr>
          <p:cNvPr id="19" name="直線接點 18"/>
          <p:cNvCxnSpPr>
            <a:stCxn id="25" idx="4"/>
            <a:endCxn id="21" idx="0"/>
          </p:cNvCxnSpPr>
          <p:nvPr/>
        </p:nvCxnSpPr>
        <p:spPr>
          <a:xfrm flipH="1">
            <a:off x="5756270" y="3470056"/>
            <a:ext cx="61923" cy="593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a:stCxn id="27" idx="1"/>
            <a:endCxn id="21" idx="6"/>
          </p:cNvCxnSpPr>
          <p:nvPr/>
        </p:nvCxnSpPr>
        <p:spPr>
          <a:xfrm flipH="1">
            <a:off x="6612516" y="3408234"/>
            <a:ext cx="1400948" cy="11838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文字方塊 37"/>
          <p:cNvSpPr txBox="1"/>
          <p:nvPr/>
        </p:nvSpPr>
        <p:spPr>
          <a:xfrm>
            <a:off x="1447257" y="2728874"/>
            <a:ext cx="312906" cy="369332"/>
          </a:xfrm>
          <a:prstGeom prst="rect">
            <a:avLst/>
          </a:prstGeom>
          <a:noFill/>
        </p:spPr>
        <p:txBody>
          <a:bodyPr wrap="none" rtlCol="0">
            <a:spAutoFit/>
          </a:bodyPr>
          <a:lstStyle/>
          <a:p>
            <a:r>
              <a:rPr lang="en-US" altLang="zh-TW" dirty="0" smtClean="0"/>
              <a:t>1</a:t>
            </a:r>
            <a:endParaRPr lang="zh-TW" altLang="en-US" dirty="0"/>
          </a:p>
        </p:txBody>
      </p:sp>
      <p:sp>
        <p:nvSpPr>
          <p:cNvPr id="39" name="文字方塊 38"/>
          <p:cNvSpPr txBox="1"/>
          <p:nvPr/>
        </p:nvSpPr>
        <p:spPr>
          <a:xfrm>
            <a:off x="6478266" y="4048185"/>
            <a:ext cx="538930" cy="369332"/>
          </a:xfrm>
          <a:prstGeom prst="rect">
            <a:avLst/>
          </a:prstGeom>
          <a:noFill/>
        </p:spPr>
        <p:txBody>
          <a:bodyPr wrap="none" rtlCol="0">
            <a:spAutoFit/>
          </a:bodyPr>
          <a:lstStyle/>
          <a:p>
            <a:r>
              <a:rPr lang="en-US" altLang="zh-TW" dirty="0" smtClean="0"/>
              <a:t>1..*</a:t>
            </a:r>
            <a:endParaRPr lang="zh-TW" altLang="en-US" dirty="0"/>
          </a:p>
        </p:txBody>
      </p:sp>
    </p:spTree>
    <p:extLst>
      <p:ext uri="{BB962C8B-B14F-4D97-AF65-F5344CB8AC3E}">
        <p14:creationId xmlns:p14="http://schemas.microsoft.com/office/powerpoint/2010/main" val="1103601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301637" y="594658"/>
            <a:ext cx="9771246" cy="5778193"/>
            <a:chOff x="1585314" y="565886"/>
            <a:chExt cx="9771246" cy="5778193"/>
          </a:xfrm>
        </p:grpSpPr>
        <p:sp>
          <p:nvSpPr>
            <p:cNvPr id="5" name="矩形 4"/>
            <p:cNvSpPr/>
            <p:nvPr/>
          </p:nvSpPr>
          <p:spPr>
            <a:xfrm>
              <a:off x="1585314" y="565886"/>
              <a:ext cx="1855177" cy="6418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sender</a:t>
              </a:r>
              <a:endParaRPr lang="zh-TW" altLang="en-US" dirty="0">
                <a:solidFill>
                  <a:schemeClr val="tx1"/>
                </a:solidFill>
              </a:endParaRPr>
            </a:p>
          </p:txBody>
        </p:sp>
        <p:sp>
          <p:nvSpPr>
            <p:cNvPr id="6" name="矩形 5"/>
            <p:cNvSpPr/>
            <p:nvPr/>
          </p:nvSpPr>
          <p:spPr>
            <a:xfrm>
              <a:off x="4146807" y="594658"/>
              <a:ext cx="1855177" cy="6418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Post office</a:t>
              </a:r>
              <a:endParaRPr lang="zh-TW" altLang="en-US" dirty="0">
                <a:solidFill>
                  <a:schemeClr val="tx1"/>
                </a:solidFill>
              </a:endParaRPr>
            </a:p>
          </p:txBody>
        </p:sp>
        <p:cxnSp>
          <p:nvCxnSpPr>
            <p:cNvPr id="7" name="直線接點 6"/>
            <p:cNvCxnSpPr/>
            <p:nvPr/>
          </p:nvCxnSpPr>
          <p:spPr>
            <a:xfrm flipH="1">
              <a:off x="2501043" y="1236496"/>
              <a:ext cx="3067" cy="4584882"/>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直線接點 7"/>
            <p:cNvCxnSpPr/>
            <p:nvPr/>
          </p:nvCxnSpPr>
          <p:spPr>
            <a:xfrm>
              <a:off x="5046552" y="1236496"/>
              <a:ext cx="38485" cy="4584882"/>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矩形 8"/>
            <p:cNvSpPr/>
            <p:nvPr/>
          </p:nvSpPr>
          <p:spPr>
            <a:xfrm>
              <a:off x="2417530" y="1524333"/>
              <a:ext cx="182246" cy="34369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a:xfrm>
              <a:off x="2587638" y="1667319"/>
              <a:ext cx="2458914" cy="0"/>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文字方塊 10"/>
            <p:cNvSpPr txBox="1"/>
            <p:nvPr/>
          </p:nvSpPr>
          <p:spPr>
            <a:xfrm>
              <a:off x="3112245" y="1624985"/>
              <a:ext cx="1696915" cy="369332"/>
            </a:xfrm>
            <a:prstGeom prst="rect">
              <a:avLst/>
            </a:prstGeom>
            <a:noFill/>
            <a:ln>
              <a:noFill/>
            </a:ln>
          </p:spPr>
          <p:txBody>
            <a:bodyPr wrap="square" rtlCol="0">
              <a:spAutoFit/>
            </a:bodyPr>
            <a:lstStyle/>
            <a:p>
              <a:r>
                <a:rPr lang="en-US" altLang="zh-TW" dirty="0" smtClean="0"/>
                <a:t>package size</a:t>
              </a:r>
              <a:endParaRPr lang="zh-TW" altLang="en-US" dirty="0"/>
            </a:p>
          </p:txBody>
        </p:sp>
        <p:cxnSp>
          <p:nvCxnSpPr>
            <p:cNvPr id="12" name="直線單箭頭接點 11"/>
            <p:cNvCxnSpPr/>
            <p:nvPr/>
          </p:nvCxnSpPr>
          <p:spPr>
            <a:xfrm flipV="1">
              <a:off x="2587638" y="2258813"/>
              <a:ext cx="2417150" cy="6383"/>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矩形 12"/>
            <p:cNvSpPr/>
            <p:nvPr/>
          </p:nvSpPr>
          <p:spPr>
            <a:xfrm>
              <a:off x="5004788" y="1491473"/>
              <a:ext cx="125291" cy="3276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5001858" y="2086144"/>
              <a:ext cx="125291" cy="3276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3154013" y="2217204"/>
              <a:ext cx="1696915" cy="369332"/>
            </a:xfrm>
            <a:prstGeom prst="rect">
              <a:avLst/>
            </a:prstGeom>
            <a:noFill/>
            <a:ln>
              <a:noFill/>
            </a:ln>
          </p:spPr>
          <p:txBody>
            <a:bodyPr wrap="square" rtlCol="0">
              <a:spAutoFit/>
            </a:bodyPr>
            <a:lstStyle/>
            <a:p>
              <a:r>
                <a:rPr lang="en-US" altLang="zh-TW" dirty="0" smtClean="0"/>
                <a:t>destination </a:t>
              </a:r>
              <a:endParaRPr lang="zh-TW" altLang="en-US" dirty="0"/>
            </a:p>
          </p:txBody>
        </p:sp>
        <p:cxnSp>
          <p:nvCxnSpPr>
            <p:cNvPr id="16" name="直線單箭頭接點 15"/>
            <p:cNvCxnSpPr/>
            <p:nvPr/>
          </p:nvCxnSpPr>
          <p:spPr>
            <a:xfrm flipH="1">
              <a:off x="2600642" y="3447465"/>
              <a:ext cx="2375387" cy="8792"/>
            </a:xfrm>
            <a:prstGeom prst="straightConnector1">
              <a:avLst/>
            </a:prstGeom>
            <a:ln w="28575" cap="flat" cmpd="sng" algn="ctr">
              <a:solidFill>
                <a:schemeClr val="tx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矩形 16"/>
            <p:cNvSpPr/>
            <p:nvPr/>
          </p:nvSpPr>
          <p:spPr>
            <a:xfrm>
              <a:off x="4994896" y="2677638"/>
              <a:ext cx="125291" cy="3276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3048735" y="2841513"/>
              <a:ext cx="1984131" cy="369332"/>
            </a:xfrm>
            <a:prstGeom prst="rect">
              <a:avLst/>
            </a:prstGeom>
            <a:noFill/>
            <a:ln>
              <a:noFill/>
            </a:ln>
          </p:spPr>
          <p:txBody>
            <a:bodyPr wrap="square" rtlCol="0">
              <a:spAutoFit/>
            </a:bodyPr>
            <a:lstStyle/>
            <a:p>
              <a:r>
                <a:rPr lang="en-US" altLang="zh-TW" dirty="0" smtClean="0"/>
                <a:t>Urgent/normal</a:t>
              </a:r>
              <a:endParaRPr lang="zh-TW" altLang="en-US" dirty="0"/>
            </a:p>
          </p:txBody>
        </p:sp>
        <p:cxnSp>
          <p:nvCxnSpPr>
            <p:cNvPr id="19" name="直線單箭頭接點 18"/>
            <p:cNvCxnSpPr/>
            <p:nvPr/>
          </p:nvCxnSpPr>
          <p:spPr>
            <a:xfrm flipV="1">
              <a:off x="2604492" y="2855553"/>
              <a:ext cx="2397365" cy="5951"/>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文字方塊 19"/>
            <p:cNvSpPr txBox="1"/>
            <p:nvPr/>
          </p:nvSpPr>
          <p:spPr>
            <a:xfrm>
              <a:off x="2818094" y="3443010"/>
              <a:ext cx="1984131" cy="369332"/>
            </a:xfrm>
            <a:prstGeom prst="rect">
              <a:avLst/>
            </a:prstGeom>
            <a:noFill/>
            <a:ln>
              <a:noFill/>
            </a:ln>
          </p:spPr>
          <p:txBody>
            <a:bodyPr wrap="square" rtlCol="0">
              <a:spAutoFit/>
            </a:bodyPr>
            <a:lstStyle/>
            <a:p>
              <a:pPr algn="ctr"/>
              <a:r>
                <a:rPr lang="en-US" altLang="zh-TW" dirty="0" smtClean="0"/>
                <a:t>quotation</a:t>
              </a:r>
              <a:endParaRPr lang="zh-TW" altLang="en-US" dirty="0"/>
            </a:p>
          </p:txBody>
        </p:sp>
        <p:sp>
          <p:nvSpPr>
            <p:cNvPr id="21" name="矩形 20"/>
            <p:cNvSpPr/>
            <p:nvPr/>
          </p:nvSpPr>
          <p:spPr>
            <a:xfrm>
              <a:off x="5001857" y="3298952"/>
              <a:ext cx="125291" cy="3276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2" name="直線單箭頭接點 21"/>
            <p:cNvCxnSpPr/>
            <p:nvPr/>
          </p:nvCxnSpPr>
          <p:spPr>
            <a:xfrm flipV="1">
              <a:off x="5106523" y="5104674"/>
              <a:ext cx="2716189" cy="12515"/>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直線單箭頭接點 22"/>
            <p:cNvCxnSpPr/>
            <p:nvPr/>
          </p:nvCxnSpPr>
          <p:spPr>
            <a:xfrm flipH="1">
              <a:off x="2599601" y="4671786"/>
              <a:ext cx="2390296" cy="4853"/>
            </a:xfrm>
            <a:prstGeom prst="straightConnector1">
              <a:avLst/>
            </a:prstGeom>
            <a:ln w="28575" cap="flat" cmpd="sng" algn="ctr">
              <a:solidFill>
                <a:schemeClr val="tx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文字方塊 23"/>
            <p:cNvSpPr txBox="1"/>
            <p:nvPr/>
          </p:nvSpPr>
          <p:spPr>
            <a:xfrm>
              <a:off x="2795403" y="4025968"/>
              <a:ext cx="1984131" cy="369332"/>
            </a:xfrm>
            <a:prstGeom prst="rect">
              <a:avLst/>
            </a:prstGeom>
            <a:noFill/>
            <a:ln>
              <a:noFill/>
            </a:ln>
          </p:spPr>
          <p:txBody>
            <a:bodyPr wrap="square" rtlCol="0">
              <a:spAutoFit/>
            </a:bodyPr>
            <a:lstStyle/>
            <a:p>
              <a:pPr algn="ctr"/>
              <a:r>
                <a:rPr lang="en-US" altLang="zh-TW" dirty="0" smtClean="0"/>
                <a:t>money</a:t>
              </a:r>
              <a:endParaRPr lang="zh-TW" altLang="en-US" dirty="0"/>
            </a:p>
          </p:txBody>
        </p:sp>
        <p:sp>
          <p:nvSpPr>
            <p:cNvPr id="25" name="文字方塊 24"/>
            <p:cNvSpPr txBox="1"/>
            <p:nvPr/>
          </p:nvSpPr>
          <p:spPr>
            <a:xfrm>
              <a:off x="5452244" y="5104674"/>
              <a:ext cx="2183785" cy="369332"/>
            </a:xfrm>
            <a:prstGeom prst="rect">
              <a:avLst/>
            </a:prstGeom>
            <a:noFill/>
            <a:ln>
              <a:noFill/>
            </a:ln>
          </p:spPr>
          <p:txBody>
            <a:bodyPr wrap="square" rtlCol="0">
              <a:spAutoFit/>
            </a:bodyPr>
            <a:lstStyle/>
            <a:p>
              <a:pPr algn="ctr"/>
              <a:r>
                <a:rPr lang="en-US" altLang="zh-TW" dirty="0" smtClean="0"/>
                <a:t>package</a:t>
              </a:r>
              <a:endParaRPr lang="zh-TW" altLang="en-US" dirty="0"/>
            </a:p>
          </p:txBody>
        </p:sp>
        <p:sp>
          <p:nvSpPr>
            <p:cNvPr id="26" name="矩形 25"/>
            <p:cNvSpPr/>
            <p:nvPr/>
          </p:nvSpPr>
          <p:spPr>
            <a:xfrm>
              <a:off x="5011749" y="3891866"/>
              <a:ext cx="125291" cy="3276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6958868" y="594658"/>
              <a:ext cx="1855177" cy="6418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postman</a:t>
              </a:r>
              <a:endParaRPr lang="zh-TW" altLang="en-US" dirty="0">
                <a:solidFill>
                  <a:schemeClr val="tx1"/>
                </a:solidFill>
              </a:endParaRPr>
            </a:p>
          </p:txBody>
        </p:sp>
        <p:cxnSp>
          <p:nvCxnSpPr>
            <p:cNvPr id="28" name="直線接點 27"/>
            <p:cNvCxnSpPr>
              <a:stCxn id="27" idx="2"/>
            </p:cNvCxnSpPr>
            <p:nvPr/>
          </p:nvCxnSpPr>
          <p:spPr>
            <a:xfrm>
              <a:off x="7886457" y="1236496"/>
              <a:ext cx="5289" cy="5019448"/>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直線單箭頭接點 28"/>
            <p:cNvCxnSpPr/>
            <p:nvPr/>
          </p:nvCxnSpPr>
          <p:spPr>
            <a:xfrm flipV="1">
              <a:off x="2585902" y="4035851"/>
              <a:ext cx="2397365" cy="5951"/>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矩形 29"/>
            <p:cNvSpPr/>
            <p:nvPr/>
          </p:nvSpPr>
          <p:spPr>
            <a:xfrm>
              <a:off x="5018137" y="4484780"/>
              <a:ext cx="125291" cy="3276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2802684" y="4595679"/>
              <a:ext cx="1984131" cy="369332"/>
            </a:xfrm>
            <a:prstGeom prst="rect">
              <a:avLst/>
            </a:prstGeom>
            <a:noFill/>
            <a:ln>
              <a:noFill/>
            </a:ln>
          </p:spPr>
          <p:txBody>
            <a:bodyPr wrap="square" rtlCol="0">
              <a:spAutoFit/>
            </a:bodyPr>
            <a:lstStyle/>
            <a:p>
              <a:pPr algn="ctr"/>
              <a:r>
                <a:rPr lang="en-US" altLang="zh-TW" dirty="0" smtClean="0"/>
                <a:t>receipt</a:t>
              </a:r>
              <a:endParaRPr lang="zh-TW" altLang="en-US" dirty="0"/>
            </a:p>
          </p:txBody>
        </p:sp>
        <p:sp>
          <p:nvSpPr>
            <p:cNvPr id="32" name="矩形 31"/>
            <p:cNvSpPr/>
            <p:nvPr/>
          </p:nvSpPr>
          <p:spPr>
            <a:xfrm>
              <a:off x="5018136" y="4989790"/>
              <a:ext cx="125291" cy="3276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9501383" y="594658"/>
              <a:ext cx="1855177" cy="6418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recipient</a:t>
              </a:r>
              <a:endParaRPr lang="zh-TW" altLang="en-US" dirty="0">
                <a:solidFill>
                  <a:schemeClr val="tx1"/>
                </a:solidFill>
              </a:endParaRPr>
            </a:p>
          </p:txBody>
        </p:sp>
        <p:cxnSp>
          <p:nvCxnSpPr>
            <p:cNvPr id="34" name="直線接點 33"/>
            <p:cNvCxnSpPr>
              <a:stCxn id="33" idx="2"/>
            </p:cNvCxnSpPr>
            <p:nvPr/>
          </p:nvCxnSpPr>
          <p:spPr>
            <a:xfrm>
              <a:off x="10428972" y="1236496"/>
              <a:ext cx="8477" cy="5091876"/>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矩形 34"/>
            <p:cNvSpPr/>
            <p:nvPr/>
          </p:nvSpPr>
          <p:spPr>
            <a:xfrm>
              <a:off x="7839743" y="4989789"/>
              <a:ext cx="125291" cy="3276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7839743" y="5474005"/>
              <a:ext cx="105103" cy="6787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文字方塊 36"/>
            <p:cNvSpPr txBox="1"/>
            <p:nvPr/>
          </p:nvSpPr>
          <p:spPr>
            <a:xfrm>
              <a:off x="8064680" y="5617037"/>
              <a:ext cx="2183785" cy="369332"/>
            </a:xfrm>
            <a:prstGeom prst="rect">
              <a:avLst/>
            </a:prstGeom>
            <a:noFill/>
            <a:ln>
              <a:noFill/>
            </a:ln>
          </p:spPr>
          <p:txBody>
            <a:bodyPr wrap="square" rtlCol="0">
              <a:spAutoFit/>
            </a:bodyPr>
            <a:lstStyle/>
            <a:p>
              <a:pPr algn="ctr"/>
              <a:r>
                <a:rPr lang="en-US" altLang="zh-TW" dirty="0" smtClean="0"/>
                <a:t>package</a:t>
              </a:r>
              <a:endParaRPr lang="zh-TW" altLang="en-US" dirty="0"/>
            </a:p>
          </p:txBody>
        </p:sp>
        <p:cxnSp>
          <p:nvCxnSpPr>
            <p:cNvPr id="38" name="直線單箭頭接點 37"/>
            <p:cNvCxnSpPr/>
            <p:nvPr/>
          </p:nvCxnSpPr>
          <p:spPr>
            <a:xfrm flipV="1">
              <a:off x="7965034" y="5637854"/>
              <a:ext cx="2383077" cy="1"/>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矩形 38"/>
            <p:cNvSpPr/>
            <p:nvPr/>
          </p:nvSpPr>
          <p:spPr>
            <a:xfrm>
              <a:off x="10396947" y="5490040"/>
              <a:ext cx="101620" cy="662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單箭頭接點 39"/>
            <p:cNvCxnSpPr/>
            <p:nvPr/>
          </p:nvCxnSpPr>
          <p:spPr>
            <a:xfrm flipH="1">
              <a:off x="7959736" y="5983942"/>
              <a:ext cx="2390296" cy="4853"/>
            </a:xfrm>
            <a:prstGeom prst="straightConnector1">
              <a:avLst/>
            </a:prstGeom>
            <a:ln w="28575" cap="flat" cmpd="sng" algn="ctr">
              <a:solidFill>
                <a:schemeClr val="tx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1" name="文字方塊 40"/>
            <p:cNvSpPr txBox="1"/>
            <p:nvPr/>
          </p:nvSpPr>
          <p:spPr>
            <a:xfrm>
              <a:off x="8064680" y="5974747"/>
              <a:ext cx="2183785" cy="369332"/>
            </a:xfrm>
            <a:prstGeom prst="rect">
              <a:avLst/>
            </a:prstGeom>
            <a:noFill/>
            <a:ln>
              <a:noFill/>
            </a:ln>
          </p:spPr>
          <p:txBody>
            <a:bodyPr wrap="square" rtlCol="0">
              <a:spAutoFit/>
            </a:bodyPr>
            <a:lstStyle/>
            <a:p>
              <a:pPr algn="ctr"/>
              <a:r>
                <a:rPr lang="en-US" altLang="zh-TW" dirty="0" smtClean="0"/>
                <a:t>sign</a:t>
              </a:r>
              <a:endParaRPr lang="zh-TW" altLang="en-US" dirty="0"/>
            </a:p>
          </p:txBody>
        </p:sp>
      </p:grpSp>
    </p:spTree>
    <p:extLst>
      <p:ext uri="{BB962C8B-B14F-4D97-AF65-F5344CB8AC3E}">
        <p14:creationId xmlns:p14="http://schemas.microsoft.com/office/powerpoint/2010/main" val="12004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群組 83"/>
          <p:cNvGrpSpPr/>
          <p:nvPr/>
        </p:nvGrpSpPr>
        <p:grpSpPr>
          <a:xfrm>
            <a:off x="0" y="365039"/>
            <a:ext cx="12007448" cy="5765128"/>
            <a:chOff x="-219735" y="646217"/>
            <a:chExt cx="12007448" cy="5765128"/>
          </a:xfrm>
        </p:grpSpPr>
        <p:sp>
          <p:nvSpPr>
            <p:cNvPr id="85" name="矩形 84"/>
            <p:cNvSpPr/>
            <p:nvPr/>
          </p:nvSpPr>
          <p:spPr>
            <a:xfrm>
              <a:off x="7660328" y="661924"/>
              <a:ext cx="1855177" cy="6418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trucks</a:t>
              </a:r>
              <a:endParaRPr lang="zh-TW" altLang="en-US" dirty="0">
                <a:solidFill>
                  <a:schemeClr val="tx1"/>
                </a:solidFill>
              </a:endParaRPr>
            </a:p>
          </p:txBody>
        </p:sp>
        <p:sp>
          <p:nvSpPr>
            <p:cNvPr id="86" name="文字方塊 85"/>
            <p:cNvSpPr txBox="1"/>
            <p:nvPr/>
          </p:nvSpPr>
          <p:spPr>
            <a:xfrm>
              <a:off x="-219735" y="2753920"/>
              <a:ext cx="1439031" cy="923330"/>
            </a:xfrm>
            <a:prstGeom prst="rect">
              <a:avLst/>
            </a:prstGeom>
            <a:noFill/>
          </p:spPr>
          <p:txBody>
            <a:bodyPr wrap="square" rtlCol="0">
              <a:spAutoFit/>
            </a:bodyPr>
            <a:lstStyle/>
            <a:p>
              <a:r>
                <a:rPr lang="en-US" altLang="zh-TW" dirty="0" smtClean="0"/>
                <a:t>Destination</a:t>
              </a:r>
            </a:p>
            <a:p>
              <a:r>
                <a:rPr lang="en-US" altLang="zh-TW" dirty="0" smtClean="0"/>
                <a:t>(Postal code) </a:t>
              </a:r>
              <a:endParaRPr lang="zh-TW" altLang="en-US" dirty="0"/>
            </a:p>
          </p:txBody>
        </p:sp>
        <p:sp>
          <p:nvSpPr>
            <p:cNvPr id="87" name="矩形 86"/>
            <p:cNvSpPr/>
            <p:nvPr/>
          </p:nvSpPr>
          <p:spPr>
            <a:xfrm>
              <a:off x="1230118" y="2852598"/>
              <a:ext cx="125291" cy="3276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文字方塊 87"/>
            <p:cNvSpPr txBox="1"/>
            <p:nvPr/>
          </p:nvSpPr>
          <p:spPr>
            <a:xfrm>
              <a:off x="-219735" y="3753246"/>
              <a:ext cx="1396326" cy="646331"/>
            </a:xfrm>
            <a:prstGeom prst="rect">
              <a:avLst/>
            </a:prstGeom>
            <a:noFill/>
          </p:spPr>
          <p:txBody>
            <a:bodyPr wrap="square" rtlCol="0">
              <a:spAutoFit/>
            </a:bodyPr>
            <a:lstStyle/>
            <a:p>
              <a:r>
                <a:rPr lang="en-US" altLang="zh-TW" dirty="0" smtClean="0"/>
                <a:t>Urgent/normal</a:t>
              </a:r>
              <a:endParaRPr lang="zh-TW" altLang="en-US" dirty="0"/>
            </a:p>
          </p:txBody>
        </p:sp>
        <p:sp>
          <p:nvSpPr>
            <p:cNvPr id="89" name="矩形 88"/>
            <p:cNvSpPr/>
            <p:nvPr/>
          </p:nvSpPr>
          <p:spPr>
            <a:xfrm>
              <a:off x="1221355" y="3748715"/>
              <a:ext cx="125291" cy="3276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0" name="直線單箭頭接點 89"/>
            <p:cNvCxnSpPr/>
            <p:nvPr/>
          </p:nvCxnSpPr>
          <p:spPr>
            <a:xfrm flipV="1">
              <a:off x="6066361" y="4788950"/>
              <a:ext cx="2470746" cy="3315"/>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1" name="矩形 90"/>
            <p:cNvSpPr/>
            <p:nvPr/>
          </p:nvSpPr>
          <p:spPr>
            <a:xfrm>
              <a:off x="371109" y="646217"/>
              <a:ext cx="1855177" cy="6418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postman</a:t>
              </a:r>
              <a:endParaRPr lang="zh-TW" altLang="en-US" dirty="0">
                <a:solidFill>
                  <a:schemeClr val="tx1"/>
                </a:solidFill>
              </a:endParaRPr>
            </a:p>
          </p:txBody>
        </p:sp>
        <p:cxnSp>
          <p:nvCxnSpPr>
            <p:cNvPr id="92" name="直線接點 91"/>
            <p:cNvCxnSpPr/>
            <p:nvPr/>
          </p:nvCxnSpPr>
          <p:spPr>
            <a:xfrm>
              <a:off x="1289580" y="1324223"/>
              <a:ext cx="5289" cy="5019448"/>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3" name="矩形 92"/>
            <p:cNvSpPr/>
            <p:nvPr/>
          </p:nvSpPr>
          <p:spPr>
            <a:xfrm>
              <a:off x="5931945" y="4656146"/>
              <a:ext cx="125291" cy="3276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矩形 93"/>
            <p:cNvSpPr/>
            <p:nvPr/>
          </p:nvSpPr>
          <p:spPr>
            <a:xfrm>
              <a:off x="5117813" y="661979"/>
              <a:ext cx="1855177" cy="6418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conveyor</a:t>
              </a:r>
              <a:endParaRPr lang="zh-TW" altLang="en-US" dirty="0">
                <a:solidFill>
                  <a:schemeClr val="tx1"/>
                </a:solidFill>
              </a:endParaRPr>
            </a:p>
          </p:txBody>
        </p:sp>
        <p:cxnSp>
          <p:nvCxnSpPr>
            <p:cNvPr id="95" name="直線接點 94"/>
            <p:cNvCxnSpPr/>
            <p:nvPr/>
          </p:nvCxnSpPr>
          <p:spPr>
            <a:xfrm>
              <a:off x="5975807" y="1303762"/>
              <a:ext cx="8477" cy="5091876"/>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6" name="矩形 95"/>
            <p:cNvSpPr/>
            <p:nvPr/>
          </p:nvSpPr>
          <p:spPr>
            <a:xfrm>
              <a:off x="1219296" y="4611639"/>
              <a:ext cx="125291" cy="3276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文字方塊 96"/>
            <p:cNvSpPr txBox="1"/>
            <p:nvPr/>
          </p:nvSpPr>
          <p:spPr>
            <a:xfrm>
              <a:off x="2384013" y="4799177"/>
              <a:ext cx="2183785" cy="369332"/>
            </a:xfrm>
            <a:prstGeom prst="rect">
              <a:avLst/>
            </a:prstGeom>
            <a:noFill/>
          </p:spPr>
          <p:txBody>
            <a:bodyPr wrap="square" rtlCol="0">
              <a:spAutoFit/>
            </a:bodyPr>
            <a:lstStyle/>
            <a:p>
              <a:pPr algn="ctr"/>
              <a:r>
                <a:rPr lang="en-US" altLang="zh-TW" dirty="0" smtClean="0"/>
                <a:t>package</a:t>
              </a:r>
              <a:endParaRPr lang="zh-TW" altLang="en-US" dirty="0"/>
            </a:p>
          </p:txBody>
        </p:sp>
        <p:cxnSp>
          <p:nvCxnSpPr>
            <p:cNvPr id="98" name="直線單箭頭接點 97"/>
            <p:cNvCxnSpPr>
              <a:stCxn id="96" idx="3"/>
            </p:cNvCxnSpPr>
            <p:nvPr/>
          </p:nvCxnSpPr>
          <p:spPr>
            <a:xfrm>
              <a:off x="1344587" y="4775488"/>
              <a:ext cx="4620397" cy="13462"/>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99" name="群組 98"/>
            <p:cNvGrpSpPr/>
            <p:nvPr/>
          </p:nvGrpSpPr>
          <p:grpSpPr>
            <a:xfrm>
              <a:off x="1379668" y="3016446"/>
              <a:ext cx="669957" cy="383805"/>
              <a:chOff x="6074875" y="2203839"/>
              <a:chExt cx="669957" cy="500392"/>
            </a:xfrm>
          </p:grpSpPr>
          <p:cxnSp>
            <p:nvCxnSpPr>
              <p:cNvPr id="121" name="直線接點 120"/>
              <p:cNvCxnSpPr/>
              <p:nvPr/>
            </p:nvCxnSpPr>
            <p:spPr>
              <a:xfrm>
                <a:off x="6074875" y="2203839"/>
                <a:ext cx="6699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線接點 121"/>
              <p:cNvCxnSpPr/>
              <p:nvPr/>
            </p:nvCxnSpPr>
            <p:spPr>
              <a:xfrm>
                <a:off x="6735778" y="2203839"/>
                <a:ext cx="9054" cy="5003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p:nvPr/>
            </p:nvCxnSpPr>
            <p:spPr>
              <a:xfrm flipH="1">
                <a:off x="6074875" y="2704231"/>
                <a:ext cx="6699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群組 99"/>
            <p:cNvGrpSpPr/>
            <p:nvPr/>
          </p:nvGrpSpPr>
          <p:grpSpPr>
            <a:xfrm>
              <a:off x="1351938" y="3898785"/>
              <a:ext cx="669957" cy="343833"/>
              <a:chOff x="6074875" y="2203839"/>
              <a:chExt cx="669957" cy="500392"/>
            </a:xfrm>
          </p:grpSpPr>
          <p:cxnSp>
            <p:nvCxnSpPr>
              <p:cNvPr id="118" name="直線接點 117"/>
              <p:cNvCxnSpPr/>
              <p:nvPr/>
            </p:nvCxnSpPr>
            <p:spPr>
              <a:xfrm>
                <a:off x="6074875" y="2203839"/>
                <a:ext cx="6699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接點 118"/>
              <p:cNvCxnSpPr/>
              <p:nvPr/>
            </p:nvCxnSpPr>
            <p:spPr>
              <a:xfrm>
                <a:off x="6735778" y="2203839"/>
                <a:ext cx="9054" cy="5003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H="1">
                <a:off x="6074875" y="2704231"/>
                <a:ext cx="6699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1" name="直線接點 100"/>
            <p:cNvCxnSpPr/>
            <p:nvPr/>
          </p:nvCxnSpPr>
          <p:spPr>
            <a:xfrm>
              <a:off x="8576571" y="1319469"/>
              <a:ext cx="8477" cy="5091876"/>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2" name="矩形 101"/>
            <p:cNvSpPr/>
            <p:nvPr/>
          </p:nvSpPr>
          <p:spPr>
            <a:xfrm>
              <a:off x="8522401" y="4646348"/>
              <a:ext cx="125291" cy="3276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 name="文字方塊 102"/>
            <p:cNvSpPr txBox="1"/>
            <p:nvPr/>
          </p:nvSpPr>
          <p:spPr>
            <a:xfrm>
              <a:off x="6171363" y="4790978"/>
              <a:ext cx="2183785" cy="369332"/>
            </a:xfrm>
            <a:prstGeom prst="rect">
              <a:avLst/>
            </a:prstGeom>
            <a:noFill/>
          </p:spPr>
          <p:txBody>
            <a:bodyPr wrap="square" rtlCol="0">
              <a:spAutoFit/>
            </a:bodyPr>
            <a:lstStyle/>
            <a:p>
              <a:pPr algn="ctr"/>
              <a:r>
                <a:rPr lang="en-US" altLang="zh-TW" dirty="0" smtClean="0"/>
                <a:t>package</a:t>
              </a:r>
              <a:endParaRPr lang="zh-TW" altLang="en-US" dirty="0"/>
            </a:p>
          </p:txBody>
        </p:sp>
        <p:sp>
          <p:nvSpPr>
            <p:cNvPr id="104" name="矩形 103"/>
            <p:cNvSpPr/>
            <p:nvPr/>
          </p:nvSpPr>
          <p:spPr>
            <a:xfrm>
              <a:off x="9932536" y="646217"/>
              <a:ext cx="1855177" cy="6418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cxnSp>
          <p:nvCxnSpPr>
            <p:cNvPr id="105" name="直線接點 104"/>
            <p:cNvCxnSpPr/>
            <p:nvPr/>
          </p:nvCxnSpPr>
          <p:spPr>
            <a:xfrm>
              <a:off x="10860124" y="1288009"/>
              <a:ext cx="8477" cy="5091876"/>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6" name="矩形 105"/>
            <p:cNvSpPr/>
            <p:nvPr/>
          </p:nvSpPr>
          <p:spPr>
            <a:xfrm>
              <a:off x="10805955" y="4611639"/>
              <a:ext cx="125291" cy="3276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矩形 106"/>
            <p:cNvSpPr/>
            <p:nvPr/>
          </p:nvSpPr>
          <p:spPr>
            <a:xfrm>
              <a:off x="10316669" y="782470"/>
              <a:ext cx="1242776" cy="369332"/>
            </a:xfrm>
            <a:prstGeom prst="rect">
              <a:avLst/>
            </a:prstGeom>
          </p:spPr>
          <p:txBody>
            <a:bodyPr wrap="none">
              <a:spAutoFit/>
            </a:bodyPr>
            <a:lstStyle/>
            <a:p>
              <a:r>
                <a:rPr lang="en-US" altLang="zh-TW" dirty="0" smtClean="0"/>
                <a:t>destination</a:t>
              </a:r>
              <a:endParaRPr lang="en-US" altLang="zh-TW" dirty="0"/>
            </a:p>
          </p:txBody>
        </p:sp>
        <p:cxnSp>
          <p:nvCxnSpPr>
            <p:cNvPr id="108" name="直線單箭頭接點 107"/>
            <p:cNvCxnSpPr>
              <a:endCxn id="106" idx="1"/>
            </p:cNvCxnSpPr>
            <p:nvPr/>
          </p:nvCxnSpPr>
          <p:spPr>
            <a:xfrm flipV="1">
              <a:off x="8653409" y="4775488"/>
              <a:ext cx="2152546" cy="7105"/>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9" name="文字方塊 108"/>
            <p:cNvSpPr txBox="1"/>
            <p:nvPr/>
          </p:nvSpPr>
          <p:spPr>
            <a:xfrm>
              <a:off x="8603650" y="4819994"/>
              <a:ext cx="2183785" cy="369332"/>
            </a:xfrm>
            <a:prstGeom prst="rect">
              <a:avLst/>
            </a:prstGeom>
            <a:noFill/>
          </p:spPr>
          <p:txBody>
            <a:bodyPr wrap="square" rtlCol="0">
              <a:spAutoFit/>
            </a:bodyPr>
            <a:lstStyle/>
            <a:p>
              <a:pPr algn="ctr"/>
              <a:r>
                <a:rPr lang="en-US" altLang="zh-TW" dirty="0" smtClean="0"/>
                <a:t>package</a:t>
              </a:r>
              <a:endParaRPr lang="zh-TW" altLang="en-US" dirty="0"/>
            </a:p>
          </p:txBody>
        </p:sp>
        <p:sp>
          <p:nvSpPr>
            <p:cNvPr id="110" name="矩形 109"/>
            <p:cNvSpPr/>
            <p:nvPr/>
          </p:nvSpPr>
          <p:spPr>
            <a:xfrm>
              <a:off x="2706672" y="661924"/>
              <a:ext cx="1855177" cy="6418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computer</a:t>
              </a:r>
              <a:endParaRPr lang="zh-TW" altLang="en-US" dirty="0">
                <a:solidFill>
                  <a:schemeClr val="tx1"/>
                </a:solidFill>
              </a:endParaRPr>
            </a:p>
          </p:txBody>
        </p:sp>
        <p:cxnSp>
          <p:nvCxnSpPr>
            <p:cNvPr id="111" name="直線接點 110"/>
            <p:cNvCxnSpPr/>
            <p:nvPr/>
          </p:nvCxnSpPr>
          <p:spPr>
            <a:xfrm>
              <a:off x="3583000" y="1317067"/>
              <a:ext cx="7676" cy="2331480"/>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2" name="直線單箭頭接點 111"/>
            <p:cNvCxnSpPr/>
            <p:nvPr/>
          </p:nvCxnSpPr>
          <p:spPr>
            <a:xfrm flipV="1">
              <a:off x="1305691" y="1631887"/>
              <a:ext cx="2185990" cy="4383"/>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3" name="矩形 112"/>
            <p:cNvSpPr/>
            <p:nvPr/>
          </p:nvSpPr>
          <p:spPr>
            <a:xfrm>
              <a:off x="3521845" y="1468038"/>
              <a:ext cx="157354" cy="654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4" name="矩形 113"/>
            <p:cNvSpPr/>
            <p:nvPr/>
          </p:nvSpPr>
          <p:spPr>
            <a:xfrm>
              <a:off x="1241343" y="1486117"/>
              <a:ext cx="122357" cy="6505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5" name="文字方塊 114"/>
            <p:cNvSpPr txBox="1"/>
            <p:nvPr/>
          </p:nvSpPr>
          <p:spPr>
            <a:xfrm>
              <a:off x="2036437" y="1556412"/>
              <a:ext cx="978368" cy="369332"/>
            </a:xfrm>
            <a:prstGeom prst="rect">
              <a:avLst/>
            </a:prstGeom>
            <a:noFill/>
          </p:spPr>
          <p:txBody>
            <a:bodyPr wrap="square" rtlCol="0">
              <a:spAutoFit/>
            </a:bodyPr>
            <a:lstStyle/>
            <a:p>
              <a:r>
                <a:rPr lang="en-US" altLang="zh-TW" dirty="0" smtClean="0"/>
                <a:t>scan</a:t>
              </a:r>
              <a:endParaRPr lang="zh-TW" altLang="en-US" dirty="0"/>
            </a:p>
          </p:txBody>
        </p:sp>
        <p:cxnSp>
          <p:nvCxnSpPr>
            <p:cNvPr id="116" name="直線單箭頭接點 115"/>
            <p:cNvCxnSpPr/>
            <p:nvPr/>
          </p:nvCxnSpPr>
          <p:spPr>
            <a:xfrm flipH="1">
              <a:off x="1351938" y="1956753"/>
              <a:ext cx="2105184" cy="2426"/>
            </a:xfrm>
            <a:prstGeom prst="straightConnector1">
              <a:avLst/>
            </a:prstGeom>
            <a:ln w="28575" cap="flat" cmpd="sng" algn="ctr">
              <a:solidFill>
                <a:schemeClr val="tx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7" name="文字方塊 116"/>
            <p:cNvSpPr txBox="1"/>
            <p:nvPr/>
          </p:nvSpPr>
          <p:spPr>
            <a:xfrm>
              <a:off x="1686915" y="1945970"/>
              <a:ext cx="1706987" cy="369332"/>
            </a:xfrm>
            <a:prstGeom prst="rect">
              <a:avLst/>
            </a:prstGeom>
            <a:noFill/>
          </p:spPr>
          <p:txBody>
            <a:bodyPr wrap="square" rtlCol="0">
              <a:spAutoFit/>
            </a:bodyPr>
            <a:lstStyle/>
            <a:p>
              <a:r>
                <a:rPr lang="en-US" altLang="zh-TW" dirty="0" smtClean="0"/>
                <a:t>information</a:t>
              </a:r>
              <a:endParaRPr lang="zh-TW" altLang="en-US" dirty="0"/>
            </a:p>
          </p:txBody>
        </p:sp>
      </p:grpSp>
    </p:spTree>
    <p:extLst>
      <p:ext uri="{BB962C8B-B14F-4D97-AF65-F5344CB8AC3E}">
        <p14:creationId xmlns:p14="http://schemas.microsoft.com/office/powerpoint/2010/main" val="1553114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離子">
  <a:themeElements>
    <a:clrScheme name="離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離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離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143</TotalTime>
  <Words>156</Words>
  <Application>Microsoft Office PowerPoint</Application>
  <PresentationFormat>自訂</PresentationFormat>
  <Paragraphs>63</Paragraphs>
  <Slides>10</Slides>
  <Notes>1</Notes>
  <HiddenSlides>0</HiddenSlides>
  <MMClips>0</MMClips>
  <ScaleCrop>false</ScaleCrop>
  <HeadingPairs>
    <vt:vector size="4" baseType="variant">
      <vt:variant>
        <vt:lpstr>佈景主題</vt:lpstr>
      </vt:variant>
      <vt:variant>
        <vt:i4>1</vt:i4>
      </vt:variant>
      <vt:variant>
        <vt:lpstr>投影片標題</vt:lpstr>
      </vt:variant>
      <vt:variant>
        <vt:i4>10</vt:i4>
      </vt:variant>
    </vt:vector>
  </HeadingPairs>
  <TitlesOfParts>
    <vt:vector size="11" baseType="lpstr">
      <vt:lpstr>離子</vt:lpstr>
      <vt:lpstr>Team 9</vt:lpstr>
      <vt:lpstr>Idea : Classification of letters &amp; packages </vt:lpstr>
      <vt:lpstr>I-P-O Cycle</vt:lpstr>
      <vt:lpstr>Flow chart</vt:lpstr>
      <vt:lpstr>PowerPoint 簡報</vt:lpstr>
      <vt:lpstr>PowerPoint 簡報</vt:lpstr>
      <vt:lpstr>PowerPoint 簡報</vt:lpstr>
      <vt:lpstr>PowerPoint 簡報</vt:lpstr>
      <vt:lpstr>PowerPoint 簡報</vt:lpstr>
      <vt:lpstr>Thanks for listening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
  <cp:lastModifiedBy>張為智</cp:lastModifiedBy>
  <cp:revision>40</cp:revision>
  <dcterms:created xsi:type="dcterms:W3CDTF">2012-07-30T21:28:29Z</dcterms:created>
  <dcterms:modified xsi:type="dcterms:W3CDTF">2019-05-08T03:50:23Z</dcterms:modified>
</cp:coreProperties>
</file>