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Lato" panose="02020500000000000000" charset="0"/>
      <p:regular r:id="rId31"/>
      <p:bold r:id="rId32"/>
      <p:italic r:id="rId33"/>
      <p:boldItalic r:id="rId34"/>
    </p:embeddedFont>
    <p:embeddedFont>
      <p:font typeface="Montserrat" panose="02020500000000000000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F143E8-7AFC-45D4-B50E-37A8D36FF8D5}">
  <a:tblStyle styleId="{F8F143E8-7AFC-45D4-B50E-37A8D36FF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2252b0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2252b0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0f626649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0f626649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0f626649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0f626649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0f626649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0f626649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22a8ea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22a8ea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522a8ea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522a8ea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22a8ea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22a8ea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522a8eae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522a8eae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522a8eae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522a8eae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7cac25c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7cac25c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7cac25c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7cac25c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0c5133b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0c5133b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0c5133b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0c5133b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c5133b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c5133b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0c5133b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0c5133b4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c5133b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c5133b4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0c5133b4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0c5133b4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0c5133b4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0c5133b4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0c5133b4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0c5133b4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522a8eae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522a8eae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0f62664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0f62664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0f62664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0f62664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0f62664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0f626649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0f6266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0f6266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0f626649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0f626649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0f626649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0f626649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0f626649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0f626649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hyperlink" Target="https://en.wikipedia.org/wiki/Prediction" TargetMode="External"/><Relationship Id="rId4" Type="http://schemas.openxmlformats.org/officeDocument/2006/relationships/hyperlink" Target="https://en.wikipedia.org/wiki/Economi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rQl2spy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it.org/paper/vol13/13-5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ost.gov.tw/post/internet/Message/index.jsp?ID=1510" TargetMode="External"/><Relationship Id="rId4" Type="http://schemas.openxmlformats.org/officeDocument/2006/relationships/hyperlink" Target="https://www.post.gov.tw/post/internet/Message/index.jsp?ID=150210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rcode.com/en/" TargetMode="External"/><Relationship Id="rId7" Type="http://schemas.openxmlformats.org/officeDocument/2006/relationships/hyperlink" Target="https://tw.nec.com/zh_TW/profile/mitatv/mita11-3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.gov.tw/post/internet/post_news/post_news_dtl.jsp?news_no=22204" TargetMode="External"/><Relationship Id="rId5" Type="http://schemas.openxmlformats.org/officeDocument/2006/relationships/hyperlink" Target="http://myweb.fcu.edu.tw/~mhsung/NPDP/Tech/2D_Codes/QR_Code.htm" TargetMode="External"/><Relationship Id="rId4" Type="http://schemas.openxmlformats.org/officeDocument/2006/relationships/hyperlink" Target="http://mocfile.moc.gov.tw/ntmhistory/76dc0155-b75f-41be-a1b3-0ec6dc383dea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114799" y="1511175"/>
            <a:ext cx="3730239" cy="1336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TEAM </a:t>
            </a:r>
            <a:r>
              <a:rPr lang="zh-TW" dirty="0" smtClean="0"/>
              <a:t>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Homework2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176000" y="4329900"/>
            <a:ext cx="4968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Course: Programming design and application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Teacher: Mr. Hareesh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11" name="Google Shape;211;p22"/>
          <p:cNvSpPr txBox="1"/>
          <p:nvPr/>
        </p:nvSpPr>
        <p:spPr>
          <a:xfrm>
            <a:off x="1398000" y="1163650"/>
            <a:ext cx="63480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to the result  from previous page, we thought we can use resources on more profit items. To increase the total profit or reduce cost.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377" y="2505747"/>
            <a:ext cx="2801567" cy="1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38" y="1159625"/>
            <a:ext cx="7196825" cy="3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042250" y="1483500"/>
            <a:ext cx="16788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Postal 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372800" y="3651025"/>
            <a:ext cx="14907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Postal 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628900" y="3475925"/>
            <a:ext cx="1665300" cy="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insurance 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372800" y="2659475"/>
            <a:ext cx="16653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insurance 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372800" y="2346875"/>
            <a:ext cx="16653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Interest 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506075" y="2659475"/>
            <a:ext cx="14907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Interest 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1300175" y="4122850"/>
            <a:ext cx="7038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*An economic indicator is a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statistic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about an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economic activity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Economic indicators allow analysis of economic performance and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predictions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of future performance.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0175" y="759023"/>
            <a:ext cx="6543675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33" name="Google Shape;233;p24"/>
          <p:cNvSpPr/>
          <p:nvPr/>
        </p:nvSpPr>
        <p:spPr>
          <a:xfrm>
            <a:off x="7332500" y="2202425"/>
            <a:ext cx="161100" cy="161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5438950" y="2484450"/>
            <a:ext cx="2256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Correspondence is last.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1451975" y="4494475"/>
            <a:ext cx="70389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Notice only speedpos service !</a:t>
            </a:r>
            <a:endParaRPr sz="1800"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863" y="969663"/>
            <a:ext cx="5340275" cy="32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47" name="Google Shape;247;p26"/>
          <p:cNvSpPr txBox="1"/>
          <p:nvPr/>
        </p:nvSpPr>
        <p:spPr>
          <a:xfrm>
            <a:off x="1269050" y="1316700"/>
            <a:ext cx="7268700" cy="25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We can know insurance income is a majority of total imcome. It take the over half total income.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 in the post income, speedpost service is more promising item to earn more profit.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the reason that we can take the resource of correspondence to insurance or speedpost service.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75" y="3423850"/>
            <a:ext cx="2224625" cy="1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54" name="Google Shape;254;p27"/>
          <p:cNvSpPr txBox="1"/>
          <p:nvPr/>
        </p:nvSpPr>
        <p:spPr>
          <a:xfrm>
            <a:off x="1020625" y="1577525"/>
            <a:ext cx="5600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advantage of QR code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940075" y="1993925"/>
            <a:ext cx="6110400" cy="26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1.Fast reading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2.High fault tolerance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3.High storage capacity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141500" y="980350"/>
            <a:ext cx="4418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we choose QRcode?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62" name="Google Shape;262;p28"/>
          <p:cNvSpPr txBox="1"/>
          <p:nvPr/>
        </p:nvSpPr>
        <p:spPr>
          <a:xfrm>
            <a:off x="1425175" y="1042450"/>
            <a:ext cx="3447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1.Fast reading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3" name="Google Shape;263;p28"/>
          <p:cNvGraphicFramePr/>
          <p:nvPr/>
        </p:nvGraphicFramePr>
        <p:xfrm>
          <a:off x="952500" y="1599850"/>
          <a:ext cx="7239000" cy="853380"/>
        </p:xfrm>
        <a:graphic>
          <a:graphicData uri="http://schemas.openxmlformats.org/drawingml/2006/table">
            <a:tbl>
              <a:tblPr>
                <a:noFill/>
                <a:tableStyleId>{F8F143E8-7AFC-45D4-B50E-37A8D36FF8D5}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Original machine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QR code (in ideal situation)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700~800 pieces/minute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1800 pieces/minute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28"/>
          <p:cNvSpPr txBox="1"/>
          <p:nvPr/>
        </p:nvSpPr>
        <p:spPr>
          <a:xfrm>
            <a:off x="993775" y="2712750"/>
            <a:ext cx="651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QR code has three positioned point, so QR code can be scanned by 360°.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074350" y="3424525"/>
            <a:ext cx="6996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video of demonstration QR code reading speed.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1074350" y="4015425"/>
            <a:ext cx="58149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https://www.youtube.com/watch?v=YGrQl2spyrs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72" name="Google Shape;272;p29"/>
          <p:cNvSpPr txBox="1"/>
          <p:nvPr/>
        </p:nvSpPr>
        <p:spPr>
          <a:xfrm>
            <a:off x="1425175" y="1082850"/>
            <a:ext cx="29622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2.High fault tolerance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3" name="Google Shape;273;p29"/>
          <p:cNvGraphicFramePr/>
          <p:nvPr/>
        </p:nvGraphicFramePr>
        <p:xfrm>
          <a:off x="952500" y="1942400"/>
          <a:ext cx="7239000" cy="2285850"/>
        </p:xfrm>
        <a:graphic>
          <a:graphicData uri="http://schemas.openxmlformats.org/drawingml/2006/table">
            <a:tbl>
              <a:tblPr>
                <a:noFill/>
                <a:tableStyleId>{F8F143E8-7AFC-45D4-B50E-37A8D36FF8D5}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Error correction capacity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Level L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 7% word can be corrected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Level M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 15% word can be corrected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Level Q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 25% word can be corrected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Level H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 30% word can be corrected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4" name="Google Shape;274;p29"/>
          <p:cNvSpPr txBox="1"/>
          <p:nvPr/>
        </p:nvSpPr>
        <p:spPr>
          <a:xfrm>
            <a:off x="952500" y="1527200"/>
            <a:ext cx="630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degree damage can still be read?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475" y="317700"/>
            <a:ext cx="1397850" cy="13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sp>
        <p:nvSpPr>
          <p:cNvPr id="281" name="Google Shape;281;p30"/>
          <p:cNvSpPr txBox="1"/>
          <p:nvPr/>
        </p:nvSpPr>
        <p:spPr>
          <a:xfrm>
            <a:off x="1425175" y="1071750"/>
            <a:ext cx="3000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3.High storage capacity</a:t>
            </a:r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952500" y="1619250"/>
          <a:ext cx="7239000" cy="2956350"/>
        </p:xfrm>
        <a:graphic>
          <a:graphicData uri="http://schemas.openxmlformats.org/drawingml/2006/table">
            <a:tbl>
              <a:tblPr>
                <a:noFill/>
                <a:tableStyleId>{F8F143E8-7AFC-45D4-B50E-37A8D36FF8D5}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Maximum character storage capacity 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Version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40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Error correction Level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L(40%)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Numeric only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7089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Alphanumeric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4296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Chinese characters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984(UTF-8)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1800(BIG5)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1298100" y="33297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3727539" y="1490236"/>
            <a:ext cx="5179723" cy="1979470"/>
            <a:chOff x="3691625" y="759026"/>
            <a:chExt cx="5054374" cy="1842224"/>
          </a:xfrm>
        </p:grpSpPr>
        <p:grpSp>
          <p:nvGrpSpPr>
            <p:cNvPr id="289" name="Google Shape;289;p31"/>
            <p:cNvGrpSpPr/>
            <p:nvPr/>
          </p:nvGrpSpPr>
          <p:grpSpPr>
            <a:xfrm>
              <a:off x="3691625" y="759026"/>
              <a:ext cx="5054374" cy="1812724"/>
              <a:chOff x="3691625" y="759026"/>
              <a:chExt cx="5054374" cy="1812724"/>
            </a:xfrm>
          </p:grpSpPr>
          <p:pic>
            <p:nvPicPr>
              <p:cNvPr id="290" name="Google Shape;290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91625" y="759026"/>
                <a:ext cx="5054374" cy="1792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" name="Google Shape;291;p31"/>
              <p:cNvSpPr txBox="1"/>
              <p:nvPr/>
            </p:nvSpPr>
            <p:spPr>
              <a:xfrm>
                <a:off x="4898525" y="2258850"/>
                <a:ext cx="15192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highlight>
                      <a:srgbClr val="FFFFFF"/>
                    </a:highlight>
                    <a:latin typeface="Lato"/>
                    <a:ea typeface="Lato"/>
                    <a:cs typeface="Lato"/>
                    <a:sym typeface="Lato"/>
                  </a:rPr>
                  <a:t>stamp printing fee</a:t>
                </a:r>
                <a:endParaRPr sz="1100">
                  <a:highlight>
                    <a:srgbClr val="FFFFFF"/>
                  </a:highlight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92" name="Google Shape;292;p31"/>
            <p:cNvSpPr/>
            <p:nvPr/>
          </p:nvSpPr>
          <p:spPr>
            <a:xfrm rot="5400000">
              <a:off x="7055627" y="2179600"/>
              <a:ext cx="375000" cy="4683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293" name="Google Shape;2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00" y="1490225"/>
            <a:ext cx="3105326" cy="19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4699075" y="3756425"/>
            <a:ext cx="38781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299850*1000=299850000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(nearly 300 million dollars per year)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670350" y="2114850"/>
            <a:ext cx="179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123175" y="213500"/>
            <a:ext cx="56424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 1. Team Introduction</a:t>
            </a:r>
            <a:endParaRPr sz="3000"/>
          </a:p>
        </p:txBody>
      </p:sp>
      <p:graphicFrame>
        <p:nvGraphicFramePr>
          <p:cNvPr id="142" name="Google Shape;142;p14"/>
          <p:cNvGraphicFramePr/>
          <p:nvPr/>
        </p:nvGraphicFramePr>
        <p:xfrm>
          <a:off x="1014025" y="857213"/>
          <a:ext cx="7845050" cy="4203955"/>
        </p:xfrm>
        <a:graphic>
          <a:graphicData uri="http://schemas.openxmlformats.org/drawingml/2006/table">
            <a:tbl>
              <a:tblPr>
                <a:noFill/>
                <a:tableStyleId>{F8F143E8-7AFC-45D4-B50E-37A8D36FF8D5}</a:tableStyleId>
              </a:tblPr>
              <a:tblGrid>
                <a:gridCol w="11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</a:rPr>
                        <a:t>Tseng,Po-Hsien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</a:rPr>
                        <a:t>Lin,Chen-Hsun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</a:rPr>
                        <a:t>Ni, Tzu-Chieh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Picture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Student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107034032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107034045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107034055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Grade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</a:rPr>
                        <a:t>All Freshman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1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Contribution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Part1 Introduction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Part2 Ideation(part)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Part3 science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Part2 Ideation(mainly)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Part3 science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Part4 4-steps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Part3 science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5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t="18456" b="10722"/>
          <a:stretch/>
        </p:blipFill>
        <p:spPr>
          <a:xfrm flipH="1">
            <a:off x="7183220" y="1358275"/>
            <a:ext cx="1203655" cy="151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t="9543" b="26321"/>
          <a:stretch/>
        </p:blipFill>
        <p:spPr>
          <a:xfrm>
            <a:off x="4842500" y="1395488"/>
            <a:ext cx="1318848" cy="151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5">
            <a:alphaModFix/>
          </a:blip>
          <a:srcRect l="20642" t="22678" r="17067"/>
          <a:stretch/>
        </p:blipFill>
        <p:spPr>
          <a:xfrm>
            <a:off x="2453125" y="1432724"/>
            <a:ext cx="1738399" cy="1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1298100" y="33297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75" y="1541450"/>
            <a:ext cx="2620750" cy="330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32"/>
          <p:cNvGrpSpPr/>
          <p:nvPr/>
        </p:nvGrpSpPr>
        <p:grpSpPr>
          <a:xfrm>
            <a:off x="5400125" y="2224225"/>
            <a:ext cx="2452564" cy="2316382"/>
            <a:chOff x="5382200" y="1184775"/>
            <a:chExt cx="2452564" cy="2316382"/>
          </a:xfrm>
        </p:grpSpPr>
        <p:pic>
          <p:nvPicPr>
            <p:cNvPr id="303" name="Google Shape;30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2200" y="1184775"/>
              <a:ext cx="2107842" cy="210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2"/>
            <p:cNvSpPr/>
            <p:nvPr/>
          </p:nvSpPr>
          <p:spPr>
            <a:xfrm rot="-8100547">
              <a:off x="6238589" y="1923906"/>
              <a:ext cx="1333250" cy="1295702"/>
            </a:xfrm>
            <a:prstGeom prst="mathPlus">
              <a:avLst>
                <a:gd name="adj1" fmla="val 23520"/>
              </a:avLst>
            </a:prstGeom>
            <a:solidFill>
              <a:srgbClr val="FF0000"/>
            </a:solidFill>
            <a:ln w="9525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2"/>
          <p:cNvSpPr txBox="1"/>
          <p:nvPr/>
        </p:nvSpPr>
        <p:spPr>
          <a:xfrm>
            <a:off x="1298100" y="974075"/>
            <a:ext cx="47976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don’t we change the stamps into code??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8100" y="33297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  <p:pic>
        <p:nvPicPr>
          <p:cNvPr id="311" name="Google Shape;311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96" y="1689650"/>
            <a:ext cx="4469730" cy="28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/>
          </a:blip>
          <a:srcRect b="17348"/>
          <a:stretch/>
        </p:blipFill>
        <p:spPr>
          <a:xfrm rot="871001">
            <a:off x="7134876" y="2305263"/>
            <a:ext cx="1509050" cy="256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1298100" y="974075"/>
            <a:ext cx="2250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Postal Code?!?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5317600" y="1818150"/>
            <a:ext cx="22503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145 responses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77 will</a:t>
            </a:r>
            <a:endParaRPr sz="2400"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68 won’t</a:t>
            </a:r>
            <a:endParaRPr sz="2400"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3629063" y="1206725"/>
            <a:ext cx="3585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4068225" y="974075"/>
            <a:ext cx="3118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insert in the QR code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000"/>
              <a:t>PART3. Science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1"/>
          </p:nvPr>
        </p:nvSpPr>
        <p:spPr>
          <a:xfrm>
            <a:off x="1297500" y="1822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There were more than 2,151,997,318  mails  sent by the post office last year.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cost is 145 $ / 1hr  for the people who sort the mail.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total cost on the wage of sorting the mail will be at less 260,000,000 $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Which it take 0.8$ to pay on each mail just for the sorting guy’s wage.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It take an average 3 sec to sort a mail.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1633650" y="1052025"/>
            <a:ext cx="7331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Personal cost and Time cost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000"/>
              <a:t>PART4. How?</a:t>
            </a:r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/>
              <a:t>Design  a code maker to product the QR-code-stamp 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/>
              <a:t>Build a sorting machine.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/>
              <a:t>Design a logistics management system to match with the machine.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297500" y="444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000"/>
              <a:t>PART4. How</a:t>
            </a:r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body" idx="1"/>
          </p:nvPr>
        </p:nvSpPr>
        <p:spPr>
          <a:xfrm>
            <a:off x="1170050" y="1629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The QR-code-stamp  we product have to include </a:t>
            </a:r>
            <a:endParaRPr sz="14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/>
              <a:t>Recipient’s / Sender ‘s  adderess,  Mail’s type,  The way  to send the mail, Security code  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The program to product stamp : (Learn online and ask instructor)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1365175" y="1052475"/>
            <a:ext cx="7402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 a code maker to product the QR-code-stamp 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>
            <a:spLocks noGrp="1"/>
          </p:cNvSpPr>
          <p:nvPr>
            <p:ph type="title"/>
          </p:nvPr>
        </p:nvSpPr>
        <p:spPr>
          <a:xfrm>
            <a:off x="1297500" y="444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PART4. How</a:t>
            </a:r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body" idx="1"/>
          </p:nvPr>
        </p:nvSpPr>
        <p:spPr>
          <a:xfrm>
            <a:off x="1052550" y="1830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	Learning the basic mechanical knowledge (Online and roomate)</a:t>
            </a:r>
            <a:endParaRPr sz="1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The material of the machine (Buy or ask from the lab)</a:t>
            </a:r>
            <a:endParaRPr sz="1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Scanning technology (Instructor)</a:t>
            </a:r>
            <a:endParaRPr sz="140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 </a:t>
            </a:r>
            <a:endParaRPr sz="1400"/>
          </a:p>
        </p:txBody>
      </p:sp>
      <p:sp>
        <p:nvSpPr>
          <p:cNvPr id="343" name="Google Shape;343;p37"/>
          <p:cNvSpPr txBox="1"/>
          <p:nvPr/>
        </p:nvSpPr>
        <p:spPr>
          <a:xfrm>
            <a:off x="1365175" y="1052475"/>
            <a:ext cx="7402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a sorting machine.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1297500" y="444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PART4. How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body" idx="1"/>
          </p:nvPr>
        </p:nvSpPr>
        <p:spPr>
          <a:xfrm>
            <a:off x="1052550" y="1869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	Learning logistics management (By department course)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	Learning work study to improve the efficiency (By the department course)</a:t>
            </a:r>
            <a:endParaRPr sz="1400"/>
          </a:p>
        </p:txBody>
      </p:sp>
      <p:sp>
        <p:nvSpPr>
          <p:cNvPr id="350" name="Google Shape;350;p38"/>
          <p:cNvSpPr txBox="1"/>
          <p:nvPr/>
        </p:nvSpPr>
        <p:spPr>
          <a:xfrm>
            <a:off x="1170050" y="1090750"/>
            <a:ext cx="7402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a logistics management system to match with the machine.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http://www.vmit.org/paper/vol13/13-5.pdf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https://www.post.gov.tw/post/internet/Message/index.jsp?ID=15021002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https://www.post.gov.tw/post/internet/Message/index.jsp?ID=1510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 </a:t>
            </a:r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1.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https://www.qrcode.com/en/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/>
              <a:t>2.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http://mocfile.moc.gov.tw/ntmhistory/76dc0155-b75f-41be-a1b3-0ec6dc383dea.pdf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/>
              <a:t>3.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http://myweb.fcu.edu.tw/~mhsung/NPDP/Tech/2D_Codes/QR_Code.htm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/>
              <a:t>4.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https://www.post.gov.tw/post/internet/post_news/post_news_dtl.jsp?news_no=22204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/>
              <a:t>5.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https://tw.nec.com/zh_TW/profile/mitatv/mita11-3.html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6137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PART2. Ideation(background)</a:t>
            </a:r>
            <a:endParaRPr sz="300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21150" y="881425"/>
            <a:ext cx="7515000" cy="914100"/>
          </a:xfrm>
          <a:prstGeom prst="rect">
            <a:avLst/>
          </a:prstGeom>
        </p:spPr>
        <p:txBody>
          <a:bodyPr spcFirstLastPara="1" wrap="square" lIns="126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Our idea came from the presentation of how the post office distribute the letters. 	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16282"/>
          <a:stretch/>
        </p:blipFill>
        <p:spPr>
          <a:xfrm flipH="1">
            <a:off x="6006300" y="1545775"/>
            <a:ext cx="2883375" cy="18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4">
            <a:alphaModFix/>
          </a:blip>
          <a:srcRect t="20077" b="7751"/>
          <a:stretch/>
        </p:blipFill>
        <p:spPr>
          <a:xfrm>
            <a:off x="3505025" y="2771325"/>
            <a:ext cx="2962075" cy="17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439313" y="4059300"/>
            <a:ext cx="2647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(less than 10  in Taiwan)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27" y="1660937"/>
            <a:ext cx="2883374" cy="216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5"/>
          <p:cNvCxnSpPr/>
          <p:nvPr/>
        </p:nvCxnSpPr>
        <p:spPr>
          <a:xfrm rot="10800000" flipH="1">
            <a:off x="2724825" y="3811600"/>
            <a:ext cx="1071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084850" y="970625"/>
            <a:ext cx="80382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Our idea is stamp + QR code(or others kinds of  code) + programing + scanner </a:t>
            </a:r>
            <a:endParaRPr sz="1800"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00" y="1825175"/>
            <a:ext cx="1849300" cy="1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>
            <a:off x="2005500" y="2114700"/>
            <a:ext cx="831600" cy="9141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063" y="1871638"/>
            <a:ext cx="14001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4156200" y="2114688"/>
            <a:ext cx="831600" cy="9141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824" y="1955301"/>
            <a:ext cx="1849300" cy="123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700" y="1763949"/>
            <a:ext cx="1400175" cy="161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>
            <a:off x="6864125" y="2114688"/>
            <a:ext cx="831600" cy="9141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PART2. Ideation</a:t>
            </a:r>
            <a:endParaRPr sz="3000"/>
          </a:p>
        </p:txBody>
      </p:sp>
      <p:sp>
        <p:nvSpPr>
          <p:cNvPr id="170" name="Google Shape;170;p16"/>
          <p:cNvSpPr txBox="1"/>
          <p:nvPr/>
        </p:nvSpPr>
        <p:spPr>
          <a:xfrm>
            <a:off x="304675" y="3653550"/>
            <a:ext cx="61659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the end, we don’t need stamps anymore!!!!!!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addition, it’s easier to distribute the letters.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42158">
            <a:off x="6709053" y="3569031"/>
            <a:ext cx="2117818" cy="211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body" idx="1"/>
          </p:nvPr>
        </p:nvSpPr>
        <p:spPr>
          <a:xfrm>
            <a:off x="465900" y="1546050"/>
            <a:ext cx="70389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The goal: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1.reduse cost (personnel,stamp)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2. raise efficiency 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3.reduce errors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4.improve customers’ satisfacation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475" y="1454900"/>
            <a:ext cx="3671950" cy="25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PART2. Ideation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1425175" y="1093550"/>
            <a:ext cx="70389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We found letter reduction</a:t>
            </a:r>
            <a:endParaRPr sz="1800"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54" y="2147150"/>
            <a:ext cx="2238746" cy="2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475" y="2341150"/>
            <a:ext cx="22193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425174" y="117925"/>
            <a:ext cx="5845055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PART3. </a:t>
            </a:r>
            <a:r>
              <a:rPr lang="zh-TW" sz="3000" dirty="0" smtClean="0"/>
              <a:t>Science</a:t>
            </a:r>
            <a:r>
              <a:rPr lang="en-US" altLang="zh-TW" sz="3000" dirty="0" smtClean="0"/>
              <a:t> Behind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1425175" y="4356300"/>
            <a:ext cx="70389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Notice only correspondence !</a:t>
            </a:r>
            <a:endParaRPr sz="1800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63" y="820450"/>
            <a:ext cx="5867075" cy="33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955013"/>
            <a:ext cx="59055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/>
        </p:nvSpPr>
        <p:spPr>
          <a:xfrm>
            <a:off x="1189600" y="1462225"/>
            <a:ext cx="71712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Above two graphs, we can see the number of correspondence  and correspondence posted per capita, both show the tendency that both  are decreasing  from 2008 to 2017.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The reason is information technology  fast development, more and more people use email. Besides,other companies use low price strategy to take advantage over Chunghwa Post.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That lead to the decreasing number of correspondence. So we don’t have to spend so much money and time on correspondence service.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1425175" y="117925"/>
            <a:ext cx="3273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PART3. Science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Microsoft Office PowerPoint</Application>
  <PresentationFormat>如螢幕大小 (16:9)</PresentationFormat>
  <Paragraphs>158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Lato</vt:lpstr>
      <vt:lpstr>Arial</vt:lpstr>
      <vt:lpstr>Times New Roman</vt:lpstr>
      <vt:lpstr>Montserrat</vt:lpstr>
      <vt:lpstr>Focus</vt:lpstr>
      <vt:lpstr>TEAM 5 Homework2</vt:lpstr>
      <vt:lpstr>PART 1. Team Introduction</vt:lpstr>
      <vt:lpstr>PART2. Ideation(background)</vt:lpstr>
      <vt:lpstr>PART2. Ideation</vt:lpstr>
      <vt:lpstr>PART2. Ideation</vt:lpstr>
      <vt:lpstr>PART3. Science Behind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</vt:lpstr>
      <vt:lpstr>PART3. Science </vt:lpstr>
      <vt:lpstr>PART4. How?</vt:lpstr>
      <vt:lpstr>PART4. How</vt:lpstr>
      <vt:lpstr>PART4. How</vt:lpstr>
      <vt:lpstr>PART4. How</vt:lpstr>
      <vt:lpstr>Data Sources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Homework2</dc:title>
  <cp:lastModifiedBy>Windows 使用者</cp:lastModifiedBy>
  <cp:revision>1</cp:revision>
  <dcterms:modified xsi:type="dcterms:W3CDTF">2019-06-20T06:31:12Z</dcterms:modified>
</cp:coreProperties>
</file>