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7" r:id="rId15"/>
    <p:sldId id="278" r:id="rId16"/>
    <p:sldId id="279" r:id="rId17"/>
    <p:sldId id="272" r:id="rId18"/>
    <p:sldId id="282" r:id="rId19"/>
    <p:sldId id="280" r:id="rId20"/>
    <p:sldId id="283" r:id="rId21"/>
    <p:sldId id="284" r:id="rId22"/>
    <p:sldId id="273" r:id="rId23"/>
    <p:sldId id="274" r:id="rId24"/>
    <p:sldId id="275" r:id="rId25"/>
    <p:sldId id="276" r:id="rId26"/>
    <p:sldId id="281" r:id="rId27"/>
    <p:sldId id="285" r:id="rId28"/>
    <p:sldId id="286" r:id="rId29"/>
    <p:sldId id="287" r:id="rId30"/>
  </p:sldIdLst>
  <p:sldSz cx="12192000" cy="6858000"/>
  <p:notesSz cx="6858000" cy="9144000"/>
  <p:embeddedFontLst>
    <p:embeddedFont>
      <p:font typeface="Lato" panose="02020500000000000000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Montserrat" panose="02020500000000000000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6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218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d50f0ee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5bd50f0ee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53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3" name="Google Shape;6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8" name="Google Shape;6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zh-TW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6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292" name="Google Shape;292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3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4" name="Google Shape;294;p3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95" name="Google Shape;295;p36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6" name="Google Shape;296;p3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298" name="Google Shape;298;p3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299" name="Google Shape;299;p36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00" name="Google Shape;300;p3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0" name="Google Shape;310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7" name="Google Shape;367;p4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1" name="Google Shape;371;p46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72" name="Google Shape;372;p46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6" name="Google Shape;386;p48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87" name="Google Shape;387;p4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8" name="Google Shape;398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04" name="Google Shape;404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44" name="Google Shape;144;p18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47" name="Google Shape;147;p1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8" name="Google Shape;148;p18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49" name="Google Shape;149;p1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5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275" name="Google Shape;275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3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" name="Google Shape;277;p3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78" name="Google Shape;278;p3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9" name="Google Shape;279;p3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281" name="Google Shape;281;p35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282" name="Google Shape;282;p35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283" name="Google Shape;283;p3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slide" Target="slide10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.png"/><Relationship Id="rId5" Type="http://schemas.openxmlformats.org/officeDocument/2006/relationships/image" Target="../media/image17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3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1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slide" Target="slide10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20.xml"/><Relationship Id="rId5" Type="http://schemas.openxmlformats.org/officeDocument/2006/relationships/slide" Target="slide2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17.jpg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7.png"/><Relationship Id="rId7" Type="http://schemas.openxmlformats.org/officeDocument/2006/relationships/slide" Target="slide2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0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ctrTitle"/>
          </p:nvPr>
        </p:nvSpPr>
        <p:spPr>
          <a:xfrm>
            <a:off x="1439067" y="19541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 sz="6000" b="1" dirty="0"/>
              <a:t>Team 5 </a:t>
            </a:r>
            <a:endParaRPr sz="60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 sz="6000" b="1" dirty="0"/>
              <a:t>Final Project</a:t>
            </a:r>
            <a:endParaRPr sz="6000" b="1" dirty="0"/>
          </a:p>
        </p:txBody>
      </p:sp>
      <p:sp>
        <p:nvSpPr>
          <p:cNvPr id="412" name="Google Shape;412;p52"/>
          <p:cNvSpPr txBox="1">
            <a:spLocks noGrp="1"/>
          </p:cNvSpPr>
          <p:nvPr>
            <p:ph type="subTitle" idx="1"/>
          </p:nvPr>
        </p:nvSpPr>
        <p:spPr>
          <a:xfrm>
            <a:off x="5777066" y="4274876"/>
            <a:ext cx="3429001" cy="124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2000" dirty="0" smtClean="0">
                <a:solidFill>
                  <a:srgbClr val="000000"/>
                </a:solidFill>
              </a:rPr>
              <a:t>Group members: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2000" dirty="0" smtClean="0">
                <a:solidFill>
                  <a:srgbClr val="000000"/>
                </a:solidFill>
              </a:rPr>
              <a:t>107034032</a:t>
            </a:r>
            <a:r>
              <a:rPr lang="zh-TW" sz="2000" dirty="0">
                <a:solidFill>
                  <a:srgbClr val="000000"/>
                </a:solidFill>
              </a:rPr>
              <a:t>曾博賢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2000" dirty="0">
                <a:solidFill>
                  <a:srgbClr val="000000"/>
                </a:solidFill>
              </a:rPr>
              <a:t>107034045林辰勳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2000" dirty="0">
                <a:solidFill>
                  <a:srgbClr val="000000"/>
                </a:solidFill>
              </a:rPr>
              <a:t>107034055倪子傑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4" y="4563104"/>
            <a:ext cx="1718227" cy="1718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3" descr="https://lh3.googleusercontent.com/xS3UR_ChoHpeIgeOtT8DCCgcl_pdECfqJlVihHs6EdlUTJAigjo3x9qCn1zhQPSAssRasItsndoyCj_9cexwHVhMOTRA2PU8I6w5rSN4ML5UrIP6Xd-dUgAp2Mh6ui-6wCHu0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552" y="806905"/>
            <a:ext cx="7520110" cy="5782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3">
            <a:hlinkClick r:id="rId4" action="ppaction://hlinksldjump"/>
          </p:cNvPr>
          <p:cNvSpPr txBox="1"/>
          <p:nvPr/>
        </p:nvSpPr>
        <p:spPr>
          <a:xfrm>
            <a:off x="6903875" y="1361278"/>
            <a:ext cx="103749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郵件追蹤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mail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3">
            <a:hlinkClick r:id="rId5" action="ppaction://hlinksldjump"/>
          </p:cNvPr>
          <p:cNvSpPr txBox="1"/>
          <p:nvPr/>
        </p:nvSpPr>
        <p:spPr>
          <a:xfrm>
            <a:off x="3949658" y="1361276"/>
            <a:ext cx="1160586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郵務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Postal service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3;p54"/>
          <p:cNvSpPr txBox="1"/>
          <p:nvPr/>
        </p:nvSpPr>
        <p:spPr>
          <a:xfrm>
            <a:off x="505850" y="165805"/>
            <a:ext cx="88468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3. Prototype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802102" y="960987"/>
            <a:ext cx="1308142" cy="974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768549" y="960987"/>
            <a:ext cx="1308142" cy="974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/>
        </p:nvSpPr>
        <p:spPr>
          <a:xfrm>
            <a:off x="3586942" y="1047404"/>
            <a:ext cx="3557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Chunghwa Post</a:t>
            </a: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8" name="Google Shape;51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2083" y="947651"/>
            <a:ext cx="1178156" cy="117815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4"/>
          <p:cNvSpPr txBox="1"/>
          <p:nvPr/>
        </p:nvSpPr>
        <p:spPr>
          <a:xfrm>
            <a:off x="4006734" y="1993856"/>
            <a:ext cx="31938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會員</a:t>
            </a:r>
            <a:r>
              <a:rPr 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登入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(Log In) 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p64"/>
          <p:cNvSpPr txBox="1"/>
          <p:nvPr/>
        </p:nvSpPr>
        <p:spPr>
          <a:xfrm>
            <a:off x="1172818" y="3480650"/>
            <a:ext cx="27332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密碼</a:t>
            </a:r>
            <a:r>
              <a:rPr lang="en-US" altLang="zh-TW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(password) </a:t>
            </a:r>
            <a:r>
              <a:rPr 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1" name="Google Shape;521;p64"/>
          <p:cNvSpPr txBox="1"/>
          <p:nvPr/>
        </p:nvSpPr>
        <p:spPr>
          <a:xfrm>
            <a:off x="1356962" y="2868810"/>
            <a:ext cx="2549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帳號</a:t>
            </a:r>
            <a:r>
              <a:rPr lang="en-US" altLang="zh-TW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(account) </a:t>
            </a:r>
            <a:r>
              <a:rPr lang="zh-TW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4"/>
          <p:cNvSpPr/>
          <p:nvPr/>
        </p:nvSpPr>
        <p:spPr>
          <a:xfrm>
            <a:off x="4006735" y="2875579"/>
            <a:ext cx="3050771" cy="52322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Nthuieem_awesome</a:t>
            </a:r>
            <a:r>
              <a:rPr lang="zh-TW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3" name="Google Shape;523;p64"/>
          <p:cNvSpPr/>
          <p:nvPr/>
        </p:nvSpPr>
        <p:spPr>
          <a:xfrm>
            <a:off x="4006734" y="3527223"/>
            <a:ext cx="3050771" cy="52322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**************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64"/>
          <p:cNvSpPr txBox="1"/>
          <p:nvPr/>
        </p:nvSpPr>
        <p:spPr>
          <a:xfrm>
            <a:off x="6192980" y="4639025"/>
            <a:ext cx="2137155" cy="9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忘記密碼</a:t>
            </a:r>
            <a:r>
              <a:rPr lang="zh-TW" sz="2000" b="0" i="0" u="sng" strike="noStrike" cap="none" dirty="0" smtClean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lang="en-US" altLang="zh-TW" sz="2000" b="0" i="0" u="sng" strike="noStrike" cap="none" dirty="0" smtClean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ts val="2000"/>
            </a:pPr>
            <a:r>
              <a:rPr lang="en-US" altLang="zh-TW" sz="2000" u="sng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Forget password?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64">
            <a:hlinkClick r:id="rId4" action="ppaction://hlinksldjump"/>
          </p:cNvPr>
          <p:cNvSpPr txBox="1"/>
          <p:nvPr/>
        </p:nvSpPr>
        <p:spPr>
          <a:xfrm>
            <a:off x="2873432" y="4615711"/>
            <a:ext cx="1877471" cy="77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 action="ppaction://hlinksldjump"/>
              </a:rPr>
              <a:t>訪客</a:t>
            </a:r>
            <a:r>
              <a:rPr lang="zh-TW" sz="2000" b="0" i="0" u="sng" strike="noStrike" cap="none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 action="ppaction://hlinksldjump"/>
              </a:rPr>
              <a:t>模式</a:t>
            </a:r>
            <a:endParaRPr lang="en-US" altLang="zh-TW" sz="2000" b="0" i="0" u="sng" strike="noStrike" cap="none" dirty="0" smtClean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ts val="2000"/>
            </a:pPr>
            <a:r>
              <a:rPr lang="en-US" altLang="zh-TW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Visitor mode</a:t>
            </a:r>
            <a:endParaRPr lang="en-US" altLang="zh-TW" sz="2000" u="sng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62;p20">
            <a:hlinkClick r:id="rId5" action="ppaction://hlinksldjump"/>
          </p:cNvPr>
          <p:cNvSpPr/>
          <p:nvPr/>
        </p:nvSpPr>
        <p:spPr>
          <a:xfrm>
            <a:off x="8330136" y="4146749"/>
            <a:ext cx="962952" cy="669017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登入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Log in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3753195" y="952448"/>
            <a:ext cx="3557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Chunghwa Post</a:t>
            </a:r>
            <a:endParaRPr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2083" y="947651"/>
            <a:ext cx="1178156" cy="1178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3855719" y="1785466"/>
            <a:ext cx="30507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會員</a:t>
            </a:r>
            <a:r>
              <a:rPr 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登</a:t>
            </a:r>
            <a:r>
              <a:rPr lang="zh-TW" altLang="en-US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入</a:t>
            </a:r>
            <a:r>
              <a:rPr lang="en-US" alt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(Log In)</a:t>
            </a: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630018" y="3525598"/>
            <a:ext cx="27231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密碼</a:t>
            </a:r>
            <a:r>
              <a:rPr lang="en-US" alt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(password)</a:t>
            </a:r>
            <a:r>
              <a:rPr 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630019" y="2875579"/>
            <a:ext cx="31304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帳號</a:t>
            </a:r>
            <a:r>
              <a:rPr lang="en-US" alt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(account)</a:t>
            </a:r>
            <a:r>
              <a:rPr lang="zh-TW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</p:txBody>
      </p:sp>
      <p:sp>
        <p:nvSpPr>
          <p:cNvPr id="160" name="Google Shape;160;p20"/>
          <p:cNvSpPr/>
          <p:nvPr/>
        </p:nvSpPr>
        <p:spPr>
          <a:xfrm>
            <a:off x="4353159" y="2873954"/>
            <a:ext cx="3050771" cy="52322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Nthuieem_awesome</a:t>
            </a:r>
            <a:r>
              <a:rPr lang="zh-TW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353160" y="3528120"/>
            <a:ext cx="3050771" cy="52322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**************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0">
            <a:hlinkClick r:id="rId4" action="ppaction://hlinksldjump"/>
          </p:cNvPr>
          <p:cNvSpPr/>
          <p:nvPr/>
        </p:nvSpPr>
        <p:spPr>
          <a:xfrm>
            <a:off x="8300318" y="3743957"/>
            <a:ext cx="962952" cy="669017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登入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Log in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528925" y="4496333"/>
            <a:ext cx="22528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忘記密碼</a:t>
            </a:r>
            <a:r>
              <a:rPr lang="zh-TW" sz="2000" u="sng" dirty="0" smtClean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lang="en-US" altLang="zh-TW" sz="2000" u="sng" dirty="0" smtClean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Forget password?</a:t>
            </a:r>
            <a:endParaRPr sz="2000" u="sng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604898" y="4541041"/>
            <a:ext cx="1887410" cy="71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 action="ppaction://hlinksldjump"/>
              </a:rPr>
              <a:t>訪客</a:t>
            </a:r>
            <a:r>
              <a:rPr lang="zh-TW" sz="200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 action="ppaction://hlinksldjump"/>
              </a:rPr>
              <a:t>模式</a:t>
            </a:r>
            <a:endParaRPr lang="en-US" altLang="zh-TW" sz="2000" u="sng" dirty="0" smtClean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5" action="ppaction://hlinksldjump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 action="ppaction://hlinksldjump"/>
              </a:rPr>
              <a:t>Visitor mode</a:t>
            </a:r>
            <a:endParaRPr sz="2000" u="sng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1088967" y="651164"/>
            <a:ext cx="7905946" cy="47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zh-TW" sz="3200" dirty="0">
                <a:solidFill>
                  <a:schemeClr val="dk1"/>
                </a:solidFill>
              </a:rPr>
              <a:t>請輸入</a:t>
            </a:r>
            <a:r>
              <a:rPr lang="zh-TW" sz="3200" dirty="0" smtClean="0">
                <a:solidFill>
                  <a:schemeClr val="dk1"/>
                </a:solidFill>
              </a:rPr>
              <a:t>基本資料</a:t>
            </a:r>
            <a:r>
              <a:rPr lang="en-US" altLang="zh-TW" sz="2400" dirty="0" smtClean="0">
                <a:solidFill>
                  <a:schemeClr val="dk1"/>
                </a:solidFill>
              </a:rPr>
              <a:t>(type in personal information)</a:t>
            </a:r>
            <a:r>
              <a:rPr lang="zh-TW" sz="3200" dirty="0" smtClean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088966" y="1556223"/>
            <a:ext cx="40067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姓名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088966" y="2892178"/>
            <a:ext cx="5935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住址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address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088966" y="3523584"/>
            <a:ext cx="6710437" cy="87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電話號碼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phone number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088967" y="2193940"/>
            <a:ext cx="177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性別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gender 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934391" y="2193940"/>
            <a:ext cx="14686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男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boy</a:t>
            </a:r>
            <a:endParaRPr dirty="0"/>
          </a:p>
        </p:txBody>
      </p:sp>
      <p:sp>
        <p:nvSpPr>
          <p:cNvPr id="175" name="Google Shape;175;p21"/>
          <p:cNvSpPr txBox="1"/>
          <p:nvPr/>
        </p:nvSpPr>
        <p:spPr>
          <a:xfrm>
            <a:off x="4270351" y="2186212"/>
            <a:ext cx="17030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女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girl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817556" y="2176365"/>
            <a:ext cx="17063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other</a:t>
            </a:r>
            <a:endParaRPr dirty="0"/>
          </a:p>
        </p:txBody>
      </p:sp>
      <p:sp>
        <p:nvSpPr>
          <p:cNvPr id="177" name="Google Shape;177;p21">
            <a:hlinkClick r:id="rId3" action="ppaction://hlinksldjump"/>
          </p:cNvPr>
          <p:cNvSpPr/>
          <p:nvPr/>
        </p:nvSpPr>
        <p:spPr>
          <a:xfrm>
            <a:off x="8050696" y="4502426"/>
            <a:ext cx="1143000" cy="56002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確認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029989" y="1511149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Kevin Lee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4391" y="2179365"/>
            <a:ext cx="351137" cy="3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3340978" y="2850957"/>
            <a:ext cx="3561812" cy="63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新竹市東區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清華大</a:t>
            </a:r>
            <a:r>
              <a:rPr lang="zh-TW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學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(NTHU)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384083" y="3428900"/>
            <a:ext cx="2634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0988123123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782393" y="545879"/>
            <a:ext cx="5747616" cy="47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zh-TW" sz="2000" b="1" dirty="0"/>
              <a:t>Step1. 選擇信件</a:t>
            </a:r>
            <a:r>
              <a:rPr lang="zh-TW" sz="2000" b="1" dirty="0" smtClean="0"/>
              <a:t>種類</a:t>
            </a:r>
            <a:r>
              <a:rPr lang="en-US" altLang="zh-TW" sz="2000" b="1" dirty="0" smtClean="0"/>
              <a:t> ( mail’s type)</a:t>
            </a:r>
            <a:endParaRPr sz="2000" b="1" dirty="0"/>
          </a:p>
        </p:txBody>
      </p:sp>
      <p:sp>
        <p:nvSpPr>
          <p:cNvPr id="187" name="Google Shape;187;p22"/>
          <p:cNvSpPr txBox="1"/>
          <p:nvPr/>
        </p:nvSpPr>
        <p:spPr>
          <a:xfrm>
            <a:off x="1348510" y="1075090"/>
            <a:ext cx="1864998" cy="7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普通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郵件</a:t>
            </a:r>
            <a:r>
              <a:rPr lang="en-US" alt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altLang="zh-TW" sz="18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regular mail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065988" y="1075090"/>
            <a:ext cx="25034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國際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郵件</a:t>
            </a:r>
            <a:endParaRPr lang="en-US" altLang="zh-TW" sz="18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sym typeface="Trebuchet MS"/>
              </a:rPr>
              <a:t>international mail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099729" y="1056128"/>
            <a:ext cx="22996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掛號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郵件</a:t>
            </a:r>
            <a:endParaRPr lang="en-US" altLang="zh-TW" sz="18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sym typeface="Trebuchet MS"/>
              </a:rPr>
              <a:t>registered mail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3273039" y="1064235"/>
            <a:ext cx="19499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限時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郵件</a:t>
            </a:r>
            <a:endParaRPr lang="en-US" altLang="zh-TW" sz="18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sym typeface="Trebuchet MS"/>
              </a:rPr>
              <a:t>prompt mail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75045" y="1979332"/>
            <a:ext cx="4972365" cy="47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zh-TW" sz="2000" b="1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Step2. 輸入</a:t>
            </a:r>
            <a:r>
              <a:rPr lang="zh-TW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收件</a:t>
            </a:r>
            <a:r>
              <a:rPr lang="zh-TW" altLang="en-US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人</a:t>
            </a:r>
            <a:r>
              <a:rPr lang="zh-TW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姓名</a:t>
            </a:r>
            <a:r>
              <a:rPr lang="en-US" altLang="zh-TW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(receiver’s name)</a:t>
            </a:r>
            <a:endParaRPr sz="2000" b="1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982095" y="1843252"/>
            <a:ext cx="14713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388" y="1017462"/>
            <a:ext cx="357446" cy="3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438087" y="2535331"/>
            <a:ext cx="5995806" cy="68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收件人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姓名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 name) 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 </a:t>
            </a: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</a:t>
            </a:r>
            <a:endParaRPr sz="1800" u="sng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482175" y="3088866"/>
            <a:ext cx="1703522" cy="48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性別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(gender)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204161" y="3091128"/>
            <a:ext cx="1298265" cy="4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男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male</a:t>
            </a:r>
            <a:endParaRPr dirty="0"/>
          </a:p>
        </p:txBody>
      </p:sp>
      <p:sp>
        <p:nvSpPr>
          <p:cNvPr id="197" name="Google Shape;197;p22"/>
          <p:cNvSpPr txBox="1"/>
          <p:nvPr/>
        </p:nvSpPr>
        <p:spPr>
          <a:xfrm>
            <a:off x="4568854" y="3092245"/>
            <a:ext cx="1361810" cy="3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女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female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175185" y="3115265"/>
            <a:ext cx="1816294" cy="3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other        </a:t>
            </a:r>
            <a:endParaRPr dirty="0"/>
          </a:p>
        </p:txBody>
      </p:sp>
      <p:sp>
        <p:nvSpPr>
          <p:cNvPr id="199" name="Google Shape;199;p22"/>
          <p:cNvSpPr txBox="1"/>
          <p:nvPr/>
        </p:nvSpPr>
        <p:spPr>
          <a:xfrm>
            <a:off x="882228" y="3765307"/>
            <a:ext cx="6353459" cy="47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zh-TW" sz="2000" b="1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Step3. 輸入收件人</a:t>
            </a:r>
            <a:r>
              <a:rPr lang="zh-TW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地址</a:t>
            </a:r>
            <a:r>
              <a:rPr lang="en-US" altLang="zh-TW" sz="2000" b="1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(receiver’s address)</a:t>
            </a:r>
            <a:endParaRPr sz="2000" b="1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5697" y="3014613"/>
            <a:ext cx="357446" cy="3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4102446" y="2445710"/>
            <a:ext cx="12589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Andy Lin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2" name="Google Shape;202;p22"/>
          <p:cNvGrpSpPr/>
          <p:nvPr/>
        </p:nvGrpSpPr>
        <p:grpSpPr>
          <a:xfrm>
            <a:off x="1725834" y="4675745"/>
            <a:ext cx="1929809" cy="770096"/>
            <a:chOff x="1577788" y="4087906"/>
            <a:chExt cx="1666230" cy="770096"/>
          </a:xfrm>
        </p:grpSpPr>
        <p:sp>
          <p:nvSpPr>
            <p:cNvPr id="203" name="Google Shape;203;p22"/>
            <p:cNvSpPr/>
            <p:nvPr/>
          </p:nvSpPr>
          <p:spPr>
            <a:xfrm>
              <a:off x="1577788" y="4087906"/>
              <a:ext cx="833718" cy="349623"/>
            </a:xfrm>
            <a:prstGeom prst="rect">
              <a:avLst/>
            </a:prstGeom>
            <a:noFill/>
            <a:ln w="19050" cap="rnd" cmpd="sng">
              <a:solidFill>
                <a:srgbClr val="698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2111698" y="4096545"/>
              <a:ext cx="1132320" cy="76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ˇ</a:t>
              </a:r>
              <a:endParaRPr sz="4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238523" y="4666290"/>
            <a:ext cx="1620983" cy="716525"/>
            <a:chOff x="1577788" y="4087906"/>
            <a:chExt cx="1666230" cy="716525"/>
          </a:xfrm>
        </p:grpSpPr>
        <p:sp>
          <p:nvSpPr>
            <p:cNvPr id="206" name="Google Shape;206;p22"/>
            <p:cNvSpPr/>
            <p:nvPr/>
          </p:nvSpPr>
          <p:spPr>
            <a:xfrm>
              <a:off x="1577788" y="4087906"/>
              <a:ext cx="833718" cy="349623"/>
            </a:xfrm>
            <a:prstGeom prst="rect">
              <a:avLst/>
            </a:prstGeom>
            <a:noFill/>
            <a:ln w="19050" cap="rnd" cmpd="sng">
              <a:solidFill>
                <a:srgbClr val="698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2006552" y="4096545"/>
              <a:ext cx="123746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ˇ</a:t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4859506" y="4663973"/>
            <a:ext cx="2206481" cy="524253"/>
            <a:chOff x="1615771" y="4096545"/>
            <a:chExt cx="1774821" cy="524253"/>
          </a:xfrm>
        </p:grpSpPr>
        <p:sp>
          <p:nvSpPr>
            <p:cNvPr id="209" name="Google Shape;209;p22"/>
            <p:cNvSpPr/>
            <p:nvPr/>
          </p:nvSpPr>
          <p:spPr>
            <a:xfrm>
              <a:off x="1615771" y="4107502"/>
              <a:ext cx="833718" cy="349623"/>
            </a:xfrm>
            <a:prstGeom prst="rect">
              <a:avLst/>
            </a:prstGeom>
            <a:noFill/>
            <a:ln w="19050" cap="rnd" cmpd="sng">
              <a:solidFill>
                <a:srgbClr val="698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2122630" y="4096545"/>
              <a:ext cx="1267962" cy="524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ˇ</a:t>
              </a:r>
              <a:endParaRPr sz="4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6477986" y="4665194"/>
            <a:ext cx="1666230" cy="716525"/>
            <a:chOff x="1577788" y="4087906"/>
            <a:chExt cx="1666230" cy="716525"/>
          </a:xfrm>
        </p:grpSpPr>
        <p:sp>
          <p:nvSpPr>
            <p:cNvPr id="212" name="Google Shape;212;p22"/>
            <p:cNvSpPr/>
            <p:nvPr/>
          </p:nvSpPr>
          <p:spPr>
            <a:xfrm>
              <a:off x="1577788" y="4087906"/>
              <a:ext cx="833718" cy="349623"/>
            </a:xfrm>
            <a:prstGeom prst="rect">
              <a:avLst/>
            </a:prstGeom>
            <a:noFill/>
            <a:ln w="19050" cap="rnd" cmpd="sng">
              <a:solidFill>
                <a:srgbClr val="698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006552" y="4096545"/>
              <a:ext cx="123746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ˇ</a:t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4" name="Google Shape;214;p22"/>
          <p:cNvSpPr txBox="1"/>
          <p:nvPr/>
        </p:nvSpPr>
        <p:spPr>
          <a:xfrm>
            <a:off x="3026781" y="4236362"/>
            <a:ext cx="169647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鄉鎮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區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(area)</a:t>
            </a:r>
            <a:endParaRPr dirty="0"/>
          </a:p>
        </p:txBody>
      </p:sp>
      <p:sp>
        <p:nvSpPr>
          <p:cNvPr id="215" name="Google Shape;215;p22"/>
          <p:cNvSpPr txBox="1"/>
          <p:nvPr/>
        </p:nvSpPr>
        <p:spPr>
          <a:xfrm>
            <a:off x="1606114" y="4215023"/>
            <a:ext cx="1284416" cy="5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縣市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 city)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6342176" y="4248238"/>
            <a:ext cx="2374441" cy="35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號碼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(number)</a:t>
            </a:r>
            <a:endParaRPr dirty="0"/>
          </a:p>
        </p:txBody>
      </p:sp>
      <p:sp>
        <p:nvSpPr>
          <p:cNvPr id="217" name="Google Shape;217;p22"/>
          <p:cNvSpPr txBox="1"/>
          <p:nvPr/>
        </p:nvSpPr>
        <p:spPr>
          <a:xfrm>
            <a:off x="4880781" y="4249896"/>
            <a:ext cx="1079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路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(road)</a:t>
            </a:r>
            <a:endParaRPr dirty="0"/>
          </a:p>
        </p:txBody>
      </p:sp>
      <p:sp>
        <p:nvSpPr>
          <p:cNvPr id="34" name="Google Shape;177;p21">
            <a:hlinkClick r:id="rId4" action="ppaction://hlinksldjump"/>
          </p:cNvPr>
          <p:cNvSpPr/>
          <p:nvPr/>
        </p:nvSpPr>
        <p:spPr>
          <a:xfrm>
            <a:off x="6788427" y="5692038"/>
            <a:ext cx="1355790" cy="56002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下一</a:t>
            </a:r>
            <a:r>
              <a:rPr lang="zh-TW" altLang="en-US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頁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Next page</a:t>
            </a:r>
            <a:endParaRPr sz="18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10116" y="4714366"/>
            <a:ext cx="11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Tainan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227745" y="4726230"/>
            <a:ext cx="11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east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26129" y="470233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545454"/>
                </a:solidFill>
                <a:latin typeface="arial" panose="020B0604020202020204" pitchFamily="34" charset="0"/>
              </a:rPr>
              <a:t>1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907649" y="4673833"/>
            <a:ext cx="11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Daxue</a:t>
            </a:r>
            <a:endParaRPr lang="zh-TW" altLang="en-US" dirty="0"/>
          </a:p>
        </p:txBody>
      </p:sp>
      <p:pic>
        <p:nvPicPr>
          <p:cNvPr id="42" name="圖片 4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/>
        </p:nvSpPr>
        <p:spPr>
          <a:xfrm>
            <a:off x="1649131" y="1492642"/>
            <a:ext cx="140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under 60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p68"/>
          <p:cNvSpPr txBox="1"/>
          <p:nvPr/>
        </p:nvSpPr>
        <p:spPr>
          <a:xfrm>
            <a:off x="6578437" y="1475440"/>
            <a:ext cx="1454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120-150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0" name="Google Shape;600;p68"/>
          <p:cNvSpPr txBox="1"/>
          <p:nvPr/>
        </p:nvSpPr>
        <p:spPr>
          <a:xfrm>
            <a:off x="4982395" y="1472669"/>
            <a:ext cx="147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90~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1" name="Google Shape;601;p68"/>
          <p:cNvSpPr txBox="1"/>
          <p:nvPr/>
        </p:nvSpPr>
        <p:spPr>
          <a:xfrm>
            <a:off x="3455152" y="1492642"/>
            <a:ext cx="140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60~90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2" name="Google Shape;60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131" y="1438323"/>
            <a:ext cx="357446" cy="3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8"/>
          <p:cNvSpPr txBox="1">
            <a:spLocks noGrp="1"/>
          </p:cNvSpPr>
          <p:nvPr>
            <p:ph type="title"/>
          </p:nvPr>
        </p:nvSpPr>
        <p:spPr>
          <a:xfrm>
            <a:off x="875737" y="650018"/>
            <a:ext cx="7157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zh-TW" sz="2000" b="1" dirty="0"/>
              <a:t>Step4.選擇包裹大小(若寄信可略過) 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zh-TW" sz="2000" b="1" dirty="0"/>
              <a:t>choose the package size (letter can ignore) </a:t>
            </a:r>
            <a:endParaRPr sz="2000" b="1" dirty="0"/>
          </a:p>
        </p:txBody>
      </p:sp>
      <p:sp>
        <p:nvSpPr>
          <p:cNvPr id="607" name="Google Shape;607;p68">
            <a:hlinkClick r:id="rId4" action="ppaction://hlinksldjump"/>
          </p:cNvPr>
          <p:cNvSpPr/>
          <p:nvPr/>
        </p:nvSpPr>
        <p:spPr>
          <a:xfrm>
            <a:off x="8033137" y="4631635"/>
            <a:ext cx="1309645" cy="64589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下一</a:t>
            </a:r>
            <a:r>
              <a:rPr lang="zh-TW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頁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Next page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27226"/>
              </p:ext>
            </p:extLst>
          </p:nvPr>
        </p:nvGraphicFramePr>
        <p:xfrm>
          <a:off x="1159789" y="1995742"/>
          <a:ext cx="599322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613">
                  <a:extLst>
                    <a:ext uri="{9D8B030D-6E8A-4147-A177-3AD203B41FA5}">
                      <a16:colId xmlns:a16="http://schemas.microsoft.com/office/drawing/2014/main" val="4254238219"/>
                    </a:ext>
                  </a:extLst>
                </a:gridCol>
                <a:gridCol w="2996613">
                  <a:extLst>
                    <a:ext uri="{9D8B030D-6E8A-4147-A177-3AD203B41FA5}">
                      <a16:colId xmlns:a16="http://schemas.microsoft.com/office/drawing/2014/main" val="2043164823"/>
                    </a:ext>
                  </a:extLst>
                </a:gridCol>
              </a:tblGrid>
              <a:tr h="147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包裹三邊和 </a:t>
                      </a:r>
                      <a:r>
                        <a:rPr lang="en-US" altLang="zh-TW" sz="1400" dirty="0" smtClean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(sum of three sides)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 </a:t>
                      </a:r>
                      <a:r>
                        <a:rPr lang="zh-TW" altLang="en-US" dirty="0" smtClean="0"/>
                        <a:t>價錢 </a:t>
                      </a:r>
                      <a:r>
                        <a:rPr lang="en-US" altLang="zh-TW" dirty="0" smtClean="0"/>
                        <a:t>(price)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5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cm</a:t>
                      </a:r>
                      <a:r>
                        <a:rPr lang="zh-TW" altLang="en-US" dirty="0" smtClean="0"/>
                        <a:t> 以下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7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60-90 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90-120 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8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120-150 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5424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4066950" y="2205824"/>
            <a:ext cx="581459" cy="487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25" y="4059056"/>
            <a:ext cx="2006790" cy="200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21"/>
          <p:cNvSpPr txBox="1"/>
          <p:nvPr/>
        </p:nvSpPr>
        <p:spPr>
          <a:xfrm>
            <a:off x="2171963" y="1574201"/>
            <a:ext cx="65744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寄件人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姓名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Sender’s name 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__</a:t>
            </a:r>
            <a:r>
              <a:rPr lang="zh-TW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</a:t>
            </a:r>
            <a:r>
              <a:rPr lang="zh-TW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</a:t>
            </a:r>
            <a:r>
              <a:rPr lang="zh-TW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171;p21"/>
          <p:cNvSpPr txBox="1"/>
          <p:nvPr/>
        </p:nvSpPr>
        <p:spPr>
          <a:xfrm>
            <a:off x="2171970" y="2061092"/>
            <a:ext cx="83237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寄件人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住址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Sender’s address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70;p21"/>
          <p:cNvSpPr txBox="1"/>
          <p:nvPr/>
        </p:nvSpPr>
        <p:spPr>
          <a:xfrm>
            <a:off x="2171963" y="2718507"/>
            <a:ext cx="60202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收</a:t>
            </a:r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件人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姓名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Receiver’s name 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71;p21"/>
          <p:cNvSpPr txBox="1"/>
          <p:nvPr/>
        </p:nvSpPr>
        <p:spPr>
          <a:xfrm>
            <a:off x="2171963" y="3389753"/>
            <a:ext cx="8234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收</a:t>
            </a:r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件人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住址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Receiver’s address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</a:t>
            </a:r>
            <a:r>
              <a:rPr 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71;p21"/>
          <p:cNvSpPr txBox="1"/>
          <p:nvPr/>
        </p:nvSpPr>
        <p:spPr>
          <a:xfrm>
            <a:off x="2171963" y="4843669"/>
            <a:ext cx="8234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包裹價錢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Package’s prize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1;p21"/>
          <p:cNvSpPr txBox="1"/>
          <p:nvPr/>
        </p:nvSpPr>
        <p:spPr>
          <a:xfrm>
            <a:off x="2171963" y="5498975"/>
            <a:ext cx="8234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郵</a:t>
            </a:r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Mailing fee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71;p21"/>
          <p:cNvSpPr txBox="1"/>
          <p:nvPr/>
        </p:nvSpPr>
        <p:spPr>
          <a:xfrm>
            <a:off x="2171963" y="4172423"/>
            <a:ext cx="8234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信件種類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mail type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lang="zh-TW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____________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603;p68"/>
          <p:cNvSpPr txBox="1">
            <a:spLocks/>
          </p:cNvSpPr>
          <p:nvPr/>
        </p:nvSpPr>
        <p:spPr>
          <a:xfrm>
            <a:off x="2067892" y="447160"/>
            <a:ext cx="7157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000"/>
            </a:pPr>
            <a:r>
              <a:rPr lang="zh-TW" altLang="en-US" sz="2400" b="1" dirty="0" smtClean="0"/>
              <a:t>請確認以下資料無誤</a:t>
            </a:r>
            <a:endParaRPr lang="en-US" altLang="zh-TW" sz="2400" b="1" dirty="0" smtClean="0"/>
          </a:p>
          <a:p>
            <a:pPr algn="l">
              <a:buSzPts val="2000"/>
            </a:pPr>
            <a:r>
              <a:rPr lang="en-US" altLang="zh-TW" sz="2400" b="1" dirty="0" smtClean="0"/>
              <a:t>(Please check the information below)</a:t>
            </a:r>
            <a:endParaRPr lang="en-US" sz="2400" b="1" dirty="0"/>
          </a:p>
        </p:txBody>
      </p:sp>
      <p:sp>
        <p:nvSpPr>
          <p:cNvPr id="20" name="Google Shape;180;p21"/>
          <p:cNvSpPr txBox="1"/>
          <p:nvPr/>
        </p:nvSpPr>
        <p:spPr>
          <a:xfrm>
            <a:off x="6289112" y="2005908"/>
            <a:ext cx="3561812" cy="63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新竹市東區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清華大</a:t>
            </a:r>
            <a:r>
              <a:rPr lang="zh-TW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學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(NTHU)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180;p21"/>
          <p:cNvSpPr txBox="1"/>
          <p:nvPr/>
        </p:nvSpPr>
        <p:spPr>
          <a:xfrm>
            <a:off x="5974372" y="1500851"/>
            <a:ext cx="1996811" cy="3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Kevin Lee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180;p21"/>
          <p:cNvSpPr txBox="1"/>
          <p:nvPr/>
        </p:nvSpPr>
        <p:spPr>
          <a:xfrm>
            <a:off x="6073207" y="2603600"/>
            <a:ext cx="1996811" cy="3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Andy Lin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180;p21"/>
          <p:cNvSpPr txBox="1"/>
          <p:nvPr/>
        </p:nvSpPr>
        <p:spPr>
          <a:xfrm>
            <a:off x="6333846" y="3301761"/>
            <a:ext cx="3561812" cy="63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</a:t>
            </a:r>
            <a:r>
              <a:rPr lang="zh-TW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南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市東區</a:t>
            </a:r>
            <a:r>
              <a:rPr lang="zh-TW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成功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</a:t>
            </a:r>
            <a:r>
              <a:rPr lang="zh-TW" alt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學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180;p21"/>
          <p:cNvSpPr txBox="1"/>
          <p:nvPr/>
        </p:nvSpPr>
        <p:spPr>
          <a:xfrm>
            <a:off x="4772555" y="4094223"/>
            <a:ext cx="3561812" cy="63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普通郵件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(regular mail)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180;p21"/>
          <p:cNvSpPr txBox="1"/>
          <p:nvPr/>
        </p:nvSpPr>
        <p:spPr>
          <a:xfrm>
            <a:off x="5474637" y="4780475"/>
            <a:ext cx="859209" cy="32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alt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180;p21"/>
          <p:cNvSpPr txBox="1"/>
          <p:nvPr/>
        </p:nvSpPr>
        <p:spPr>
          <a:xfrm>
            <a:off x="4615428" y="5475015"/>
            <a:ext cx="859209" cy="32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607;p68">
            <a:hlinkClick r:id="rId2" action="ppaction://hlinksldjump"/>
          </p:cNvPr>
          <p:cNvSpPr/>
          <p:nvPr/>
        </p:nvSpPr>
        <p:spPr>
          <a:xfrm>
            <a:off x="7625288" y="5730211"/>
            <a:ext cx="1005969" cy="64589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確認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  <p:sp>
        <p:nvSpPr>
          <p:cNvPr id="33" name="Google Shape;607;p68">
            <a:hlinkClick r:id="rId2" action="ppaction://hlinksldjump"/>
          </p:cNvPr>
          <p:cNvSpPr/>
          <p:nvPr/>
        </p:nvSpPr>
        <p:spPr>
          <a:xfrm>
            <a:off x="8889689" y="5730211"/>
            <a:ext cx="1005969" cy="64589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返回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182" y1="62842" x2="46182" y2="67213"/>
                        <a14:foregroundMark x1="55273" y1="47541" x2="49091" y2="49180"/>
                        <a14:foregroundMark x1="34545" y1="31148" x2="62909" y2="72678"/>
                        <a14:foregroundMark x1="38545" y1="80328" x2="52364" y2="24044"/>
                        <a14:foregroundMark x1="61455" y1="31694" x2="49091" y2="20219"/>
                        <a14:foregroundMark x1="44727" y1="36612" x2="64000" y2="28415"/>
                        <a14:foregroundMark x1="50909" y1="28962" x2="41818" y2="35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83" y="206833"/>
            <a:ext cx="2007306" cy="1335771"/>
          </a:xfrm>
          <a:prstGeom prst="rect">
            <a:avLst/>
          </a:prstGeom>
        </p:spPr>
      </p:pic>
      <p:sp>
        <p:nvSpPr>
          <p:cNvPr id="25" name="Google Shape;171;p21"/>
          <p:cNvSpPr txBox="1"/>
          <p:nvPr/>
        </p:nvSpPr>
        <p:spPr>
          <a:xfrm>
            <a:off x="2206487" y="6053157"/>
            <a:ext cx="8234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流水號 </a:t>
            </a:r>
            <a:r>
              <a:rPr lang="en-US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number </a:t>
            </a:r>
            <a:r>
              <a:rPr 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 ______</a:t>
            </a:r>
            <a:r>
              <a:rPr lang="zh-TW" altLang="zh-TW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</a:t>
            </a:r>
            <a:r>
              <a:rPr lang="zh-TW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____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618;p69"/>
          <p:cNvSpPr txBox="1"/>
          <p:nvPr/>
        </p:nvSpPr>
        <p:spPr>
          <a:xfrm>
            <a:off x="5045032" y="5956801"/>
            <a:ext cx="27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1070605000</a:t>
            </a:r>
            <a:r>
              <a:rPr lang="en-US" altLang="zh-TW" sz="2000" dirty="0" smtClean="0"/>
              <a:t>45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2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12" b="93030" l="2551" r="948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3" y="675952"/>
            <a:ext cx="1892628" cy="1593284"/>
          </a:xfrm>
          <a:prstGeom prst="rect">
            <a:avLst/>
          </a:prstGeom>
        </p:spPr>
      </p:pic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1083868" y="766355"/>
            <a:ext cx="8596668" cy="74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</a:rPr>
              <a:t>總共需付金額 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( total price)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4" name="Google Shape;606;p68"/>
          <p:cNvSpPr txBox="1">
            <a:spLocks/>
          </p:cNvSpPr>
          <p:nvPr/>
        </p:nvSpPr>
        <p:spPr>
          <a:xfrm>
            <a:off x="1154411" y="2310725"/>
            <a:ext cx="7157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zh-TW" altLang="en-US" sz="2000" b="1" dirty="0" smtClean="0"/>
              <a:t>選擇付款方式  </a:t>
            </a:r>
            <a:r>
              <a:rPr lang="en-US" altLang="zh-TW" sz="2000" b="1" dirty="0" smtClean="0"/>
              <a:t>(choose payment way) </a:t>
            </a:r>
            <a:endParaRPr lang="en-US" sz="2000" b="1" dirty="0"/>
          </a:p>
        </p:txBody>
      </p:sp>
      <p:sp>
        <p:nvSpPr>
          <p:cNvPr id="5" name="Google Shape;608;p68"/>
          <p:cNvSpPr txBox="1"/>
          <p:nvPr/>
        </p:nvSpPr>
        <p:spPr>
          <a:xfrm>
            <a:off x="6279245" y="2981756"/>
            <a:ext cx="140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</a:t>
            </a:r>
            <a:r>
              <a:rPr lang="zh-TW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銀行</a:t>
            </a:r>
            <a:endParaRPr lang="en-US" altLang="zh-TW" sz="18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Bank 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609;p68"/>
          <p:cNvSpPr txBox="1"/>
          <p:nvPr/>
        </p:nvSpPr>
        <p:spPr>
          <a:xfrm>
            <a:off x="3485280" y="2981756"/>
            <a:ext cx="21672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便利商店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Convenience store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610;p68"/>
          <p:cNvSpPr txBox="1"/>
          <p:nvPr/>
        </p:nvSpPr>
        <p:spPr>
          <a:xfrm>
            <a:off x="1358528" y="2981756"/>
            <a:ext cx="165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□ 郵局信用卡 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credict card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150;p19"/>
          <p:cNvSpPr txBox="1">
            <a:spLocks/>
          </p:cNvSpPr>
          <p:nvPr/>
        </p:nvSpPr>
        <p:spPr>
          <a:xfrm>
            <a:off x="1581400" y="1343814"/>
            <a:ext cx="1718968" cy="74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82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Google Shape;150;p19"/>
          <p:cNvSpPr txBox="1">
            <a:spLocks/>
          </p:cNvSpPr>
          <p:nvPr/>
        </p:nvSpPr>
        <p:spPr>
          <a:xfrm>
            <a:off x="1154411" y="1454714"/>
            <a:ext cx="3606432" cy="74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en-US" sz="2400" u="sng" dirty="0" smtClean="0"/>
              <a:t>________</a:t>
            </a:r>
            <a:r>
              <a:rPr lang="zh-TW" altLang="en-US" sz="2400" dirty="0" smtClean="0"/>
              <a:t>元</a:t>
            </a:r>
            <a:r>
              <a:rPr lang="en-US" altLang="zh-TW" sz="2400" dirty="0" smtClean="0"/>
              <a:t>($NT)</a:t>
            </a:r>
            <a:endParaRPr lang="en-US" sz="2400" dirty="0"/>
          </a:p>
        </p:txBody>
      </p:sp>
      <p:pic>
        <p:nvPicPr>
          <p:cNvPr id="10" name="Google Shape;19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8528" y="2917175"/>
            <a:ext cx="357446" cy="3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7;p68">
            <a:hlinkClick r:id="rId6" action="ppaction://hlinksldjump"/>
          </p:cNvPr>
          <p:cNvSpPr/>
          <p:nvPr/>
        </p:nvSpPr>
        <p:spPr>
          <a:xfrm>
            <a:off x="7491625" y="4081175"/>
            <a:ext cx="893876" cy="64589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下一</a:t>
            </a:r>
            <a:r>
              <a:rPr lang="zh-TW" altLang="en-US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步</a:t>
            </a:r>
            <a:endParaRPr lang="en-US" altLang="zh-TW" sz="1800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Next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  <p:sp>
        <p:nvSpPr>
          <p:cNvPr id="14" name="Google Shape;678;p72"/>
          <p:cNvSpPr txBox="1"/>
          <p:nvPr/>
        </p:nvSpPr>
        <p:spPr>
          <a:xfrm>
            <a:off x="1681081" y="1443244"/>
            <a:ext cx="7620000" cy="40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4000"/>
            </a:pPr>
            <a:r>
              <a:rPr lang="zh-TW" altLang="en-US" sz="4000" b="1" dirty="0" smtClean="0"/>
              <a:t>是否確認付款</a:t>
            </a:r>
            <a:endParaRPr lang="en-US" altLang="zh-TW" sz="4000" b="1" dirty="0"/>
          </a:p>
          <a:p>
            <a:pPr lvl="0" algn="ctr">
              <a:buSzPts val="4000"/>
            </a:pP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TW" sz="4000" b="1" dirty="0" smtClean="0"/>
              <a:t>Whether </a:t>
            </a:r>
            <a:r>
              <a:rPr lang="en-US" altLang="zh-TW" sz="4000" b="1" dirty="0"/>
              <a:t>to confirm the transaction</a:t>
            </a: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79;p72">
            <a:hlinkClick r:id="rId8" action="ppaction://hlinksldjump"/>
          </p:cNvPr>
          <p:cNvSpPr txBox="1"/>
          <p:nvPr/>
        </p:nvSpPr>
        <p:spPr>
          <a:xfrm>
            <a:off x="1844935" y="1524375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80;p72">
            <a:hlinkClick r:id="rId9" action="ppaction://hlinksldjump"/>
          </p:cNvPr>
          <p:cNvSpPr txBox="1"/>
          <p:nvPr/>
        </p:nvSpPr>
        <p:spPr>
          <a:xfrm>
            <a:off x="2445973" y="4519173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確認(Confirm)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80;p72"/>
          <p:cNvSpPr txBox="1"/>
          <p:nvPr/>
        </p:nvSpPr>
        <p:spPr>
          <a:xfrm>
            <a:off x="5683296" y="4501250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 smtClean="0"/>
              <a:t>取</a:t>
            </a:r>
            <a:r>
              <a:rPr lang="zh-TW" altLang="en-US" sz="2800" dirty="0"/>
              <a:t>消</a:t>
            </a:r>
            <a:r>
              <a:rPr lang="zh-TW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lang="en-US" altLang="zh-TW" sz="2800" dirty="0" err="1" smtClean="0"/>
              <a:t>ancel</a:t>
            </a:r>
            <a:r>
              <a:rPr lang="zh-TW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4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4" y="2019093"/>
            <a:ext cx="1882056" cy="188205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8748" y="810093"/>
            <a:ext cx="78022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</a:rPr>
              <a:t>已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寄送驗證碼至手機</a:t>
            </a:r>
            <a:endParaRPr lang="en-US" altLang="zh-TW" sz="2400" b="1" dirty="0" smtClean="0">
              <a:solidFill>
                <a:schemeClr val="accent1"/>
              </a:solidFill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(Already send </a:t>
            </a:r>
            <a:r>
              <a:rPr lang="en-US" altLang="zh-TW" sz="2400" b="1" dirty="0">
                <a:solidFill>
                  <a:schemeClr val="accent1"/>
                </a:solidFill>
              </a:rPr>
              <a:t>a verification code to your 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phone</a:t>
            </a:r>
            <a:r>
              <a:rPr lang="en-US" altLang="zh-TW" sz="2000" dirty="0" smtClean="0">
                <a:solidFill>
                  <a:schemeClr val="accent1"/>
                </a:solidFill>
              </a:rPr>
              <a:t>)</a:t>
            </a:r>
          </a:p>
          <a:p>
            <a:endParaRPr lang="en-US" altLang="zh-TW" sz="2000" dirty="0">
              <a:solidFill>
                <a:schemeClr val="accent1"/>
              </a:solidFill>
            </a:endParaRPr>
          </a:p>
          <a:p>
            <a:r>
              <a:rPr lang="zh-TW" altLang="en-US" sz="2000" dirty="0" smtClean="0">
                <a:solidFill>
                  <a:schemeClr val="bg2"/>
                </a:solidFill>
              </a:rPr>
              <a:t>請輸入驗證碼完成交易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r>
              <a:rPr lang="en-US" altLang="zh-TW" sz="2000" dirty="0" smtClean="0">
                <a:solidFill>
                  <a:schemeClr val="bg2"/>
                </a:solidFill>
              </a:rPr>
              <a:t>(Please type the verification code to finish transition)</a:t>
            </a:r>
          </a:p>
          <a:p>
            <a:endParaRPr lang="en-US" altLang="zh-TW" sz="2000" dirty="0" smtClean="0">
              <a:solidFill>
                <a:schemeClr val="bg2"/>
              </a:solidFill>
            </a:endParaRPr>
          </a:p>
          <a:p>
            <a:r>
              <a:rPr lang="zh-TW" altLang="en-US" sz="2000" dirty="0" smtClean="0">
                <a:solidFill>
                  <a:schemeClr val="bg2"/>
                </a:solidFill>
              </a:rPr>
              <a:t>驗證碼</a:t>
            </a:r>
            <a:r>
              <a:rPr lang="en-US" altLang="zh-TW" sz="2000" dirty="0" smtClean="0">
                <a:solidFill>
                  <a:schemeClr val="bg2"/>
                </a:solidFill>
              </a:rPr>
              <a:t>(</a:t>
            </a:r>
            <a:r>
              <a:rPr lang="en-US" altLang="zh-TW" sz="2000" dirty="0" smtClean="0">
                <a:solidFill>
                  <a:schemeClr val="tx1"/>
                </a:solidFill>
              </a:rPr>
              <a:t>verification code)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bg2"/>
                </a:solidFill>
              </a:rPr>
              <a:t>:_______________</a:t>
            </a:r>
          </a:p>
          <a:p>
            <a:endParaRPr lang="en-US" altLang="zh-TW" sz="2000" dirty="0">
              <a:solidFill>
                <a:schemeClr val="bg2"/>
              </a:solidFill>
            </a:endParaRPr>
          </a:p>
          <a:p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4678" y="2667179"/>
            <a:ext cx="53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0354687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18653" y="4259711"/>
            <a:ext cx="190831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繼續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continue)</a:t>
            </a:r>
            <a:endParaRPr lang="zh-TW" altLang="en-US" sz="2000" dirty="0"/>
          </a:p>
        </p:txBody>
      </p:sp>
      <p:sp>
        <p:nvSpPr>
          <p:cNvPr id="10" name="Google Shape;678;p72"/>
          <p:cNvSpPr txBox="1"/>
          <p:nvPr/>
        </p:nvSpPr>
        <p:spPr>
          <a:xfrm>
            <a:off x="2121456" y="974329"/>
            <a:ext cx="7620000" cy="40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4000"/>
            </a:pPr>
            <a:r>
              <a:rPr lang="zh-TW" altLang="en-US" sz="4000" b="1" dirty="0" smtClean="0"/>
              <a:t>交易成功</a:t>
            </a:r>
            <a:endParaRPr lang="en-US" altLang="zh-TW" sz="4000" b="1" dirty="0" smtClean="0"/>
          </a:p>
          <a:p>
            <a:pPr lvl="0" algn="ctr">
              <a:buSzPts val="4000"/>
            </a:pP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TW" sz="4000" b="1" dirty="0" smtClean="0"/>
              <a:t>Transaction Succeed</a:t>
            </a: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80;p72">
            <a:hlinkClick r:id="rId3" action="ppaction://hlinksldjump"/>
          </p:cNvPr>
          <p:cNvSpPr txBox="1"/>
          <p:nvPr/>
        </p:nvSpPr>
        <p:spPr>
          <a:xfrm>
            <a:off x="4649856" y="3916557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確認(Confirm)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99" y="3395079"/>
            <a:ext cx="2143125" cy="2143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  <p:sp>
        <p:nvSpPr>
          <p:cNvPr id="4" name="Google Shape;150;p19"/>
          <p:cNvSpPr txBox="1">
            <a:spLocks/>
          </p:cNvSpPr>
          <p:nvPr/>
        </p:nvSpPr>
        <p:spPr>
          <a:xfrm>
            <a:off x="1083868" y="766355"/>
            <a:ext cx="8596668" cy="74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</a:rPr>
              <a:t>列印您的郵票 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(Print your customized stamps)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2" y="1511466"/>
            <a:ext cx="2133600" cy="2133600"/>
          </a:xfrm>
          <a:prstGeom prst="rect">
            <a:avLst/>
          </a:prstGeom>
        </p:spPr>
      </p:pic>
      <p:sp>
        <p:nvSpPr>
          <p:cNvPr id="6" name="Google Shape;607;p68"/>
          <p:cNvSpPr/>
          <p:nvPr/>
        </p:nvSpPr>
        <p:spPr>
          <a:xfrm>
            <a:off x="4907815" y="3102013"/>
            <a:ext cx="1353661" cy="543053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列印</a:t>
            </a:r>
            <a:r>
              <a:rPr lang="en-US" altLang="zh-TW" sz="18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TW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Print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圖片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8" y="1176423"/>
            <a:ext cx="10563636" cy="46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/>
          </p:nvPr>
        </p:nvSpPr>
        <p:spPr>
          <a:xfrm>
            <a:off x="1015946" y="585858"/>
            <a:ext cx="3416906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sz="4400" dirty="0"/>
              <a:t>Outline</a:t>
            </a:r>
            <a:endParaRPr sz="4400" dirty="0"/>
          </a:p>
        </p:txBody>
      </p:sp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1133186" y="1610907"/>
            <a:ext cx="6987083" cy="306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3200" dirty="0"/>
              <a:t>1. Ideation</a:t>
            </a:r>
            <a:endParaRPr sz="3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3200" dirty="0"/>
              <a:t>2. IPO diagram</a:t>
            </a:r>
            <a:endParaRPr sz="3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3200" dirty="0"/>
              <a:t>3. Use case and sequence diagrams</a:t>
            </a:r>
            <a:endParaRPr sz="3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sz="3200" dirty="0"/>
              <a:t>4. </a:t>
            </a:r>
            <a:r>
              <a:rPr lang="zh-TW" sz="3200" dirty="0" smtClean="0"/>
              <a:t>P</a:t>
            </a:r>
            <a:r>
              <a:rPr lang="en-US" altLang="zh-TW" sz="3200" dirty="0" err="1" smtClean="0"/>
              <a:t>ro</a:t>
            </a:r>
            <a:r>
              <a:rPr lang="zh-TW" sz="3200" dirty="0" smtClean="0"/>
              <a:t>totype</a:t>
            </a:r>
            <a:endParaRPr lang="en-US" altLang="zh-TW" sz="32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3200" dirty="0" smtClean="0"/>
              <a:t>5. Future prospect</a:t>
            </a:r>
            <a:endParaRPr sz="3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sz="3200" dirty="0"/>
              <a:t>6</a:t>
            </a:r>
            <a:r>
              <a:rPr lang="zh-TW" sz="3200" dirty="0" smtClean="0"/>
              <a:t>. </a:t>
            </a:r>
            <a:r>
              <a:rPr lang="zh-TW" sz="3200" dirty="0"/>
              <a:t>Q&amp;A</a:t>
            </a:r>
            <a:endParaRPr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94" y="409031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9"/>
          <p:cNvSpPr txBox="1"/>
          <p:nvPr/>
        </p:nvSpPr>
        <p:spPr>
          <a:xfrm>
            <a:off x="1565031" y="879230"/>
            <a:ext cx="597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選擇追蹤方式</a:t>
            </a: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1565031" y="1591408"/>
            <a:ext cx="375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輸入流水號(By Serial Number)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9"/>
          <p:cNvSpPr txBox="1"/>
          <p:nvPr/>
        </p:nvSpPr>
        <p:spPr>
          <a:xfrm>
            <a:off x="1565030" y="2303586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流水號(Serial Number):________________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9"/>
          <p:cNvSpPr txBox="1"/>
          <p:nvPr/>
        </p:nvSpPr>
        <p:spPr>
          <a:xfrm>
            <a:off x="4273061" y="2268190"/>
            <a:ext cx="27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107060500001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9">
            <a:hlinkClick r:id="rId3" action="ppaction://hlinksldjump"/>
          </p:cNvPr>
          <p:cNvSpPr txBox="1"/>
          <p:nvPr/>
        </p:nvSpPr>
        <p:spPr>
          <a:xfrm>
            <a:off x="6717323" y="2285888"/>
            <a:ext cx="1758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查詢(Search)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9"/>
          <p:cNvSpPr txBox="1"/>
          <p:nvPr/>
        </p:nvSpPr>
        <p:spPr>
          <a:xfrm>
            <a:off x="1565031" y="3024553"/>
            <a:ext cx="375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輸入地址(By Address)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9"/>
          <p:cNvSpPr txBox="1"/>
          <p:nvPr/>
        </p:nvSpPr>
        <p:spPr>
          <a:xfrm>
            <a:off x="1565030" y="3727942"/>
            <a:ext cx="701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寄件者地址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(ender's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address):______________________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9"/>
          <p:cNvSpPr txBox="1"/>
          <p:nvPr/>
        </p:nvSpPr>
        <p:spPr>
          <a:xfrm>
            <a:off x="1565030" y="4328750"/>
            <a:ext cx="71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收件者地址(Sender's address):______________________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9"/>
          <p:cNvSpPr txBox="1"/>
          <p:nvPr/>
        </p:nvSpPr>
        <p:spPr>
          <a:xfrm>
            <a:off x="5121518" y="3696663"/>
            <a:ext cx="3002711" cy="3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新竹市東區</a:t>
            </a:r>
            <a:r>
              <a:rPr lang="zh-TW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清華大學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(NTHU)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4" name="Google Shape;624;p69"/>
          <p:cNvSpPr txBox="1"/>
          <p:nvPr/>
        </p:nvSpPr>
        <p:spPr>
          <a:xfrm>
            <a:off x="5121519" y="4199346"/>
            <a:ext cx="3002710" cy="41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台南市東區成功</a:t>
            </a:r>
            <a:r>
              <a:rPr lang="zh-TW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大學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69">
            <a:hlinkClick r:id="rId3" action="ppaction://hlinksldjump"/>
          </p:cNvPr>
          <p:cNvSpPr txBox="1"/>
          <p:nvPr/>
        </p:nvSpPr>
        <p:spPr>
          <a:xfrm>
            <a:off x="6717323" y="5058962"/>
            <a:ext cx="1758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查詢(Search)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093305" y="1430654"/>
            <a:ext cx="4731025" cy="74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93305" y="2853528"/>
            <a:ext cx="3518452" cy="74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1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5052437"/>
            <a:ext cx="1570384" cy="1621592"/>
          </a:xfrm>
          <a:prstGeom prst="rect">
            <a:avLst/>
          </a:prstGeom>
        </p:spPr>
      </p:pic>
      <p:sp>
        <p:nvSpPr>
          <p:cNvPr id="630" name="Google Shape;630;p70"/>
          <p:cNvSpPr txBox="1"/>
          <p:nvPr/>
        </p:nvSpPr>
        <p:spPr>
          <a:xfrm>
            <a:off x="2206487" y="638212"/>
            <a:ext cx="46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搜尋結果(Search Result)</a:t>
            </a:r>
            <a:endParaRPr sz="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0"/>
          <p:cNvSpPr txBox="1"/>
          <p:nvPr/>
        </p:nvSpPr>
        <p:spPr>
          <a:xfrm>
            <a:off x="2206487" y="1154561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流水號(Serial Number):107060500001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0"/>
          <p:cNvSpPr txBox="1"/>
          <p:nvPr/>
        </p:nvSpPr>
        <p:spPr>
          <a:xfrm>
            <a:off x="2206486" y="2187259"/>
            <a:ext cx="74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寄件者地址(Sender's address): 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新竹市東區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清華大學</a:t>
            </a:r>
            <a:r>
              <a:rPr lang="en-US" alt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(NTHU)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2206486" y="1668248"/>
            <a:ext cx="701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寄件者(Sender): Andy Lin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 txBox="1"/>
          <p:nvPr/>
        </p:nvSpPr>
        <p:spPr>
          <a:xfrm>
            <a:off x="2206486" y="3217295"/>
            <a:ext cx="74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收件者地址(Receiver‘s address): 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台南市東區成功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大學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70"/>
          <p:cNvSpPr txBox="1"/>
          <p:nvPr/>
        </p:nvSpPr>
        <p:spPr>
          <a:xfrm>
            <a:off x="2206486" y="2698284"/>
            <a:ext cx="701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收件者(Receiver): Peter Lin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70"/>
          <p:cNvSpPr txBox="1"/>
          <p:nvPr/>
        </p:nvSpPr>
        <p:spPr>
          <a:xfrm>
            <a:off x="2206486" y="4326707"/>
            <a:ext cx="6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寄件狀況(Situation):新竹郵局(Hsinchu Post Office)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0">
            <a:hlinkClick r:id="rId5" action="ppaction://hlinksldjump"/>
          </p:cNvPr>
          <p:cNvSpPr txBox="1"/>
          <p:nvPr/>
        </p:nvSpPr>
        <p:spPr>
          <a:xfrm>
            <a:off x="2206486" y="5236064"/>
            <a:ext cx="3546900" cy="400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加速寄件(Speed Up Deliver)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0"/>
          <p:cNvSpPr txBox="1"/>
          <p:nvPr/>
        </p:nvSpPr>
        <p:spPr>
          <a:xfrm>
            <a:off x="2206486" y="3772001"/>
            <a:ext cx="52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寄件種類(Shipping type) : 平信(Ordinary Mail)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0">
            <a:hlinkClick r:id="rId6" action="ppaction://hlinksldjump"/>
          </p:cNvPr>
          <p:cNvSpPr txBox="1"/>
          <p:nvPr/>
        </p:nvSpPr>
        <p:spPr>
          <a:xfrm>
            <a:off x="6653796" y="5236064"/>
            <a:ext cx="1801200" cy="400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返回(Back)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25769" y="4155682"/>
            <a:ext cx="6120396" cy="74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941025" y="5040640"/>
            <a:ext cx="4077822" cy="74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1"/>
          <p:cNvSpPr txBox="1"/>
          <p:nvPr/>
        </p:nvSpPr>
        <p:spPr>
          <a:xfrm>
            <a:off x="1060809" y="2794192"/>
            <a:ext cx="7209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No.2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/>
          <p:nvPr/>
        </p:nvSpPr>
        <p:spPr>
          <a:xfrm>
            <a:off x="1060810" y="2088233"/>
            <a:ext cx="7209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71"/>
          <p:cNvSpPr txBox="1"/>
          <p:nvPr/>
        </p:nvSpPr>
        <p:spPr>
          <a:xfrm>
            <a:off x="1060809" y="3506011"/>
            <a:ext cx="7209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No.3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1"/>
          <p:cNvSpPr txBox="1"/>
          <p:nvPr/>
        </p:nvSpPr>
        <p:spPr>
          <a:xfrm>
            <a:off x="830680" y="1389185"/>
            <a:ext cx="20134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編號(index)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71"/>
          <p:cNvSpPr txBox="1"/>
          <p:nvPr/>
        </p:nvSpPr>
        <p:spPr>
          <a:xfrm>
            <a:off x="2529127" y="1389185"/>
            <a:ext cx="42291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收件者地址(Receiver‘s address)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1"/>
          <p:cNvSpPr txBox="1"/>
          <p:nvPr/>
        </p:nvSpPr>
        <p:spPr>
          <a:xfrm>
            <a:off x="830680" y="690137"/>
            <a:ext cx="40268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帳號(ID):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Nthuieem_awesome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1"/>
          <p:cNvSpPr/>
          <p:nvPr/>
        </p:nvSpPr>
        <p:spPr>
          <a:xfrm>
            <a:off x="2800341" y="2088233"/>
            <a:ext cx="3384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台南市東區成功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大學</a:t>
            </a:r>
            <a:r>
              <a:rPr lang="en-US" alt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Google Shape;651;p71"/>
          <p:cNvSpPr/>
          <p:nvPr/>
        </p:nvSpPr>
        <p:spPr>
          <a:xfrm>
            <a:off x="6588280" y="1389185"/>
            <a:ext cx="27638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流水號(Serial Number)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71"/>
          <p:cNvSpPr/>
          <p:nvPr/>
        </p:nvSpPr>
        <p:spPr>
          <a:xfrm>
            <a:off x="2844119" y="2782616"/>
            <a:ext cx="3295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台南市東區成功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大學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71"/>
          <p:cNvSpPr/>
          <p:nvPr/>
        </p:nvSpPr>
        <p:spPr>
          <a:xfrm>
            <a:off x="2844119" y="3484042"/>
            <a:ext cx="3295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台南市東區成功</a:t>
            </a:r>
            <a:r>
              <a:rPr lang="zh-TW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大學</a:t>
            </a:r>
            <a:r>
              <a:rPr lang="en-US" altLang="zh-TW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(NCKU)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p71"/>
          <p:cNvSpPr/>
          <p:nvPr/>
        </p:nvSpPr>
        <p:spPr>
          <a:xfrm>
            <a:off x="6588280" y="2165966"/>
            <a:ext cx="19838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107060500001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1"/>
          <p:cNvSpPr/>
          <p:nvPr/>
        </p:nvSpPr>
        <p:spPr>
          <a:xfrm>
            <a:off x="6588280" y="2794192"/>
            <a:ext cx="19838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1"/>
          <p:cNvSpPr/>
          <p:nvPr/>
        </p:nvSpPr>
        <p:spPr>
          <a:xfrm>
            <a:off x="6588279" y="3484042"/>
            <a:ext cx="19838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xxxxxxxxxxxxx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1">
            <a:hlinkClick r:id="rId3" action="ppaction://hlinksldjump"/>
          </p:cNvPr>
          <p:cNvSpPr txBox="1"/>
          <p:nvPr/>
        </p:nvSpPr>
        <p:spPr>
          <a:xfrm>
            <a:off x="8844679" y="2165966"/>
            <a:ext cx="1758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查詢(Search)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1"/>
          <p:cNvSpPr txBox="1"/>
          <p:nvPr/>
        </p:nvSpPr>
        <p:spPr>
          <a:xfrm>
            <a:off x="8844679" y="2782616"/>
            <a:ext cx="1758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查詢(Search)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1"/>
          <p:cNvSpPr txBox="1"/>
          <p:nvPr/>
        </p:nvSpPr>
        <p:spPr>
          <a:xfrm>
            <a:off x="8844679" y="3509521"/>
            <a:ext cx="1758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查詢(Search)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1">
            <a:hlinkClick r:id="rId4" action="ppaction://hlinksldjump"/>
          </p:cNvPr>
          <p:cNvSpPr txBox="1"/>
          <p:nvPr/>
        </p:nvSpPr>
        <p:spPr>
          <a:xfrm>
            <a:off x="5582426" y="4627744"/>
            <a:ext cx="1801200" cy="400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返回(Back)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17" y="4650669"/>
            <a:ext cx="1394124" cy="1425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41" y="576470"/>
            <a:ext cx="1374566" cy="1374566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1551709" y="1910716"/>
            <a:ext cx="2771813" cy="671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5" name="Google Shape;665;p72"/>
          <p:cNvSpPr txBox="1"/>
          <p:nvPr/>
        </p:nvSpPr>
        <p:spPr>
          <a:xfrm>
            <a:off x="1551709" y="886691"/>
            <a:ext cx="46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加速寄件(Speed Up Deliver)</a:t>
            </a:r>
            <a:endParaRPr sz="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72"/>
          <p:cNvSpPr txBox="1"/>
          <p:nvPr/>
        </p:nvSpPr>
        <p:spPr>
          <a:xfrm>
            <a:off x="1551709" y="1403040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流水號(Serial Number):107060500001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2"/>
          <p:cNvSpPr txBox="1"/>
          <p:nvPr/>
        </p:nvSpPr>
        <p:spPr>
          <a:xfrm>
            <a:off x="1551709" y="2054204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價錢(Price): 10元(NT$)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2"/>
          <p:cNvSpPr txBox="1"/>
          <p:nvPr/>
        </p:nvSpPr>
        <p:spPr>
          <a:xfrm>
            <a:off x="1551709" y="2505313"/>
            <a:ext cx="46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付款方式(Payment Method)</a:t>
            </a: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2"/>
          <p:cNvSpPr txBox="1"/>
          <p:nvPr/>
        </p:nvSpPr>
        <p:spPr>
          <a:xfrm>
            <a:off x="1454726" y="3176422"/>
            <a:ext cx="29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□信用卡(Credit Card)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405745" y="3176422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□超商(Convenience Store)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9472" y="3176422"/>
            <a:ext cx="357446" cy="3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72"/>
          <p:cNvSpPr txBox="1"/>
          <p:nvPr/>
        </p:nvSpPr>
        <p:spPr>
          <a:xfrm>
            <a:off x="1551709" y="3827586"/>
            <a:ext cx="18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□銀行(Bank)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2"/>
          <p:cNvSpPr txBox="1"/>
          <p:nvPr/>
        </p:nvSpPr>
        <p:spPr>
          <a:xfrm>
            <a:off x="7707283" y="4502998"/>
            <a:ext cx="1801200" cy="400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確認(Confirm)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2"/>
          <p:cNvSpPr txBox="1"/>
          <p:nvPr/>
        </p:nvSpPr>
        <p:spPr>
          <a:xfrm>
            <a:off x="2121186" y="1606404"/>
            <a:ext cx="7620000" cy="40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4000"/>
            </a:pPr>
            <a:r>
              <a:rPr lang="zh-TW" altLang="en-US" sz="4000" b="1" dirty="0" smtClean="0"/>
              <a:t>是否確認付款</a:t>
            </a:r>
            <a:endParaRPr lang="en-US" altLang="zh-TW" sz="4000" b="1" dirty="0"/>
          </a:p>
          <a:p>
            <a:pPr lvl="0" algn="ctr">
              <a:buSzPts val="4000"/>
            </a:pP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TW" sz="4000" b="1" dirty="0" smtClean="0"/>
              <a:t>Whether </a:t>
            </a:r>
            <a:r>
              <a:rPr lang="en-US" altLang="zh-TW" sz="4000" b="1" dirty="0"/>
              <a:t>to confirm the transaction</a:t>
            </a: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2">
            <a:hlinkClick r:id="rId6" action="ppaction://hlinksldjump"/>
          </p:cNvPr>
          <p:cNvSpPr txBox="1"/>
          <p:nvPr/>
        </p:nvSpPr>
        <p:spPr>
          <a:xfrm>
            <a:off x="2483427" y="1621039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2">
            <a:hlinkClick r:id="rId7" action="ppaction://hlinksldjump"/>
          </p:cNvPr>
          <p:cNvSpPr txBox="1"/>
          <p:nvPr/>
        </p:nvSpPr>
        <p:spPr>
          <a:xfrm>
            <a:off x="3041922" y="4903198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確認(Confirm)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0;p72"/>
          <p:cNvSpPr txBox="1"/>
          <p:nvPr/>
        </p:nvSpPr>
        <p:spPr>
          <a:xfrm>
            <a:off x="6829309" y="4864566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 smtClean="0"/>
              <a:t>取</a:t>
            </a:r>
            <a:r>
              <a:rPr lang="zh-TW" altLang="en-US" sz="2800" dirty="0"/>
              <a:t>消</a:t>
            </a:r>
            <a:r>
              <a:rPr lang="zh-TW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lang="en-US" altLang="zh-TW" sz="2800" dirty="0" err="1" smtClean="0"/>
              <a:t>ancel</a:t>
            </a:r>
            <a:r>
              <a:rPr lang="zh-TW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4" y="4949804"/>
            <a:ext cx="1570384" cy="1621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7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91" y="1717946"/>
            <a:ext cx="1963225" cy="19632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62879" y="763829"/>
            <a:ext cx="100087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以寄送驗證碼至手機</a:t>
            </a:r>
            <a:endParaRPr lang="en-US" altLang="zh-TW" sz="2400" b="1" dirty="0" smtClean="0">
              <a:solidFill>
                <a:schemeClr val="accent1"/>
              </a:solidFill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(Already send </a:t>
            </a:r>
            <a:r>
              <a:rPr lang="en-US" altLang="zh-TW" sz="2400" b="1" dirty="0">
                <a:solidFill>
                  <a:schemeClr val="accent1"/>
                </a:solidFill>
              </a:rPr>
              <a:t>a verification code to your 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phone)</a:t>
            </a:r>
          </a:p>
          <a:p>
            <a:endParaRPr lang="en-US" altLang="zh-TW" sz="2000" dirty="0">
              <a:solidFill>
                <a:schemeClr val="accent1"/>
              </a:solidFill>
            </a:endParaRPr>
          </a:p>
          <a:p>
            <a:r>
              <a:rPr lang="zh-TW" altLang="en-US" sz="2000" dirty="0" smtClean="0">
                <a:solidFill>
                  <a:schemeClr val="bg2"/>
                </a:solidFill>
              </a:rPr>
              <a:t>請輸入驗證碼完成交易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r>
              <a:rPr lang="en-US" altLang="zh-TW" sz="2000" dirty="0" smtClean="0">
                <a:solidFill>
                  <a:schemeClr val="bg2"/>
                </a:solidFill>
              </a:rPr>
              <a:t>(Please type the verification code to finish transition)</a:t>
            </a:r>
          </a:p>
          <a:p>
            <a:endParaRPr lang="en-US" altLang="zh-TW" sz="2000" dirty="0" smtClean="0">
              <a:solidFill>
                <a:schemeClr val="bg2"/>
              </a:solidFill>
            </a:endParaRPr>
          </a:p>
          <a:p>
            <a:r>
              <a:rPr lang="zh-TW" altLang="en-US" sz="2000" dirty="0" smtClean="0">
                <a:solidFill>
                  <a:schemeClr val="bg2"/>
                </a:solidFill>
              </a:rPr>
              <a:t>驗證碼</a:t>
            </a:r>
            <a:r>
              <a:rPr lang="en-US" altLang="zh-TW" sz="2000" dirty="0" smtClean="0">
                <a:solidFill>
                  <a:schemeClr val="bg2"/>
                </a:solidFill>
              </a:rPr>
              <a:t>:_______________</a:t>
            </a:r>
          </a:p>
          <a:p>
            <a:endParaRPr lang="en-US" altLang="zh-TW" sz="2000" dirty="0">
              <a:solidFill>
                <a:schemeClr val="bg2"/>
              </a:solidFill>
            </a:endParaRPr>
          </a:p>
          <a:p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67608" y="2542397"/>
            <a:ext cx="53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12345678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36504" y="3704794"/>
            <a:ext cx="190831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繼續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continue)</a:t>
            </a:r>
            <a:endParaRPr lang="zh-TW" altLang="en-US" sz="2000" dirty="0"/>
          </a:p>
        </p:txBody>
      </p:sp>
      <p:sp>
        <p:nvSpPr>
          <p:cNvPr id="10" name="Google Shape;678;p72"/>
          <p:cNvSpPr txBox="1"/>
          <p:nvPr/>
        </p:nvSpPr>
        <p:spPr>
          <a:xfrm>
            <a:off x="2468216" y="1328373"/>
            <a:ext cx="7620000" cy="40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4000"/>
            </a:pPr>
            <a:r>
              <a:rPr lang="zh-TW" altLang="en-US" sz="4000" b="1" dirty="0" smtClean="0"/>
              <a:t>交易成功</a:t>
            </a:r>
            <a:endParaRPr lang="en-US" altLang="zh-TW" sz="4000" b="1" dirty="0" smtClean="0"/>
          </a:p>
          <a:p>
            <a:pPr lvl="0" algn="ctr">
              <a:buSzPts val="4000"/>
            </a:pP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TW" sz="4000" b="1" dirty="0" smtClean="0"/>
              <a:t>Transaction Succeed</a:t>
            </a:r>
            <a:r>
              <a:rPr lang="zh-TW" sz="4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80;p72">
            <a:hlinkClick r:id="rId3" action="ppaction://hlinksldjump"/>
          </p:cNvPr>
          <p:cNvSpPr txBox="1"/>
          <p:nvPr/>
        </p:nvSpPr>
        <p:spPr>
          <a:xfrm>
            <a:off x="5049626" y="4247215"/>
            <a:ext cx="2563200" cy="52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確認(Confirm)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5062451"/>
            <a:ext cx="1570384" cy="16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3;p54"/>
          <p:cNvSpPr txBox="1"/>
          <p:nvPr/>
        </p:nvSpPr>
        <p:spPr>
          <a:xfrm>
            <a:off x="555547" y="502178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Future Prospect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9152" y="1483330"/>
            <a:ext cx="3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the international mail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4" y="2563364"/>
            <a:ext cx="2069879" cy="20698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06673" y="2812889"/>
            <a:ext cx="679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Now :	sender’s name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sender’s address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region (continents and countries) 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06673" y="4633243"/>
            <a:ext cx="5375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Future : maybe the receiver’s name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receiver’s address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just like the domestic mail</a:t>
            </a:r>
          </a:p>
          <a:p>
            <a:endParaRPr lang="en-US" altLang="zh-TW" sz="24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58" y="599239"/>
            <a:ext cx="2822119" cy="21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5" y="1371599"/>
            <a:ext cx="7732170" cy="4059389"/>
          </a:xfrm>
          <a:prstGeom prst="rect">
            <a:avLst/>
          </a:prstGeom>
        </p:spPr>
      </p:pic>
      <p:sp>
        <p:nvSpPr>
          <p:cNvPr id="5" name="Google Shape;423;p54"/>
          <p:cNvSpPr txBox="1"/>
          <p:nvPr/>
        </p:nvSpPr>
        <p:spPr>
          <a:xfrm>
            <a:off x="555547" y="502178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928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73" b="89691" l="9651" r="89651">
                        <a14:foregroundMark x1="21628" y1="53608" x2="32558" y2="61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93" y="2204894"/>
            <a:ext cx="4450245" cy="3513624"/>
          </a:xfrm>
          <a:prstGeom prst="rect">
            <a:avLst/>
          </a:prstGeom>
        </p:spPr>
      </p:pic>
      <p:sp>
        <p:nvSpPr>
          <p:cNvPr id="5" name="Google Shape;423;p54"/>
          <p:cNvSpPr txBox="1"/>
          <p:nvPr/>
        </p:nvSpPr>
        <p:spPr>
          <a:xfrm>
            <a:off x="694693" y="1007481"/>
            <a:ext cx="8041801" cy="98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listening!!</a:t>
            </a:r>
            <a:endParaRPr sz="4800" b="1" i="0" u="none" strike="noStrike" cap="none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2" y="4456137"/>
            <a:ext cx="2495658" cy="1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/>
        </p:nvSpPr>
        <p:spPr>
          <a:xfrm>
            <a:off x="535668" y="412725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zh-TW" sz="3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Ideation(background)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545607" y="1267725"/>
            <a:ext cx="805174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18000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idea came from the presentation of how the post office distribute the letters.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54"/>
          <p:cNvPicPr preferRelativeResize="0"/>
          <p:nvPr/>
        </p:nvPicPr>
        <p:blipFill rotWithShape="1">
          <a:blip r:embed="rId3">
            <a:alphaModFix/>
          </a:blip>
          <a:srcRect b="16282"/>
          <a:stretch/>
        </p:blipFill>
        <p:spPr>
          <a:xfrm flipH="1">
            <a:off x="6402832" y="2181825"/>
            <a:ext cx="2883375" cy="1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4"/>
          <p:cNvPicPr preferRelativeResize="0"/>
          <p:nvPr/>
        </p:nvPicPr>
        <p:blipFill rotWithShape="1">
          <a:blip r:embed="rId4">
            <a:alphaModFix/>
          </a:blip>
          <a:srcRect t="20076" b="7751"/>
          <a:stretch/>
        </p:blipFill>
        <p:spPr>
          <a:xfrm>
            <a:off x="3906218" y="3779657"/>
            <a:ext cx="3008731" cy="18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/>
        </p:nvSpPr>
        <p:spPr>
          <a:xfrm>
            <a:off x="528229" y="4689094"/>
            <a:ext cx="3298335" cy="68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000000"/>
                </a:solidFill>
                <a:latin typeface="Montserrat" panose="02020500000000000000" charset="0"/>
                <a:ea typeface="Lato"/>
                <a:cs typeface="Lato"/>
                <a:sym typeface="Lato"/>
              </a:rPr>
              <a:t>(less than 10  in Taiwan) </a:t>
            </a:r>
            <a:endParaRPr sz="2000" b="1" i="0" u="none" strike="noStrike" cap="none" dirty="0">
              <a:solidFill>
                <a:srgbClr val="000000"/>
              </a:solidFill>
              <a:latin typeface="Montserrat" panose="02020500000000000000" charset="0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710" y="2294549"/>
            <a:ext cx="2883374" cy="216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4"/>
          <p:cNvCxnSpPr/>
          <p:nvPr/>
        </p:nvCxnSpPr>
        <p:spPr>
          <a:xfrm rot="10800000" flipH="1">
            <a:off x="2620675" y="3939825"/>
            <a:ext cx="143100" cy="630000"/>
          </a:xfrm>
          <a:prstGeom prst="straightConnector1">
            <a:avLst/>
          </a:prstGeom>
          <a:ln>
            <a:headEnd type="none" w="sm" len="sm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/>
        </p:nvSpPr>
        <p:spPr>
          <a:xfrm>
            <a:off x="535668" y="1108891"/>
            <a:ext cx="8038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idea is stamp +  QR code + programing + scanner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40" y="2163361"/>
            <a:ext cx="1937523" cy="163366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5"/>
          <p:cNvSpPr/>
          <p:nvPr/>
        </p:nvSpPr>
        <p:spPr>
          <a:xfrm>
            <a:off x="2430384" y="2595810"/>
            <a:ext cx="914285" cy="914088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1807" y="2243855"/>
            <a:ext cx="1558124" cy="161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8309" y="2347763"/>
            <a:ext cx="1855430" cy="134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90790" y="2181438"/>
            <a:ext cx="1522941" cy="161558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 txBox="1"/>
          <p:nvPr/>
        </p:nvSpPr>
        <p:spPr>
          <a:xfrm>
            <a:off x="772157" y="4165762"/>
            <a:ext cx="61659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end, we don’t need stamps anymore!!!!!!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addition, it’s easier to distribute the letters.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742158">
            <a:off x="7044650" y="4419008"/>
            <a:ext cx="2117818" cy="211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23;p54"/>
          <p:cNvSpPr txBox="1"/>
          <p:nvPr/>
        </p:nvSpPr>
        <p:spPr>
          <a:xfrm>
            <a:off x="535668" y="412725"/>
            <a:ext cx="4912556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zh-TW" sz="3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Ideation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436;p55"/>
          <p:cNvSpPr/>
          <p:nvPr/>
        </p:nvSpPr>
        <p:spPr>
          <a:xfrm>
            <a:off x="4723159" y="2595809"/>
            <a:ext cx="914285" cy="914088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36;p55"/>
          <p:cNvSpPr/>
          <p:nvPr/>
        </p:nvSpPr>
        <p:spPr>
          <a:xfrm>
            <a:off x="7676505" y="2595809"/>
            <a:ext cx="914285" cy="914088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/>
          <p:nvPr/>
        </p:nvSpPr>
        <p:spPr>
          <a:xfrm>
            <a:off x="895300" y="1325075"/>
            <a:ext cx="3097800" cy="4745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6"/>
          <p:cNvSpPr txBox="1"/>
          <p:nvPr/>
        </p:nvSpPr>
        <p:spPr>
          <a:xfrm>
            <a:off x="877450" y="1325075"/>
            <a:ext cx="3133500" cy="1020600"/>
          </a:xfrm>
          <a:prstGeom prst="rect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p56"/>
          <p:cNvSpPr/>
          <p:nvPr/>
        </p:nvSpPr>
        <p:spPr>
          <a:xfrm>
            <a:off x="4439675" y="1325075"/>
            <a:ext cx="3097800" cy="47451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6"/>
          <p:cNvSpPr txBox="1"/>
          <p:nvPr/>
        </p:nvSpPr>
        <p:spPr>
          <a:xfrm>
            <a:off x="4421825" y="1325075"/>
            <a:ext cx="3133500" cy="1020600"/>
          </a:xfrm>
          <a:prstGeom prst="rect">
            <a:avLst/>
          </a:prstGeom>
          <a:solidFill>
            <a:srgbClr val="B4A7D6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rebuchet MS"/>
                <a:ea typeface="Trebuchet MS"/>
                <a:cs typeface="Trebuchet MS"/>
                <a:sym typeface="Trebuchet MS"/>
              </a:rPr>
              <a:t>PROCESS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p56"/>
          <p:cNvSpPr/>
          <p:nvPr/>
        </p:nvSpPr>
        <p:spPr>
          <a:xfrm>
            <a:off x="7984050" y="1325075"/>
            <a:ext cx="3097800" cy="474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6"/>
          <p:cNvSpPr txBox="1"/>
          <p:nvPr/>
        </p:nvSpPr>
        <p:spPr>
          <a:xfrm>
            <a:off x="7966200" y="1325075"/>
            <a:ext cx="3133500" cy="1020600"/>
          </a:xfrm>
          <a:prstGeom prst="rect">
            <a:avLst/>
          </a:prstGeom>
          <a:solidFill>
            <a:srgbClr val="EA9999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p56"/>
          <p:cNvSpPr txBox="1"/>
          <p:nvPr/>
        </p:nvSpPr>
        <p:spPr>
          <a:xfrm>
            <a:off x="1826500" y="2511375"/>
            <a:ext cx="1235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ADDRESS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56"/>
          <p:cNvSpPr txBox="1"/>
          <p:nvPr/>
        </p:nvSpPr>
        <p:spPr>
          <a:xfrm>
            <a:off x="1826500" y="3207438"/>
            <a:ext cx="1235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56"/>
          <p:cNvSpPr txBox="1"/>
          <p:nvPr/>
        </p:nvSpPr>
        <p:spPr>
          <a:xfrm>
            <a:off x="993850" y="3903525"/>
            <a:ext cx="2900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RECEIVER’S</a:t>
            </a:r>
            <a:r>
              <a:rPr lang="en-US" alt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56"/>
          <p:cNvSpPr txBox="1"/>
          <p:nvPr/>
        </p:nvSpPr>
        <p:spPr>
          <a:xfrm>
            <a:off x="993850" y="4673475"/>
            <a:ext cx="2900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SENDER’S</a:t>
            </a:r>
            <a:r>
              <a:rPr lang="en-US" alt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538225" y="2560625"/>
            <a:ext cx="2900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CALCULATE MAILING FEE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Google Shape;461;p56"/>
          <p:cNvSpPr txBox="1"/>
          <p:nvPr/>
        </p:nvSpPr>
        <p:spPr>
          <a:xfrm>
            <a:off x="5039600" y="3527575"/>
            <a:ext cx="22839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Trebuchet MS"/>
                <a:ea typeface="Trebuchet MS"/>
                <a:cs typeface="Trebuchet MS"/>
                <a:sym typeface="Trebuchet MS"/>
              </a:rPr>
              <a:t>SAVE THE </a:t>
            </a: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5102300" y="4244175"/>
            <a:ext cx="2158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Trebuchet MS"/>
                <a:ea typeface="Trebuchet MS"/>
                <a:cs typeface="Trebuchet MS"/>
                <a:sym typeface="Trebuchet MS"/>
              </a:rPr>
              <a:t>CONFIRM SOME INFORMATION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8082600" y="2677075"/>
            <a:ext cx="2900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MAILING FEE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8082600" y="3484938"/>
            <a:ext cx="2900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Trebuchet MS"/>
                <a:ea typeface="Trebuchet MS"/>
                <a:cs typeface="Trebuchet MS"/>
                <a:sym typeface="Trebuchet MS"/>
              </a:rPr>
              <a:t>QR </a:t>
            </a: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endParaRPr lang="en-US" altLang="zh-TW" sz="20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(STAMP)</a:t>
            </a:r>
            <a:r>
              <a:rPr lang="zh-TW" sz="2000" dirty="0" smtClean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8986875" y="4292801"/>
            <a:ext cx="1235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Trebuchet MS"/>
                <a:ea typeface="Trebuchet MS"/>
                <a:cs typeface="Trebuchet MS"/>
                <a:sym typeface="Trebuchet MS"/>
              </a:rPr>
              <a:t>RECEIPT 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423;p54"/>
          <p:cNvSpPr txBox="1"/>
          <p:nvPr/>
        </p:nvSpPr>
        <p:spPr>
          <a:xfrm>
            <a:off x="535668" y="412725"/>
            <a:ext cx="657081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IPO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>
            <a:spLocks noGrp="1"/>
          </p:cNvSpPr>
          <p:nvPr>
            <p:ph type="body" idx="1"/>
          </p:nvPr>
        </p:nvSpPr>
        <p:spPr>
          <a:xfrm>
            <a:off x="437225" y="1054102"/>
            <a:ext cx="2206584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Use case-1 </a:t>
            </a:r>
            <a:endParaRPr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Creating your customized stamps.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3;p54"/>
          <p:cNvSpPr txBox="1"/>
          <p:nvPr/>
        </p:nvSpPr>
        <p:spPr>
          <a:xfrm>
            <a:off x="535667" y="412725"/>
            <a:ext cx="88468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3. Use case &amp; Sequence diagram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https://lh5.googleusercontent.com/19yl4cXkkXM9GcLbZj1hCVa4BlFBn0RCJAScBtcfcf3zP7OXEjv4--snQ--Y46CSfgoWO6IMcf3mC4IvrgGL0f8rK1pGaeionP4jIpey2MBpwFGDb4PYb_MkWQ2BfVJaGotyGRYaNJ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10" y="1480930"/>
            <a:ext cx="5975119" cy="50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>
            <a:spLocks noGrp="1"/>
          </p:cNvSpPr>
          <p:nvPr>
            <p:ph type="body" idx="1"/>
          </p:nvPr>
        </p:nvSpPr>
        <p:spPr>
          <a:xfrm>
            <a:off x="535667" y="1053825"/>
            <a:ext cx="47001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Sequence diagram-1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Making you own customized stamp.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58"/>
          <p:cNvPicPr preferRelativeResize="0"/>
          <p:nvPr/>
        </p:nvPicPr>
        <p:blipFill rotWithShape="1">
          <a:blip r:embed="rId3">
            <a:alphaModFix/>
          </a:blip>
          <a:srcRect l="3650"/>
          <a:stretch/>
        </p:blipFill>
        <p:spPr>
          <a:xfrm>
            <a:off x="2146853" y="2083043"/>
            <a:ext cx="7311367" cy="4397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3;p54"/>
          <p:cNvSpPr txBox="1"/>
          <p:nvPr/>
        </p:nvSpPr>
        <p:spPr>
          <a:xfrm>
            <a:off x="535667" y="412725"/>
            <a:ext cx="88468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3. Use case &amp; Sequence diagram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"/>
          <p:cNvSpPr txBox="1">
            <a:spLocks noGrp="1"/>
          </p:cNvSpPr>
          <p:nvPr>
            <p:ph type="body" idx="1"/>
          </p:nvPr>
        </p:nvSpPr>
        <p:spPr>
          <a:xfrm>
            <a:off x="660703" y="1120404"/>
            <a:ext cx="85968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Use case-2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Mail tracking function &amp; speedup service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5" name="Google Shape;48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939984"/>
            <a:ext cx="6176138" cy="45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3;p54"/>
          <p:cNvSpPr txBox="1"/>
          <p:nvPr/>
        </p:nvSpPr>
        <p:spPr>
          <a:xfrm>
            <a:off x="535667" y="412725"/>
            <a:ext cx="88468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3. Use case &amp; Sequence diagram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body" idx="1"/>
          </p:nvPr>
        </p:nvSpPr>
        <p:spPr>
          <a:xfrm>
            <a:off x="545605" y="1167068"/>
            <a:ext cx="60021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Sequence diagram-2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Mail tracking function &amp; speedup service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816" y="1878495"/>
            <a:ext cx="6440557" cy="43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3;p54"/>
          <p:cNvSpPr txBox="1"/>
          <p:nvPr/>
        </p:nvSpPr>
        <p:spPr>
          <a:xfrm>
            <a:off x="535667" y="412725"/>
            <a:ext cx="88468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en-US" altLang="zh-TW" sz="32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sz="3200" b="1" dirty="0" smtClean="0">
                <a:latin typeface="Montserrat"/>
                <a:ea typeface="Montserrat"/>
                <a:cs typeface="Montserrat"/>
                <a:sym typeface="Montserrat"/>
              </a:rPr>
              <a:t>3. Use case &amp; Sequence diagram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1122</Words>
  <Application>Microsoft Office PowerPoint</Application>
  <PresentationFormat>寬螢幕</PresentationFormat>
  <Paragraphs>271</Paragraphs>
  <Slides>27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Lato</vt:lpstr>
      <vt:lpstr>Trebuchet MS</vt:lpstr>
      <vt:lpstr>arial</vt:lpstr>
      <vt:lpstr>Noto Sans Symbols</vt:lpstr>
      <vt:lpstr>Montserrat</vt:lpstr>
      <vt:lpstr>新細明體</vt:lpstr>
      <vt:lpstr>arial</vt:lpstr>
      <vt:lpstr>多面向</vt:lpstr>
      <vt:lpstr>多面向</vt:lpstr>
      <vt:lpstr>多面向</vt:lpstr>
      <vt:lpstr>Team 5  Final Project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請輸入基本資料(type in personal information):</vt:lpstr>
      <vt:lpstr>Step1. 選擇信件種類 ( mail’s type)</vt:lpstr>
      <vt:lpstr>Step4.選擇包裹大小(若寄信可略過)  choose the package size (letter can ignore)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 Final Project</dc:title>
  <cp:lastModifiedBy>辰勳 林</cp:lastModifiedBy>
  <cp:revision>49</cp:revision>
  <dcterms:modified xsi:type="dcterms:W3CDTF">2019-06-18T14:46:58Z</dcterms:modified>
</cp:coreProperties>
</file>