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
  </p:notesMasterIdLst>
  <p:sldIdLst>
    <p:sldId id="262"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324" autoAdjust="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F50B8-907C-4B4D-9FB6-39C4B0E143BF}" type="datetimeFigureOut">
              <a:rPr lang="en-US" smtClean="0"/>
              <a:t>6/26/2016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3C7F9-0AE3-4430-A016-B4B31039C550}" type="slidenum">
              <a:rPr lang="en-US" smtClean="0"/>
              <a:t>‹#›</a:t>
            </a:fld>
            <a:endParaRPr lang="en-US"/>
          </a:p>
        </p:txBody>
      </p:sp>
    </p:spTree>
    <p:extLst>
      <p:ext uri="{BB962C8B-B14F-4D97-AF65-F5344CB8AC3E}">
        <p14:creationId xmlns:p14="http://schemas.microsoft.com/office/powerpoint/2010/main" val="324264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a:t>
            </a:r>
            <a:r>
              <a:rPr lang="en-US" baseline="0" dirty="0" smtClean="0"/>
              <a:t> from: https://highlyscalable.wordpress.com/2012/03/01/nosql-data-modeling-techniques/</a:t>
            </a:r>
            <a:endParaRPr lang="en-US" dirty="0"/>
          </a:p>
        </p:txBody>
      </p:sp>
      <p:sp>
        <p:nvSpPr>
          <p:cNvPr id="4" name="Slide Number Placeholder 3"/>
          <p:cNvSpPr>
            <a:spLocks noGrp="1"/>
          </p:cNvSpPr>
          <p:nvPr>
            <p:ph type="sldNum" sz="quarter" idx="10"/>
          </p:nvPr>
        </p:nvSpPr>
        <p:spPr/>
        <p:txBody>
          <a:bodyPr/>
          <a:lstStyle/>
          <a:p>
            <a:fld id="{AA83C7F9-0AE3-4430-A016-B4B31039C550}" type="slidenum">
              <a:rPr lang="en-US" smtClean="0"/>
              <a:t>6</a:t>
            </a:fld>
            <a:endParaRPr lang="en-US"/>
          </a:p>
        </p:txBody>
      </p:sp>
    </p:spTree>
    <p:extLst>
      <p:ext uri="{BB962C8B-B14F-4D97-AF65-F5344CB8AC3E}">
        <p14:creationId xmlns:p14="http://schemas.microsoft.com/office/powerpoint/2010/main" val="1692788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382901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19166-E5F0-4829-AF05-A5FE8B085154}"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47025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329814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742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96791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206417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189283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129657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52150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56313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232673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19166-E5F0-4829-AF05-A5FE8B085154}"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380768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19166-E5F0-4829-AF05-A5FE8B085154}" type="datetimeFigureOut">
              <a:rPr lang="en-US" smtClean="0"/>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133186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37448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216965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DE19166-E5F0-4829-AF05-A5FE8B085154}" type="datetimeFigureOut">
              <a:rPr lang="en-US" smtClean="0"/>
              <a:t>6/26/2016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19998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19166-E5F0-4829-AF05-A5FE8B085154}" type="datetimeFigureOut">
              <a:rPr lang="en-US" smtClean="0"/>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82077-5DC3-4136-B394-EF7326507751}" type="slidenum">
              <a:rPr lang="en-US" smtClean="0"/>
              <a:t>‹#›</a:t>
            </a:fld>
            <a:endParaRPr lang="en-US"/>
          </a:p>
        </p:txBody>
      </p:sp>
    </p:spTree>
    <p:extLst>
      <p:ext uri="{BB962C8B-B14F-4D97-AF65-F5344CB8AC3E}">
        <p14:creationId xmlns:p14="http://schemas.microsoft.com/office/powerpoint/2010/main" val="365526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E19166-E5F0-4829-AF05-A5FE8B085154}" type="datetimeFigureOut">
              <a:rPr lang="en-US" smtClean="0"/>
              <a:t>6/26/2016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782077-5DC3-4136-B394-EF7326507751}" type="slidenum">
              <a:rPr lang="en-US" smtClean="0"/>
              <a:t>‹#›</a:t>
            </a:fld>
            <a:endParaRPr lang="en-US"/>
          </a:p>
        </p:txBody>
      </p:sp>
    </p:spTree>
    <p:extLst>
      <p:ext uri="{BB962C8B-B14F-4D97-AF65-F5344CB8AC3E}">
        <p14:creationId xmlns:p14="http://schemas.microsoft.com/office/powerpoint/2010/main" val="1512885873"/>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2396836"/>
          </a:xfrm>
        </p:spPr>
        <p:txBody>
          <a:bodyPr/>
          <a:lstStyle/>
          <a:p>
            <a:r>
              <a:rPr lang="en-US" dirty="0" smtClean="0"/>
              <a:t>Data Modelling - </a:t>
            </a:r>
            <a:br>
              <a:rPr lang="en-US" dirty="0" smtClean="0"/>
            </a:br>
            <a:r>
              <a:rPr lang="en-US" sz="3200" dirty="0" smtClean="0"/>
              <a:t>Entity Relationship</a:t>
            </a:r>
            <a:endParaRPr lang="en-US" sz="3200" dirty="0"/>
          </a:p>
        </p:txBody>
      </p:sp>
      <p:sp>
        <p:nvSpPr>
          <p:cNvPr id="3" name="Subtitle 2"/>
          <p:cNvSpPr>
            <a:spLocks noGrp="1"/>
          </p:cNvSpPr>
          <p:nvPr>
            <p:ph type="subTitle" idx="1"/>
          </p:nvPr>
        </p:nvSpPr>
        <p:spPr>
          <a:xfrm>
            <a:off x="1828799" y="3844637"/>
            <a:ext cx="9268691" cy="2784764"/>
          </a:xfrm>
        </p:spPr>
        <p:txBody>
          <a:bodyPr>
            <a:normAutofit fontScale="70000" lnSpcReduction="20000"/>
          </a:bodyPr>
          <a:lstStyle/>
          <a:p>
            <a:r>
              <a:rPr lang="en-US" dirty="0" smtClean="0"/>
              <a:t>														Team</a:t>
            </a:r>
            <a:r>
              <a:rPr lang="en-US" dirty="0"/>
              <a:t>: Android Nachos</a:t>
            </a:r>
          </a:p>
          <a:p>
            <a:r>
              <a:rPr lang="en-US" dirty="0" smtClean="0"/>
              <a:t>																																	Harish </a:t>
            </a:r>
            <a:r>
              <a:rPr lang="en-US" dirty="0" err="1"/>
              <a:t>Yeddluri</a:t>
            </a:r>
            <a:endParaRPr lang="en-US" dirty="0"/>
          </a:p>
          <a:p>
            <a:r>
              <a:rPr lang="en-US" dirty="0" smtClean="0"/>
              <a:t>														Harish </a:t>
            </a:r>
            <a:r>
              <a:rPr lang="en-US" dirty="0"/>
              <a:t>Reddy </a:t>
            </a:r>
            <a:r>
              <a:rPr lang="en-US" dirty="0" err="1"/>
              <a:t>Yanala</a:t>
            </a:r>
            <a:endParaRPr lang="en-US" dirty="0"/>
          </a:p>
          <a:p>
            <a:r>
              <a:rPr lang="en-US" dirty="0" smtClean="0"/>
              <a:t>														Vinod </a:t>
            </a:r>
            <a:r>
              <a:rPr lang="en-US" dirty="0"/>
              <a:t>Kumar </a:t>
            </a:r>
            <a:r>
              <a:rPr lang="en-US" smtClean="0"/>
              <a:t>kurma</a:t>
            </a:r>
            <a:endParaRPr lang="en-US" dirty="0"/>
          </a:p>
          <a:p>
            <a:r>
              <a:rPr lang="en-US" dirty="0" smtClean="0"/>
              <a:t>														</a:t>
            </a:r>
            <a:r>
              <a:rPr lang="en-US" dirty="0" err="1" smtClean="0"/>
              <a:t>akshith</a:t>
            </a:r>
            <a:r>
              <a:rPr lang="en-US" dirty="0" smtClean="0"/>
              <a:t> </a:t>
            </a:r>
            <a:r>
              <a:rPr lang="en-US" dirty="0" err="1"/>
              <a:t>Anand</a:t>
            </a:r>
            <a:r>
              <a:rPr lang="en-US" dirty="0"/>
              <a:t> </a:t>
            </a:r>
            <a:r>
              <a:rPr lang="en-US" dirty="0" err="1"/>
              <a:t>Bootham</a:t>
            </a:r>
            <a:endParaRPr lang="en-US" dirty="0"/>
          </a:p>
          <a:p>
            <a:r>
              <a:rPr lang="en-US" dirty="0" smtClean="0"/>
              <a:t>														</a:t>
            </a:r>
            <a:r>
              <a:rPr lang="en-US" dirty="0" err="1" smtClean="0"/>
              <a:t>ashish</a:t>
            </a:r>
            <a:r>
              <a:rPr lang="en-US" dirty="0" smtClean="0"/>
              <a:t> </a:t>
            </a:r>
            <a:r>
              <a:rPr lang="en-US" dirty="0" err="1"/>
              <a:t>Peruru</a:t>
            </a:r>
            <a:endParaRPr lang="en-US" dirty="0"/>
          </a:p>
          <a:p>
            <a:r>
              <a:rPr lang="en-US" dirty="0" smtClean="0"/>
              <a:t>														Sridhar </a:t>
            </a:r>
            <a:r>
              <a:rPr lang="en-US" dirty="0" err="1"/>
              <a:t>Yerasi</a:t>
            </a:r>
            <a:endParaRPr lang="en-US" dirty="0"/>
          </a:p>
          <a:p>
            <a:r>
              <a:rPr lang="en-US" dirty="0" smtClean="0"/>
              <a:t>														</a:t>
            </a:r>
            <a:r>
              <a:rPr lang="en-US" dirty="0" err="1" smtClean="0"/>
              <a:t>seshu</a:t>
            </a:r>
            <a:r>
              <a:rPr lang="en-US" dirty="0" smtClean="0"/>
              <a:t> </a:t>
            </a:r>
            <a:r>
              <a:rPr lang="en-US" dirty="0" err="1" smtClean="0"/>
              <a:t>kumar</a:t>
            </a:r>
            <a:r>
              <a:rPr lang="en-US" dirty="0" smtClean="0"/>
              <a:t> </a:t>
            </a:r>
            <a:r>
              <a:rPr lang="en-US" dirty="0" err="1" smtClean="0"/>
              <a:t>Gandhapuneni</a:t>
            </a:r>
            <a:r>
              <a:rPr lang="en-US" dirty="0" smtClean="0"/>
              <a:t>						</a:t>
            </a:r>
            <a:endParaRPr lang="en-US" dirty="0"/>
          </a:p>
        </p:txBody>
      </p:sp>
    </p:spTree>
    <p:extLst>
      <p:ext uri="{BB962C8B-B14F-4D97-AF65-F5344CB8AC3E}">
        <p14:creationId xmlns:p14="http://schemas.microsoft.com/office/powerpoint/2010/main" val="126116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445"/>
          </a:xfrm>
        </p:spPr>
        <p:txBody>
          <a:bodyPr/>
          <a:lstStyle/>
          <a:p>
            <a:pPr algn="ctr"/>
            <a:r>
              <a:rPr lang="en-US" dirty="0" smtClean="0"/>
              <a:t>ER Diagrams</a:t>
            </a:r>
            <a:endParaRPr lang="en-US" dirty="0"/>
          </a:p>
        </p:txBody>
      </p:sp>
      <p:sp>
        <p:nvSpPr>
          <p:cNvPr id="3" name="Content Placeholder 2"/>
          <p:cNvSpPr>
            <a:spLocks noGrp="1"/>
          </p:cNvSpPr>
          <p:nvPr>
            <p:ph idx="1"/>
          </p:nvPr>
        </p:nvSpPr>
        <p:spPr>
          <a:xfrm>
            <a:off x="838200" y="955964"/>
            <a:ext cx="10515600" cy="5220999"/>
          </a:xfrm>
        </p:spPr>
        <p:txBody>
          <a:bodyPr>
            <a:normAutofit/>
          </a:bodyPr>
          <a:lstStyle/>
          <a:p>
            <a:r>
              <a:rPr lang="en-US" dirty="0"/>
              <a:t>An </a:t>
            </a:r>
            <a:r>
              <a:rPr lang="en-US" b="1" dirty="0"/>
              <a:t>entity-relationship diagram</a:t>
            </a:r>
            <a:r>
              <a:rPr lang="en-US" dirty="0"/>
              <a:t> (</a:t>
            </a:r>
            <a:r>
              <a:rPr lang="en-US" b="1" dirty="0"/>
              <a:t>ERD</a:t>
            </a:r>
            <a:r>
              <a:rPr lang="en-US" dirty="0"/>
              <a:t>) is a data modeling technique that graphically illustrates an information system's entities and the relationships between those entities. </a:t>
            </a:r>
            <a:endParaRPr lang="en-US" dirty="0" smtClean="0"/>
          </a:p>
          <a:p>
            <a:r>
              <a:rPr lang="en-US" dirty="0" smtClean="0"/>
              <a:t>Elements of ER Diagrams:</a:t>
            </a:r>
          </a:p>
          <a:p>
            <a:pPr lvl="1"/>
            <a:r>
              <a:rPr lang="en-US" dirty="0" smtClean="0"/>
              <a:t>Entities</a:t>
            </a:r>
          </a:p>
          <a:p>
            <a:pPr lvl="1"/>
            <a:r>
              <a:rPr lang="en-US" dirty="0" smtClean="0"/>
              <a:t>Relationships</a:t>
            </a:r>
          </a:p>
          <a:p>
            <a:pPr lvl="1"/>
            <a:r>
              <a:rPr lang="en-US" dirty="0" smtClean="0"/>
              <a:t>Attributes</a:t>
            </a:r>
          </a:p>
          <a:p>
            <a:r>
              <a:rPr lang="en-US" dirty="0"/>
              <a:t>E</a:t>
            </a:r>
            <a:r>
              <a:rPr lang="en-US" dirty="0" smtClean="0"/>
              <a:t>ntity : a data object for which we store information</a:t>
            </a:r>
          </a:p>
          <a:p>
            <a:r>
              <a:rPr lang="en-US" dirty="0"/>
              <a:t>A</a:t>
            </a:r>
            <a:r>
              <a:rPr lang="en-US" dirty="0" smtClean="0"/>
              <a:t>ttribute : an attribute is a property of an entity</a:t>
            </a:r>
          </a:p>
          <a:p>
            <a:r>
              <a:rPr lang="en-US" dirty="0" smtClean="0"/>
              <a:t>R</a:t>
            </a:r>
            <a:r>
              <a:rPr lang="en-US" dirty="0" smtClean="0"/>
              <a:t>elationship : an association between entities</a:t>
            </a:r>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298128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445"/>
          </a:xfrm>
        </p:spPr>
        <p:txBody>
          <a:bodyPr/>
          <a:lstStyle/>
          <a:p>
            <a:pPr algn="ctr"/>
            <a:r>
              <a:rPr lang="en-US" dirty="0" smtClean="0"/>
              <a:t>Cardinality</a:t>
            </a:r>
            <a:endParaRPr lang="en-US" dirty="0"/>
          </a:p>
        </p:txBody>
      </p:sp>
      <p:sp>
        <p:nvSpPr>
          <p:cNvPr id="3" name="Content Placeholder 2"/>
          <p:cNvSpPr>
            <a:spLocks noGrp="1"/>
          </p:cNvSpPr>
          <p:nvPr>
            <p:ph idx="1"/>
          </p:nvPr>
        </p:nvSpPr>
        <p:spPr>
          <a:xfrm>
            <a:off x="838200" y="955964"/>
            <a:ext cx="10515600" cy="5548745"/>
          </a:xfrm>
        </p:spPr>
        <p:txBody>
          <a:bodyPr>
            <a:normAutofit/>
          </a:bodyPr>
          <a:lstStyle/>
          <a:p>
            <a:pPr marL="228600" lvl="1">
              <a:spcBef>
                <a:spcPts val="1000"/>
              </a:spcBef>
            </a:pPr>
            <a:r>
              <a:rPr lang="en-US" dirty="0" smtClean="0"/>
              <a:t>Cardinality : Cardinality</a:t>
            </a:r>
            <a:r>
              <a:rPr lang="en-US" i="0" dirty="0" smtClean="0"/>
              <a:t> of a relationship describes the number of instances that can be associated in a relationship</a:t>
            </a:r>
          </a:p>
          <a:p>
            <a:pPr marL="228600" lvl="1">
              <a:spcBef>
                <a:spcPts val="1000"/>
              </a:spcBef>
            </a:pPr>
            <a:r>
              <a:rPr lang="en-US" dirty="0" smtClean="0"/>
              <a:t>1:1 (one-to-one) : each instance of either entity is associated with exactly one instance from the other entity</a:t>
            </a:r>
          </a:p>
          <a:p>
            <a:pPr marL="228600" lvl="1">
              <a:spcBef>
                <a:spcPts val="1000"/>
              </a:spcBef>
            </a:pPr>
            <a:r>
              <a:rPr lang="en-US" dirty="0" smtClean="0"/>
              <a:t>1:M (one-to-many)</a:t>
            </a:r>
            <a:r>
              <a:rPr lang="en-US" baseline="0" dirty="0" smtClean="0"/>
              <a:t> : an instance of one entity may be related to many instances of the second entity, but each instance of the second instance is associated with at most one instance of the first entity</a:t>
            </a:r>
          </a:p>
          <a:p>
            <a:pPr marL="228600" lvl="1">
              <a:spcBef>
                <a:spcPts val="1000"/>
              </a:spcBef>
            </a:pPr>
            <a:r>
              <a:rPr lang="en-US" dirty="0" smtClean="0"/>
              <a:t>M:N (many-to-many) : each instance of either entity may be associated with many instances of the other entity</a:t>
            </a:r>
          </a:p>
          <a:p>
            <a:pPr marL="228600" lvl="1">
              <a:spcBef>
                <a:spcPts val="1000"/>
              </a:spcBef>
            </a:pPr>
            <a:endParaRPr lang="en-US" dirty="0"/>
          </a:p>
          <a:p>
            <a:pPr marL="1828800" lvl="5" indent="0">
              <a:spcBef>
                <a:spcPts val="1000"/>
              </a:spcBef>
              <a:buNone/>
            </a:pPr>
            <a:endParaRPr lang="en-US" dirty="0" smtClean="0"/>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777" y="4416136"/>
            <a:ext cx="2933700" cy="2182092"/>
          </a:xfrm>
          <a:prstGeom prst="rect">
            <a:avLst/>
          </a:prstGeom>
        </p:spPr>
      </p:pic>
    </p:spTree>
    <p:extLst>
      <p:ext uri="{BB962C8B-B14F-4D97-AF65-F5344CB8AC3E}">
        <p14:creationId xmlns:p14="http://schemas.microsoft.com/office/powerpoint/2010/main" val="3419091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445"/>
          </a:xfrm>
        </p:spPr>
        <p:txBody>
          <a:bodyPr/>
          <a:lstStyle/>
          <a:p>
            <a:pPr algn="ctr"/>
            <a:r>
              <a:rPr lang="en-US" dirty="0" smtClean="0"/>
              <a:t>Sample ER Diagram</a:t>
            </a:r>
            <a:endParaRPr 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3117273" y="955964"/>
            <a:ext cx="1367874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Rectangle 8"/>
          <p:cNvSpPr>
            <a:spLocks noChangeArrowheads="1"/>
          </p:cNvSpPr>
          <p:nvPr/>
        </p:nvSpPr>
        <p:spPr bwMode="auto">
          <a:xfrm>
            <a:off x="3117273" y="637310"/>
            <a:ext cx="120393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3044537" y="9040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062090824"/>
              </p:ext>
            </p:extLst>
          </p:nvPr>
        </p:nvGraphicFramePr>
        <p:xfrm>
          <a:off x="3044537" y="904010"/>
          <a:ext cx="5943600" cy="5443628"/>
        </p:xfrm>
        <a:graphic>
          <a:graphicData uri="http://schemas.openxmlformats.org/presentationml/2006/ole">
            <mc:AlternateContent xmlns:mc="http://schemas.openxmlformats.org/markup-compatibility/2006">
              <mc:Choice xmlns:v="urn:schemas-microsoft-com:vml" Requires="v">
                <p:oleObj spid="_x0000_s1045" r:id="rId3" imgW="6019800" imgH="6743700" progId="Visio.Drawing.15">
                  <p:embed/>
                </p:oleObj>
              </mc:Choice>
              <mc:Fallback>
                <p:oleObj r:id="rId3" imgW="6019800" imgH="6743700"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537" y="904010"/>
                        <a:ext cx="5943600" cy="5443628"/>
                      </a:xfrm>
                      <a:prstGeom prst="rect">
                        <a:avLst/>
                      </a:prstGeom>
                      <a:noFill/>
                    </p:spPr>
                  </p:pic>
                </p:oleObj>
              </mc:Fallback>
            </mc:AlternateContent>
          </a:graphicData>
        </a:graphic>
      </p:graphicFrame>
    </p:spTree>
    <p:extLst>
      <p:ext uri="{BB962C8B-B14F-4D97-AF65-F5344CB8AC3E}">
        <p14:creationId xmlns:p14="http://schemas.microsoft.com/office/powerpoint/2010/main" val="428019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3164"/>
          </a:xfrm>
        </p:spPr>
        <p:txBody>
          <a:bodyPr/>
          <a:lstStyle/>
          <a:p>
            <a:pPr algn="ctr"/>
            <a:r>
              <a:rPr lang="en-US" dirty="0" smtClean="0"/>
              <a:t>Data Modelling - </a:t>
            </a:r>
            <a:r>
              <a:rPr lang="en-US" dirty="0" smtClean="0"/>
              <a:t>NoSQL</a:t>
            </a:r>
            <a:endParaRPr lang="en-US" dirty="0"/>
          </a:p>
        </p:txBody>
      </p:sp>
      <p:sp>
        <p:nvSpPr>
          <p:cNvPr id="7" name="Content Placeholder 6"/>
          <p:cNvSpPr>
            <a:spLocks noGrp="1"/>
          </p:cNvSpPr>
          <p:nvPr>
            <p:ph idx="1"/>
          </p:nvPr>
        </p:nvSpPr>
        <p:spPr>
          <a:xfrm>
            <a:off x="457200" y="976745"/>
            <a:ext cx="10896600" cy="5200218"/>
          </a:xfrm>
        </p:spPr>
        <p:txBody>
          <a:bodyPr>
            <a:normAutofit/>
          </a:bodyPr>
          <a:lstStyle/>
          <a:p>
            <a:endParaRPr lang="en-US" dirty="0" smtClean="0"/>
          </a:p>
          <a:p>
            <a:endParaRPr lang="en-US" dirty="0"/>
          </a:p>
          <a:p>
            <a:pPr>
              <a:lnSpc>
                <a:spcPct val="150000"/>
              </a:lnSpc>
            </a:pPr>
            <a:r>
              <a:rPr lang="en-US" dirty="0" smtClean="0"/>
              <a:t>Since NoSQL is not based on relations, ER Diagrams is not very appropriate for representing NoSQL data model.</a:t>
            </a:r>
          </a:p>
          <a:p>
            <a:pPr>
              <a:lnSpc>
                <a:spcPct val="150000"/>
              </a:lnSpc>
            </a:pPr>
            <a:r>
              <a:rPr lang="en-US" dirty="0" smtClean="0"/>
              <a:t>Based on different storage techniques in NoSQL, several techniques are used for each of the techniques.</a:t>
            </a:r>
          </a:p>
          <a:p>
            <a:pPr marL="0" indent="0">
              <a:buNone/>
            </a:pPr>
            <a:endParaRPr lang="en-US" dirty="0"/>
          </a:p>
        </p:txBody>
      </p:sp>
    </p:spTree>
    <p:extLst>
      <p:ext uri="{BB962C8B-B14F-4D97-AF65-F5344CB8AC3E}">
        <p14:creationId xmlns:p14="http://schemas.microsoft.com/office/powerpoint/2010/main" val="239008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445"/>
          </a:xfrm>
        </p:spPr>
        <p:txBody>
          <a:bodyPr/>
          <a:lstStyle/>
          <a:p>
            <a:pPr algn="ctr"/>
            <a:r>
              <a:rPr lang="en-US" dirty="0" smtClean="0"/>
              <a:t>Data Modelling Techniques - NoSQL</a:t>
            </a:r>
            <a:endParaRPr lang="en-US" dirty="0"/>
          </a:p>
        </p:txBody>
      </p:sp>
      <p:sp>
        <p:nvSpPr>
          <p:cNvPr id="7" name="Content Placeholder 6"/>
          <p:cNvSpPr>
            <a:spLocks noGrp="1"/>
          </p:cNvSpPr>
          <p:nvPr>
            <p:ph idx="1"/>
          </p:nvPr>
        </p:nvSpPr>
        <p:spPr>
          <a:xfrm>
            <a:off x="457200" y="862445"/>
            <a:ext cx="10896600" cy="5652655"/>
          </a:xfrm>
        </p:spPr>
        <p:txBody>
          <a:bodyPr>
            <a:noAutofit/>
          </a:bodyPr>
          <a:lstStyle/>
          <a:p>
            <a:pPr marL="0" indent="0">
              <a:buNone/>
            </a:pPr>
            <a:r>
              <a:rPr lang="en-US" sz="1600" dirty="0" smtClean="0"/>
              <a:t>1. </a:t>
            </a:r>
            <a:r>
              <a:rPr lang="en-US" sz="1600" b="1" dirty="0" smtClean="0"/>
              <a:t>Denormalization: </a:t>
            </a:r>
            <a:r>
              <a:rPr lang="en-US" sz="1600" dirty="0" smtClean="0"/>
              <a:t>Key-Value Stores, Document Databases, BigTable-style Databases</a:t>
            </a:r>
          </a:p>
          <a:p>
            <a:pPr marL="0" indent="0">
              <a:buNone/>
            </a:pPr>
            <a:r>
              <a:rPr lang="en-US" sz="1600" dirty="0" smtClean="0"/>
              <a:t>2. </a:t>
            </a:r>
            <a:r>
              <a:rPr lang="en-US" sz="1600" b="1" dirty="0" smtClean="0"/>
              <a:t>Aggregates:</a:t>
            </a:r>
            <a:r>
              <a:rPr lang="en-US" sz="1600" dirty="0" smtClean="0"/>
              <a:t> Key-Value Stores, Document Databases, BigTable-style Databases</a:t>
            </a:r>
          </a:p>
          <a:p>
            <a:pPr marL="0" indent="0">
              <a:buNone/>
            </a:pPr>
            <a:r>
              <a:rPr lang="en-US" sz="1600" dirty="0" smtClean="0"/>
              <a:t>3. </a:t>
            </a:r>
            <a:r>
              <a:rPr lang="en-US" sz="1600" b="1" dirty="0" smtClean="0"/>
              <a:t>Application Side Joins: </a:t>
            </a:r>
            <a:r>
              <a:rPr lang="en-US" sz="1600" dirty="0" smtClean="0"/>
              <a:t>Key-Value Stores, Document Databases, BigTable-style Databases, Graph Databases</a:t>
            </a:r>
          </a:p>
          <a:p>
            <a:pPr marL="0" indent="0">
              <a:buNone/>
            </a:pPr>
            <a:r>
              <a:rPr lang="en-US" sz="1600" dirty="0" smtClean="0"/>
              <a:t>4. </a:t>
            </a:r>
            <a:r>
              <a:rPr lang="en-US" sz="1600" b="1" dirty="0" smtClean="0"/>
              <a:t>Atomic Aggregates: </a:t>
            </a:r>
            <a:r>
              <a:rPr lang="en-US" sz="1600" dirty="0" smtClean="0"/>
              <a:t>Key-Value Stores, Document Databases, BigTable-style Databases</a:t>
            </a:r>
          </a:p>
          <a:p>
            <a:pPr marL="0" indent="0">
              <a:buNone/>
            </a:pPr>
            <a:r>
              <a:rPr lang="en-US" sz="1600" dirty="0" smtClean="0"/>
              <a:t>5. </a:t>
            </a:r>
            <a:r>
              <a:rPr lang="en-US" sz="1600" b="1" dirty="0" smtClean="0"/>
              <a:t>Enumerable Keys:</a:t>
            </a:r>
            <a:r>
              <a:rPr lang="en-US" sz="1600" dirty="0" smtClean="0"/>
              <a:t> </a:t>
            </a:r>
            <a:r>
              <a:rPr lang="en-US" sz="1600" dirty="0"/>
              <a:t>Key-Value </a:t>
            </a:r>
            <a:r>
              <a:rPr lang="en-US" sz="1600" dirty="0" smtClean="0"/>
              <a:t>Stores</a:t>
            </a:r>
          </a:p>
          <a:p>
            <a:pPr marL="0" indent="0">
              <a:buNone/>
            </a:pPr>
            <a:r>
              <a:rPr lang="en-US" sz="1600" dirty="0" smtClean="0"/>
              <a:t>6. </a:t>
            </a:r>
            <a:r>
              <a:rPr lang="en-US" sz="1600" b="1" dirty="0"/>
              <a:t>Dimensionality </a:t>
            </a:r>
            <a:r>
              <a:rPr lang="en-US" sz="1600" b="1" dirty="0" smtClean="0"/>
              <a:t>Reduction:</a:t>
            </a:r>
            <a:r>
              <a:rPr lang="en-US" sz="1600" dirty="0" smtClean="0"/>
              <a:t> </a:t>
            </a:r>
            <a:r>
              <a:rPr lang="en-US" sz="1600" dirty="0"/>
              <a:t>Key-Value Stores, Document Databases, BigTable-style </a:t>
            </a:r>
            <a:r>
              <a:rPr lang="en-US" sz="1600" dirty="0" smtClean="0"/>
              <a:t>Databases</a:t>
            </a:r>
          </a:p>
          <a:p>
            <a:pPr marL="0" indent="0">
              <a:buNone/>
            </a:pPr>
            <a:r>
              <a:rPr lang="en-US" sz="1600" dirty="0" smtClean="0"/>
              <a:t>7. </a:t>
            </a:r>
            <a:r>
              <a:rPr lang="en-US" sz="1600" b="1" dirty="0"/>
              <a:t>Index </a:t>
            </a:r>
            <a:r>
              <a:rPr lang="en-US" sz="1600" b="1" dirty="0" smtClean="0"/>
              <a:t>Table:</a:t>
            </a:r>
            <a:r>
              <a:rPr lang="en-US" sz="1600" dirty="0" smtClean="0"/>
              <a:t> </a:t>
            </a:r>
            <a:r>
              <a:rPr lang="en-US" sz="1600" dirty="0"/>
              <a:t>BigTable-style </a:t>
            </a:r>
            <a:r>
              <a:rPr lang="en-US" sz="1600" dirty="0" smtClean="0"/>
              <a:t>Databases</a:t>
            </a:r>
          </a:p>
          <a:p>
            <a:pPr marL="0" indent="0">
              <a:buNone/>
            </a:pPr>
            <a:r>
              <a:rPr lang="en-US" sz="1600" dirty="0" smtClean="0"/>
              <a:t>8. </a:t>
            </a:r>
            <a:r>
              <a:rPr lang="en-US" sz="1600" b="1" dirty="0"/>
              <a:t>Composite Key </a:t>
            </a:r>
            <a:r>
              <a:rPr lang="en-US" sz="1600" b="1" dirty="0" smtClean="0"/>
              <a:t>Index:</a:t>
            </a:r>
            <a:r>
              <a:rPr lang="en-US" sz="1600" dirty="0" smtClean="0"/>
              <a:t> </a:t>
            </a:r>
            <a:r>
              <a:rPr lang="en-US" sz="1600" dirty="0"/>
              <a:t>BigTable-style </a:t>
            </a:r>
            <a:r>
              <a:rPr lang="en-US" sz="1600" dirty="0" smtClean="0"/>
              <a:t>Databases</a:t>
            </a:r>
          </a:p>
          <a:p>
            <a:pPr marL="0" indent="0">
              <a:buNone/>
            </a:pPr>
            <a:r>
              <a:rPr lang="en-US" sz="1600" dirty="0" smtClean="0"/>
              <a:t>9. </a:t>
            </a:r>
            <a:r>
              <a:rPr lang="en-US" sz="1600" b="1" dirty="0"/>
              <a:t>Aggregation with Composite </a:t>
            </a:r>
            <a:r>
              <a:rPr lang="en-US" sz="1600" b="1" dirty="0" smtClean="0"/>
              <a:t>Keys:</a:t>
            </a:r>
            <a:r>
              <a:rPr lang="en-US" sz="1600" dirty="0" smtClean="0"/>
              <a:t> </a:t>
            </a:r>
            <a:r>
              <a:rPr lang="en-US" sz="1600" dirty="0"/>
              <a:t>Ordered Key-Value Stores, BigTable-style </a:t>
            </a:r>
            <a:r>
              <a:rPr lang="en-US" sz="1600" dirty="0" smtClean="0"/>
              <a:t>Databases</a:t>
            </a:r>
          </a:p>
          <a:p>
            <a:pPr marL="0" indent="0">
              <a:buNone/>
            </a:pPr>
            <a:r>
              <a:rPr lang="en-US" sz="1600" dirty="0" smtClean="0"/>
              <a:t>10. </a:t>
            </a:r>
            <a:r>
              <a:rPr lang="en-US" sz="1600" b="1" dirty="0"/>
              <a:t>Inverted Search – Direct </a:t>
            </a:r>
            <a:r>
              <a:rPr lang="en-US" sz="1600" b="1" dirty="0" smtClean="0"/>
              <a:t>Aggregation:</a:t>
            </a:r>
            <a:r>
              <a:rPr lang="en-US" sz="1600" dirty="0" smtClean="0"/>
              <a:t> </a:t>
            </a:r>
            <a:r>
              <a:rPr lang="en-US" sz="1600" dirty="0"/>
              <a:t>Key-Value Stores, BigTable-style Databases, Document </a:t>
            </a:r>
            <a:r>
              <a:rPr lang="en-US" sz="1600" dirty="0" smtClean="0"/>
              <a:t>Databases</a:t>
            </a:r>
          </a:p>
          <a:p>
            <a:pPr marL="0" indent="0">
              <a:buNone/>
            </a:pPr>
            <a:r>
              <a:rPr lang="en-US" sz="1600" dirty="0" smtClean="0"/>
              <a:t>11. </a:t>
            </a:r>
            <a:r>
              <a:rPr lang="en-US" sz="1600" b="1" dirty="0"/>
              <a:t>Tree </a:t>
            </a:r>
            <a:r>
              <a:rPr lang="en-US" sz="1600" b="1" dirty="0" smtClean="0"/>
              <a:t>Aggregation:</a:t>
            </a:r>
            <a:r>
              <a:rPr lang="en-US" sz="1600" dirty="0" smtClean="0"/>
              <a:t> </a:t>
            </a:r>
            <a:r>
              <a:rPr lang="en-US" sz="1600" dirty="0"/>
              <a:t>Key-Value Stores, Document </a:t>
            </a:r>
            <a:r>
              <a:rPr lang="en-US" sz="1600" dirty="0" smtClean="0"/>
              <a:t>Databases</a:t>
            </a:r>
          </a:p>
          <a:p>
            <a:pPr marL="0" indent="0">
              <a:buNone/>
            </a:pPr>
            <a:r>
              <a:rPr lang="en-US" sz="1600" dirty="0" smtClean="0"/>
              <a:t>12. </a:t>
            </a:r>
            <a:r>
              <a:rPr lang="en-US" sz="1600" b="1" dirty="0"/>
              <a:t>Adjacency </a:t>
            </a:r>
            <a:r>
              <a:rPr lang="en-US" sz="1600" b="1" dirty="0" smtClean="0"/>
              <a:t>Lists:</a:t>
            </a:r>
            <a:r>
              <a:rPr lang="en-US" sz="1600" dirty="0" smtClean="0"/>
              <a:t> </a:t>
            </a:r>
            <a:r>
              <a:rPr lang="en-US" sz="1600" dirty="0"/>
              <a:t>Key-Value Stores, Document </a:t>
            </a:r>
            <a:r>
              <a:rPr lang="en-US" sz="1600" dirty="0" smtClean="0"/>
              <a:t>Databases</a:t>
            </a:r>
          </a:p>
          <a:p>
            <a:pPr marL="0" indent="0">
              <a:buNone/>
            </a:pPr>
            <a:r>
              <a:rPr lang="en-US" sz="1600" dirty="0" smtClean="0"/>
              <a:t>13. </a:t>
            </a:r>
            <a:r>
              <a:rPr lang="en-US" sz="1600" b="1" dirty="0"/>
              <a:t>Materialized </a:t>
            </a:r>
            <a:r>
              <a:rPr lang="en-US" sz="1600" b="1" dirty="0" smtClean="0"/>
              <a:t>Paths:</a:t>
            </a:r>
            <a:r>
              <a:rPr lang="en-US" sz="1600" dirty="0" smtClean="0"/>
              <a:t> </a:t>
            </a:r>
            <a:r>
              <a:rPr lang="en-US" sz="1600" dirty="0"/>
              <a:t>Key-Value Stores, Document Databases, Search </a:t>
            </a:r>
            <a:r>
              <a:rPr lang="en-US" sz="1600" dirty="0" smtClean="0"/>
              <a:t>Engines</a:t>
            </a:r>
          </a:p>
          <a:p>
            <a:pPr marL="0" indent="0">
              <a:buNone/>
            </a:pPr>
            <a:r>
              <a:rPr lang="en-US" sz="1600" dirty="0" smtClean="0"/>
              <a:t>14. </a:t>
            </a:r>
            <a:r>
              <a:rPr lang="en-US" sz="1600" b="1" dirty="0"/>
              <a:t>Nested </a:t>
            </a:r>
            <a:r>
              <a:rPr lang="en-US" sz="1600" b="1" dirty="0" smtClean="0"/>
              <a:t>Sets:</a:t>
            </a:r>
            <a:r>
              <a:rPr lang="en-US" sz="1600" dirty="0" smtClean="0"/>
              <a:t> </a:t>
            </a:r>
            <a:r>
              <a:rPr lang="en-US" sz="1600" dirty="0"/>
              <a:t>Key-Value Stores, Document </a:t>
            </a:r>
            <a:r>
              <a:rPr lang="en-US" sz="1600" dirty="0" smtClean="0"/>
              <a:t>Databases</a:t>
            </a:r>
          </a:p>
          <a:p>
            <a:pPr marL="0" indent="0">
              <a:buNone/>
            </a:pPr>
            <a:r>
              <a:rPr lang="en-US" sz="1600" dirty="0" smtClean="0"/>
              <a:t>15. </a:t>
            </a:r>
            <a:r>
              <a:rPr lang="en-US" sz="1600" b="1" dirty="0"/>
              <a:t>Nested Documents </a:t>
            </a:r>
            <a:r>
              <a:rPr lang="en-US" sz="1600" b="1" dirty="0" smtClean="0"/>
              <a:t>Flattening- </a:t>
            </a:r>
            <a:r>
              <a:rPr lang="en-US" sz="1600" b="1" dirty="0"/>
              <a:t>Numbered Field </a:t>
            </a:r>
            <a:r>
              <a:rPr lang="en-US" sz="1600" b="1" dirty="0" smtClean="0"/>
              <a:t>Names:</a:t>
            </a:r>
            <a:r>
              <a:rPr lang="en-US" sz="1600" dirty="0" smtClean="0"/>
              <a:t> </a:t>
            </a:r>
            <a:r>
              <a:rPr lang="en-US" sz="1600" dirty="0"/>
              <a:t>Search </a:t>
            </a:r>
            <a:r>
              <a:rPr lang="en-US" sz="1600" dirty="0" smtClean="0"/>
              <a:t>Engines</a:t>
            </a:r>
          </a:p>
          <a:p>
            <a:pPr marL="0" indent="0">
              <a:buNone/>
            </a:pPr>
            <a:r>
              <a:rPr lang="en-US" sz="1600" dirty="0" smtClean="0"/>
              <a:t>16.</a:t>
            </a:r>
            <a:r>
              <a:rPr lang="en-US" sz="1600" dirty="0"/>
              <a:t> </a:t>
            </a:r>
            <a:r>
              <a:rPr lang="en-US" sz="1600" b="1" dirty="0"/>
              <a:t>Nested Documents </a:t>
            </a:r>
            <a:r>
              <a:rPr lang="en-US" sz="1600" b="1" dirty="0" smtClean="0"/>
              <a:t>Flattening- Proximity Queries:</a:t>
            </a:r>
            <a:r>
              <a:rPr lang="en-US" sz="1600" dirty="0" smtClean="0"/>
              <a:t> </a:t>
            </a:r>
            <a:r>
              <a:rPr lang="en-US" sz="1600" dirty="0"/>
              <a:t>Search </a:t>
            </a:r>
            <a:r>
              <a:rPr lang="en-US" sz="1600" dirty="0" smtClean="0"/>
              <a:t>Engines</a:t>
            </a:r>
          </a:p>
          <a:p>
            <a:pPr marL="0" indent="0">
              <a:buNone/>
            </a:pPr>
            <a:r>
              <a:rPr lang="en-US" sz="1600" dirty="0" smtClean="0"/>
              <a:t>17. </a:t>
            </a:r>
            <a:r>
              <a:rPr lang="en-US" sz="1600" b="1" dirty="0"/>
              <a:t>Batch Graph </a:t>
            </a:r>
            <a:r>
              <a:rPr lang="en-US" sz="1600" b="1" dirty="0" smtClean="0"/>
              <a:t>Processing:</a:t>
            </a:r>
            <a:r>
              <a:rPr lang="en-US" sz="1600" dirty="0" smtClean="0"/>
              <a:t> </a:t>
            </a:r>
            <a:r>
              <a:rPr lang="en-US" sz="1600" dirty="0"/>
              <a:t>Key-Value Stores, Document Databases, BigTable-style Databases</a:t>
            </a:r>
          </a:p>
          <a:p>
            <a:pPr marL="0" indent="0">
              <a:buNone/>
            </a:pPr>
            <a:endParaRPr lang="en-US" sz="1600" dirty="0"/>
          </a:p>
          <a:p>
            <a:pPr marL="0" indent="0">
              <a:buNone/>
            </a:pPr>
            <a:endParaRPr lang="en-US" sz="1600" dirty="0"/>
          </a:p>
          <a:p>
            <a:pPr marL="0" indent="0">
              <a:buNone/>
            </a:pPr>
            <a:r>
              <a:rPr lang="en-US" sz="1600" dirty="0" smtClean="0"/>
              <a:t> </a:t>
            </a:r>
            <a:endParaRPr lang="en-US" sz="1600" dirty="0"/>
          </a:p>
          <a:p>
            <a:pPr marL="0" indent="0">
              <a:buNone/>
            </a:pPr>
            <a:endParaRPr lang="en-US" sz="1600" dirty="0"/>
          </a:p>
        </p:txBody>
      </p:sp>
    </p:spTree>
    <p:extLst>
      <p:ext uri="{BB962C8B-B14F-4D97-AF65-F5344CB8AC3E}">
        <p14:creationId xmlns:p14="http://schemas.microsoft.com/office/powerpoint/2010/main" val="1851704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346</TotalTime>
  <Words>181</Words>
  <Application>Microsoft Office PowerPoint</Application>
  <PresentationFormat>Widescreen</PresentationFormat>
  <Paragraphs>56</Paragraphs>
  <Slides>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Century Gothic</vt:lpstr>
      <vt:lpstr>Wingdings 3</vt:lpstr>
      <vt:lpstr>Ion</vt:lpstr>
      <vt:lpstr>Microsoft Visio Drawing</vt:lpstr>
      <vt:lpstr>Data Modelling -  Entity Relationship</vt:lpstr>
      <vt:lpstr>ER Diagrams</vt:lpstr>
      <vt:lpstr>Cardinality</vt:lpstr>
      <vt:lpstr>Sample ER Diagram</vt:lpstr>
      <vt:lpstr>Data Modelling - NoSQL</vt:lpstr>
      <vt:lpstr>Data Modelling Techniques - NoSQL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Kurma,Vinod Kumar</dc:creator>
  <cp:lastModifiedBy>Kurma,Vinod Kumar</cp:lastModifiedBy>
  <cp:revision>23</cp:revision>
  <dcterms:created xsi:type="dcterms:W3CDTF">2016-06-26T18:45:04Z</dcterms:created>
  <dcterms:modified xsi:type="dcterms:W3CDTF">2016-06-27T00:32:02Z</dcterms:modified>
</cp:coreProperties>
</file>