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7"/>
  </p:notesMasterIdLst>
  <p:sldIdLst>
    <p:sldId id="256" r:id="rId2"/>
    <p:sldId id="259" r:id="rId3"/>
    <p:sldId id="263" r:id="rId4"/>
    <p:sldId id="322" r:id="rId5"/>
    <p:sldId id="283" r:id="rId6"/>
    <p:sldId id="320" r:id="rId7"/>
    <p:sldId id="319" r:id="rId8"/>
    <p:sldId id="318" r:id="rId9"/>
    <p:sldId id="317" r:id="rId10"/>
    <p:sldId id="323" r:id="rId11"/>
    <p:sldId id="314" r:id="rId12"/>
    <p:sldId id="313" r:id="rId13"/>
    <p:sldId id="312" r:id="rId14"/>
    <p:sldId id="311" r:id="rId15"/>
    <p:sldId id="310" r:id="rId16"/>
    <p:sldId id="309" r:id="rId17"/>
    <p:sldId id="308" r:id="rId18"/>
    <p:sldId id="299" r:id="rId19"/>
    <p:sldId id="300" r:id="rId20"/>
    <p:sldId id="305" r:id="rId21"/>
    <p:sldId id="304" r:id="rId22"/>
    <p:sldId id="303" r:id="rId23"/>
    <p:sldId id="302" r:id="rId24"/>
    <p:sldId id="307" r:id="rId25"/>
    <p:sldId id="306" r:id="rId26"/>
    <p:sldId id="301" r:id="rId27"/>
    <p:sldId id="257" r:id="rId28"/>
    <p:sldId id="289" r:id="rId29"/>
    <p:sldId id="287" r:id="rId30"/>
    <p:sldId id="286" r:id="rId31"/>
    <p:sldId id="288" r:id="rId32"/>
    <p:sldId id="285" r:id="rId33"/>
    <p:sldId id="284" r:id="rId34"/>
    <p:sldId id="321"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CAAAA8-64C3-4040-B981-EB4BEE303B05}">
  <a:tblStyle styleId="{03CAAAA8-64C3-4040-B981-EB4BEE303B0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48" autoAdjust="0"/>
  </p:normalViewPr>
  <p:slideViewPr>
    <p:cSldViewPr snapToGrid="0">
      <p:cViewPr varScale="1">
        <p:scale>
          <a:sx n="87" d="100"/>
          <a:sy n="87" d="100"/>
        </p:scale>
        <p:origin x="9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956322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123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rPr>
              <a:t>Key to the project success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rPr>
              <a:t>Not doing so is a common cause of failed projects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rPr>
              <a:t>Provides reassurance and confidence</a:t>
            </a:r>
          </a:p>
          <a:p>
            <a:pPr lvl="0">
              <a:spcBef>
                <a:spcPts val="0"/>
              </a:spcBef>
              <a:buNone/>
            </a:pPr>
            <a:endParaRPr dirty="0"/>
          </a:p>
        </p:txBody>
      </p:sp>
    </p:spTree>
    <p:extLst>
      <p:ext uri="{BB962C8B-B14F-4D97-AF65-F5344CB8AC3E}">
        <p14:creationId xmlns:p14="http://schemas.microsoft.com/office/powerpoint/2010/main" val="129864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9400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49785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0203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en-US" sz="1100" b="1" kern="1200" dirty="0" smtClean="0">
                <a:solidFill>
                  <a:schemeClr val="tx1"/>
                </a:solidFill>
                <a:effectLst/>
                <a:latin typeface="+mn-lt"/>
                <a:ea typeface="+mn-ea"/>
                <a:cs typeface="+mn-cs"/>
              </a:rPr>
              <a:t>Requirements Traceability</a:t>
            </a:r>
            <a:endParaRPr lang="en-US" sz="1100" kern="1200" dirty="0" smtClean="0">
              <a:solidFill>
                <a:schemeClr val="tx1"/>
              </a:solidFill>
              <a:effectLst/>
              <a:latin typeface="+mn-lt"/>
              <a:ea typeface="+mn-ea"/>
              <a:cs typeface="+mn-cs"/>
            </a:endParaRPr>
          </a:p>
          <a:p>
            <a:pPr fontAlgn="base"/>
            <a:r>
              <a:rPr lang="en-US" sz="1100" kern="1200" dirty="0" smtClean="0">
                <a:solidFill>
                  <a:schemeClr val="tx1"/>
                </a:solidFill>
                <a:effectLst/>
                <a:latin typeface="+mn-lt"/>
                <a:ea typeface="+mn-ea"/>
                <a:cs typeface="+mn-cs"/>
              </a:rPr>
              <a:t>The software design document helps to determine whether all necessary requirements have been addressed. In addition, it provides a forum to discuss design elements which do not align with a requirement in order to determine whether the design element is necessary.</a:t>
            </a:r>
          </a:p>
          <a:p>
            <a:pPr fontAlgn="base"/>
            <a:r>
              <a:rPr lang="en-US" sz="1100" b="1" kern="1200" dirty="0" smtClean="0">
                <a:solidFill>
                  <a:schemeClr val="tx1"/>
                </a:solidFill>
                <a:effectLst/>
                <a:latin typeface="+mn-lt"/>
                <a:ea typeface="+mn-ea"/>
                <a:cs typeface="+mn-cs"/>
              </a:rPr>
              <a:t>Developer Blueprint</a:t>
            </a:r>
            <a:endParaRPr lang="en-US" sz="1100" kern="1200" dirty="0" smtClean="0">
              <a:solidFill>
                <a:schemeClr val="tx1"/>
              </a:solidFill>
              <a:effectLst/>
              <a:latin typeface="+mn-lt"/>
              <a:ea typeface="+mn-ea"/>
              <a:cs typeface="+mn-cs"/>
            </a:endParaRPr>
          </a:p>
          <a:p>
            <a:pPr fontAlgn="base"/>
            <a:r>
              <a:rPr lang="en-US" sz="1100" kern="1200" dirty="0" smtClean="0">
                <a:solidFill>
                  <a:schemeClr val="tx1"/>
                </a:solidFill>
                <a:effectLst/>
                <a:latin typeface="+mn-lt"/>
                <a:ea typeface="+mn-ea"/>
                <a:cs typeface="+mn-cs"/>
              </a:rPr>
              <a:t>The software design document gives the software development team an overall guidance of the architecture of the software project. The document should be as detailed as possible in order to keep the software development team focused and aligned.</a:t>
            </a:r>
          </a:p>
          <a:p>
            <a:pPr fontAlgn="base"/>
            <a:r>
              <a:rPr lang="en-US" sz="1100" b="1" kern="1200" dirty="0" smtClean="0">
                <a:solidFill>
                  <a:schemeClr val="tx1"/>
                </a:solidFill>
                <a:effectLst/>
                <a:latin typeface="+mn-lt"/>
                <a:ea typeface="+mn-ea"/>
                <a:cs typeface="+mn-cs"/>
              </a:rPr>
              <a:t>System Architecture Finalized</a:t>
            </a:r>
            <a:endParaRPr lang="en-US" sz="1100" kern="1200" dirty="0" smtClean="0">
              <a:solidFill>
                <a:schemeClr val="tx1"/>
              </a:solidFill>
              <a:effectLst/>
              <a:latin typeface="+mn-lt"/>
              <a:ea typeface="+mn-ea"/>
              <a:cs typeface="+mn-cs"/>
            </a:endParaRPr>
          </a:p>
          <a:p>
            <a:pPr fontAlgn="base"/>
            <a:r>
              <a:rPr lang="en-US" sz="1100" kern="1200" dirty="0" smtClean="0">
                <a:solidFill>
                  <a:schemeClr val="tx1"/>
                </a:solidFill>
                <a:effectLst/>
                <a:latin typeface="+mn-lt"/>
                <a:ea typeface="+mn-ea"/>
                <a:cs typeface="+mn-cs"/>
              </a:rPr>
              <a:t>The software design document details the system architecture. During the development and reviews of the software design document, the system architecture will be finalized and any gaps, defects and/or inconsistencies should be resolved.</a:t>
            </a:r>
          </a:p>
          <a:p>
            <a:pPr fontAlgn="base"/>
            <a:r>
              <a:rPr lang="en-US" sz="1100" b="1" kern="1200" dirty="0" smtClean="0">
                <a:solidFill>
                  <a:schemeClr val="tx1"/>
                </a:solidFill>
                <a:effectLst/>
                <a:latin typeface="+mn-lt"/>
                <a:ea typeface="+mn-ea"/>
                <a:cs typeface="+mn-cs"/>
              </a:rPr>
              <a:t>Project Member Training</a:t>
            </a:r>
            <a:endParaRPr lang="en-US" sz="1100" kern="1200" dirty="0" smtClean="0">
              <a:solidFill>
                <a:schemeClr val="tx1"/>
              </a:solidFill>
              <a:effectLst/>
              <a:latin typeface="+mn-lt"/>
              <a:ea typeface="+mn-ea"/>
              <a:cs typeface="+mn-cs"/>
            </a:endParaRPr>
          </a:p>
          <a:p>
            <a:pPr fontAlgn="base"/>
            <a:r>
              <a:rPr lang="en-US" sz="1100" kern="1200" dirty="0" smtClean="0">
                <a:solidFill>
                  <a:schemeClr val="tx1"/>
                </a:solidFill>
                <a:effectLst/>
                <a:latin typeface="+mn-lt"/>
                <a:ea typeface="+mn-ea"/>
                <a:cs typeface="+mn-cs"/>
              </a:rPr>
              <a:t>The software design document serves as a training manual for any new project members. In addition, the software design document may be used as a training manual throughout the life of the system.</a:t>
            </a:r>
          </a:p>
          <a:p>
            <a:pPr lvl="0">
              <a:spcBef>
                <a:spcPts val="0"/>
              </a:spcBef>
              <a:buNone/>
            </a:pPr>
            <a:endParaRPr dirty="0"/>
          </a:p>
        </p:txBody>
      </p:sp>
    </p:spTree>
    <p:extLst>
      <p:ext uri="{BB962C8B-B14F-4D97-AF65-F5344CB8AC3E}">
        <p14:creationId xmlns:p14="http://schemas.microsoft.com/office/powerpoint/2010/main" val="55059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45831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67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4512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6283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 : http://people.cs.aau.dk/~normark/elucidative-programming/time-conversion/time/time.html</a:t>
            </a:r>
          </a:p>
          <a:p>
            <a:pPr lvl="0">
              <a:spcBef>
                <a:spcPts val="0"/>
              </a:spcBef>
              <a:buNone/>
            </a:pPr>
            <a:endParaRPr lang="en-US" dirty="0" smtClean="0"/>
          </a:p>
          <a:p>
            <a:pPr lvl="0">
              <a:spcBef>
                <a:spcPts val="0"/>
              </a:spcBef>
              <a:buNone/>
            </a:pPr>
            <a:endParaRPr lang="en-US" dirty="0" smtClean="0"/>
          </a:p>
          <a:p>
            <a:pPr lvl="0">
              <a:spcBef>
                <a:spcPts val="0"/>
              </a:spcBef>
              <a:buNone/>
            </a:pPr>
            <a:endParaRPr dirty="0"/>
          </a:p>
        </p:txBody>
      </p:sp>
    </p:spTree>
    <p:extLst>
      <p:ext uri="{BB962C8B-B14F-4D97-AF65-F5344CB8AC3E}">
        <p14:creationId xmlns:p14="http://schemas.microsoft.com/office/powerpoint/2010/main" val="358674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2812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Reference: https://en.wikipedia.org/wiki/Literate_programming</a:t>
            </a:r>
          </a:p>
          <a:p>
            <a:endParaRPr lang="en-US" dirty="0" smtClean="0"/>
          </a:p>
          <a:p>
            <a:endParaRPr lang="en-US" dirty="0" smtClean="0"/>
          </a:p>
          <a:p>
            <a:pPr lvl="0">
              <a:spcBef>
                <a:spcPts val="0"/>
              </a:spcBef>
              <a:buNone/>
            </a:pPr>
            <a:endParaRPr dirty="0"/>
          </a:p>
        </p:txBody>
      </p:sp>
    </p:spTree>
    <p:extLst>
      <p:ext uri="{BB962C8B-B14F-4D97-AF65-F5344CB8AC3E}">
        <p14:creationId xmlns:p14="http://schemas.microsoft.com/office/powerpoint/2010/main" val="411000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5613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1556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3102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3965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173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373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0420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6912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9155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8196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1683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6164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4769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0423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106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0122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26922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1112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1516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7184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3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Shape 10" descr="aemelia_icons.png"/>
          <p:cNvPicPr preferRelativeResize="0"/>
          <p:nvPr/>
        </p:nvPicPr>
        <p:blipFill rotWithShape="1">
          <a:blip r:embed="rId2">
            <a:alphaModFix amt="40000"/>
          </a:blip>
          <a:srcRect t="30860" b="30860"/>
          <a:stretch/>
        </p:blipFill>
        <p:spPr>
          <a:xfrm>
            <a:off x="0" y="-1"/>
            <a:ext cx="9144000" cy="1968874"/>
          </a:xfrm>
          <a:prstGeom prst="rect">
            <a:avLst/>
          </a:prstGeom>
          <a:noFill/>
          <a:ln>
            <a:noFill/>
          </a:ln>
        </p:spPr>
      </p:pic>
      <p:sp>
        <p:nvSpPr>
          <p:cNvPr id="11" name="Shape 11"/>
          <p:cNvSpPr txBox="1">
            <a:spLocks noGrp="1"/>
          </p:cNvSpPr>
          <p:nvPr>
            <p:ph type="ctrTitle"/>
          </p:nvPr>
        </p:nvSpPr>
        <p:spPr>
          <a:xfrm>
            <a:off x="2786525" y="1968875"/>
            <a:ext cx="5859599" cy="2766300"/>
          </a:xfrm>
          <a:prstGeom prst="rect">
            <a:avLst/>
          </a:prstGeom>
        </p:spPr>
        <p:txBody>
          <a:bodyPr lIns="91425" tIns="91425" rIns="91425" bIns="91425" anchor="b" anchorCtr="0"/>
          <a:lstStyle>
            <a:lvl1pPr lvl="0" algn="r">
              <a:spcBef>
                <a:spcPts val="0"/>
              </a:spcBef>
              <a:buClr>
                <a:srgbClr val="FFFFFF"/>
              </a:buClr>
              <a:buSzPct val="100000"/>
              <a:defRPr sz="4800">
                <a:solidFill>
                  <a:srgbClr val="FFFFFF"/>
                </a:solidFill>
              </a:defRPr>
            </a:lvl1pPr>
            <a:lvl2pPr lvl="1" algn="ctr">
              <a:spcBef>
                <a:spcPts val="0"/>
              </a:spcBef>
              <a:buClr>
                <a:srgbClr val="FFFFFF"/>
              </a:buClr>
              <a:buSzPct val="100000"/>
              <a:defRPr sz="4800">
                <a:solidFill>
                  <a:srgbClr val="FFFFFF"/>
                </a:solidFill>
              </a:defRPr>
            </a:lvl2pPr>
            <a:lvl3pPr lvl="2" algn="ctr">
              <a:spcBef>
                <a:spcPts val="0"/>
              </a:spcBef>
              <a:buClr>
                <a:srgbClr val="FFFFFF"/>
              </a:buClr>
              <a:buSzPct val="100000"/>
              <a:defRPr sz="4800">
                <a:solidFill>
                  <a:srgbClr val="FFFFFF"/>
                </a:solidFill>
              </a:defRPr>
            </a:lvl3pPr>
            <a:lvl4pPr lvl="3" algn="ctr">
              <a:spcBef>
                <a:spcPts val="0"/>
              </a:spcBef>
              <a:buClr>
                <a:srgbClr val="FFFFFF"/>
              </a:buClr>
              <a:buSzPct val="100000"/>
              <a:defRPr sz="4800">
                <a:solidFill>
                  <a:srgbClr val="FFFFFF"/>
                </a:solidFill>
              </a:defRPr>
            </a:lvl4pPr>
            <a:lvl5pPr lvl="4" algn="ctr">
              <a:spcBef>
                <a:spcPts val="0"/>
              </a:spcBef>
              <a:buClr>
                <a:srgbClr val="FFFFFF"/>
              </a:buClr>
              <a:buSzPct val="100000"/>
              <a:defRPr sz="4800">
                <a:solidFill>
                  <a:srgbClr val="FFFFFF"/>
                </a:solidFill>
              </a:defRPr>
            </a:lvl5pPr>
            <a:lvl6pPr lvl="5" algn="ctr">
              <a:spcBef>
                <a:spcPts val="0"/>
              </a:spcBef>
              <a:buClr>
                <a:srgbClr val="FFFFFF"/>
              </a:buClr>
              <a:buSzPct val="100000"/>
              <a:defRPr sz="4800">
                <a:solidFill>
                  <a:srgbClr val="FFFFFF"/>
                </a:solidFill>
              </a:defRPr>
            </a:lvl6pPr>
            <a:lvl7pPr lvl="6" algn="ctr">
              <a:spcBef>
                <a:spcPts val="0"/>
              </a:spcBef>
              <a:buClr>
                <a:srgbClr val="FFFFFF"/>
              </a:buClr>
              <a:buSzPct val="100000"/>
              <a:defRPr sz="4800">
                <a:solidFill>
                  <a:srgbClr val="FFFFFF"/>
                </a:solidFill>
              </a:defRPr>
            </a:lvl7pPr>
            <a:lvl8pPr lvl="7" algn="ctr">
              <a:spcBef>
                <a:spcPts val="0"/>
              </a:spcBef>
              <a:buClr>
                <a:srgbClr val="FFFFFF"/>
              </a:buClr>
              <a:buSzPct val="100000"/>
              <a:defRPr sz="4800">
                <a:solidFill>
                  <a:srgbClr val="FFFFFF"/>
                </a:solidFill>
              </a:defRPr>
            </a:lvl8pPr>
            <a:lvl9pPr lvl="8" algn="ct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pic>
        <p:nvPicPr>
          <p:cNvPr id="13" name="Shape 13" descr="aemelia_icons.png"/>
          <p:cNvPicPr preferRelativeResize="0"/>
          <p:nvPr/>
        </p:nvPicPr>
        <p:blipFill rotWithShape="1">
          <a:blip r:embed="rId2">
            <a:alphaModFix amt="20000"/>
          </a:blip>
          <a:srcRect t="30860" b="30860"/>
          <a:stretch/>
        </p:blipFill>
        <p:spPr>
          <a:xfrm>
            <a:off x="0" y="-1"/>
            <a:ext cx="9144000" cy="1968874"/>
          </a:xfrm>
          <a:prstGeom prst="rect">
            <a:avLst/>
          </a:prstGeom>
          <a:noFill/>
          <a:ln>
            <a:noFill/>
          </a:ln>
        </p:spPr>
      </p:pic>
      <p:sp>
        <p:nvSpPr>
          <p:cNvPr id="14" name="Shape 14"/>
          <p:cNvSpPr txBox="1">
            <a:spLocks noGrp="1"/>
          </p:cNvSpPr>
          <p:nvPr>
            <p:ph type="ctrTitle"/>
          </p:nvPr>
        </p:nvSpPr>
        <p:spPr>
          <a:xfrm>
            <a:off x="2970175" y="3107350"/>
            <a:ext cx="5792699" cy="1159799"/>
          </a:xfrm>
          <a:prstGeom prst="rect">
            <a:avLst/>
          </a:prstGeom>
        </p:spPr>
        <p:txBody>
          <a:bodyPr lIns="91425" tIns="91425" rIns="91425" bIns="91425" anchor="b" anchorCtr="0"/>
          <a:lstStyle>
            <a:lvl1pPr lvl="0" algn="r" rtl="0">
              <a:spcBef>
                <a:spcPts val="0"/>
              </a:spcBef>
              <a:buClr>
                <a:srgbClr val="073763"/>
              </a:buClr>
              <a:buSzPct val="100000"/>
              <a:defRPr sz="4800">
                <a:solidFill>
                  <a:srgbClr val="073763"/>
                </a:solidFill>
              </a:defRPr>
            </a:lvl1pPr>
            <a:lvl2pPr lvl="1" algn="r" rtl="0">
              <a:spcBef>
                <a:spcPts val="0"/>
              </a:spcBef>
              <a:buClr>
                <a:srgbClr val="073763"/>
              </a:buClr>
              <a:buSzPct val="100000"/>
              <a:defRPr sz="4800">
                <a:solidFill>
                  <a:srgbClr val="073763"/>
                </a:solidFill>
              </a:defRPr>
            </a:lvl2pPr>
            <a:lvl3pPr lvl="2" algn="r" rtl="0">
              <a:spcBef>
                <a:spcPts val="0"/>
              </a:spcBef>
              <a:buClr>
                <a:srgbClr val="073763"/>
              </a:buClr>
              <a:buSzPct val="100000"/>
              <a:defRPr sz="4800">
                <a:solidFill>
                  <a:srgbClr val="073763"/>
                </a:solidFill>
              </a:defRPr>
            </a:lvl3pPr>
            <a:lvl4pPr lvl="3" algn="r" rtl="0">
              <a:spcBef>
                <a:spcPts val="0"/>
              </a:spcBef>
              <a:buClr>
                <a:srgbClr val="073763"/>
              </a:buClr>
              <a:buSzPct val="100000"/>
              <a:defRPr sz="4800">
                <a:solidFill>
                  <a:srgbClr val="073763"/>
                </a:solidFill>
              </a:defRPr>
            </a:lvl4pPr>
            <a:lvl5pPr lvl="4" algn="r" rtl="0">
              <a:spcBef>
                <a:spcPts val="0"/>
              </a:spcBef>
              <a:buClr>
                <a:srgbClr val="073763"/>
              </a:buClr>
              <a:buSzPct val="100000"/>
              <a:defRPr sz="4800">
                <a:solidFill>
                  <a:srgbClr val="073763"/>
                </a:solidFill>
              </a:defRPr>
            </a:lvl5pPr>
            <a:lvl6pPr lvl="5" algn="r" rtl="0">
              <a:spcBef>
                <a:spcPts val="0"/>
              </a:spcBef>
              <a:buClr>
                <a:srgbClr val="073763"/>
              </a:buClr>
              <a:buSzPct val="100000"/>
              <a:defRPr sz="4800">
                <a:solidFill>
                  <a:srgbClr val="073763"/>
                </a:solidFill>
              </a:defRPr>
            </a:lvl6pPr>
            <a:lvl7pPr lvl="6" algn="r" rtl="0">
              <a:spcBef>
                <a:spcPts val="0"/>
              </a:spcBef>
              <a:buClr>
                <a:srgbClr val="073763"/>
              </a:buClr>
              <a:buSzPct val="100000"/>
              <a:defRPr sz="4800">
                <a:solidFill>
                  <a:srgbClr val="073763"/>
                </a:solidFill>
              </a:defRPr>
            </a:lvl7pPr>
            <a:lvl8pPr lvl="7" algn="r" rtl="0">
              <a:spcBef>
                <a:spcPts val="0"/>
              </a:spcBef>
              <a:buClr>
                <a:srgbClr val="073763"/>
              </a:buClr>
              <a:buSzPct val="100000"/>
              <a:defRPr sz="4800">
                <a:solidFill>
                  <a:srgbClr val="073763"/>
                </a:solidFill>
              </a:defRPr>
            </a:lvl8pPr>
            <a:lvl9pPr lvl="8" algn="r" rtl="0">
              <a:spcBef>
                <a:spcPts val="0"/>
              </a:spcBef>
              <a:buClr>
                <a:srgbClr val="073763"/>
              </a:buClr>
              <a:buSzPct val="100000"/>
              <a:defRPr sz="4800">
                <a:solidFill>
                  <a:srgbClr val="073763"/>
                </a:solidFill>
              </a:defRPr>
            </a:lvl9pPr>
          </a:lstStyle>
          <a:p>
            <a:endParaRPr/>
          </a:p>
        </p:txBody>
      </p:sp>
      <p:sp>
        <p:nvSpPr>
          <p:cNvPr id="15" name="Shape 15"/>
          <p:cNvSpPr txBox="1">
            <a:spLocks noGrp="1"/>
          </p:cNvSpPr>
          <p:nvPr>
            <p:ph type="subTitle" idx="1"/>
          </p:nvPr>
        </p:nvSpPr>
        <p:spPr>
          <a:xfrm>
            <a:off x="2970175" y="3906852"/>
            <a:ext cx="5792699" cy="784799"/>
          </a:xfrm>
          <a:prstGeom prst="rect">
            <a:avLst/>
          </a:prstGeom>
        </p:spPr>
        <p:txBody>
          <a:bodyPr lIns="91425" tIns="91425" rIns="91425" bIns="91425" anchor="b" anchorCtr="0"/>
          <a:lstStyle>
            <a:lvl1pPr lvl="0" algn="r" rtl="0">
              <a:spcBef>
                <a:spcPts val="0"/>
              </a:spcBef>
              <a:buSzPct val="100000"/>
              <a:buNone/>
              <a:defRPr sz="2400">
                <a:solidFill>
                  <a:srgbClr val="6FA8DC"/>
                </a:solidFill>
              </a:defRPr>
            </a:lvl1pPr>
            <a:lvl2pPr lvl="1" algn="r" rtl="0">
              <a:spcBef>
                <a:spcPts val="0"/>
              </a:spcBef>
              <a:buNone/>
              <a:defRPr>
                <a:solidFill>
                  <a:srgbClr val="6FA8DC"/>
                </a:solidFill>
              </a:defRPr>
            </a:lvl2pPr>
            <a:lvl3pPr lvl="2" algn="r" rtl="0">
              <a:spcBef>
                <a:spcPts val="0"/>
              </a:spcBef>
              <a:buNone/>
              <a:defRPr>
                <a:solidFill>
                  <a:srgbClr val="6FA8DC"/>
                </a:solidFill>
              </a:defRPr>
            </a:lvl3pPr>
            <a:lvl4pPr lvl="3" algn="r" rtl="0">
              <a:spcBef>
                <a:spcPts val="0"/>
              </a:spcBef>
              <a:buSzPct val="100000"/>
              <a:buNone/>
              <a:defRPr sz="2400">
                <a:solidFill>
                  <a:srgbClr val="6FA8DC"/>
                </a:solidFill>
              </a:defRPr>
            </a:lvl4pPr>
            <a:lvl5pPr lvl="4" algn="r" rtl="0">
              <a:spcBef>
                <a:spcPts val="0"/>
              </a:spcBef>
              <a:buClr>
                <a:srgbClr val="6FA8DC"/>
              </a:buClr>
              <a:buSzPct val="100000"/>
              <a:buNone/>
              <a:defRPr sz="2400">
                <a:solidFill>
                  <a:srgbClr val="6FA8DC"/>
                </a:solidFill>
              </a:defRPr>
            </a:lvl5pPr>
            <a:lvl6pPr lvl="5" algn="r" rtl="0">
              <a:spcBef>
                <a:spcPts val="0"/>
              </a:spcBef>
              <a:buClr>
                <a:srgbClr val="6FA8DC"/>
              </a:buClr>
              <a:buSzPct val="100000"/>
              <a:buNone/>
              <a:defRPr sz="2400">
                <a:solidFill>
                  <a:srgbClr val="6FA8DC"/>
                </a:solidFill>
              </a:defRPr>
            </a:lvl6pPr>
            <a:lvl7pPr lvl="6" algn="r" rtl="0">
              <a:spcBef>
                <a:spcPts val="0"/>
              </a:spcBef>
              <a:buClr>
                <a:srgbClr val="6FA8DC"/>
              </a:buClr>
              <a:buSzPct val="100000"/>
              <a:buNone/>
              <a:defRPr sz="2400">
                <a:solidFill>
                  <a:srgbClr val="6FA8DC"/>
                </a:solidFill>
              </a:defRPr>
            </a:lvl7pPr>
            <a:lvl8pPr lvl="7" algn="r" rtl="0">
              <a:spcBef>
                <a:spcPts val="0"/>
              </a:spcBef>
              <a:buClr>
                <a:srgbClr val="6FA8DC"/>
              </a:buClr>
              <a:buSzPct val="100000"/>
              <a:buNone/>
              <a:defRPr sz="2400">
                <a:solidFill>
                  <a:srgbClr val="6FA8DC"/>
                </a:solidFill>
              </a:defRPr>
            </a:lvl8pPr>
            <a:lvl9pPr lvl="8" algn="r" rtl="0">
              <a:spcBef>
                <a:spcPts val="0"/>
              </a:spcBef>
              <a:buClr>
                <a:srgbClr val="6FA8DC"/>
              </a:buClr>
              <a:buSzPct val="100000"/>
              <a:buNone/>
              <a:defRPr sz="2400">
                <a:solidFill>
                  <a:srgbClr val="6FA8DC"/>
                </a:solidFill>
              </a:defRPr>
            </a:lvl9pPr>
          </a:lstStyle>
          <a:p>
            <a:endParaRPr/>
          </a:p>
        </p:txBody>
      </p:sp>
      <p:sp>
        <p:nvSpPr>
          <p:cNvPr id="16" name="Shape 16"/>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solidFill>
                  <a:srgbClr val="9FC5E8"/>
                </a:solidFill>
              </a:rPr>
              <a:t>‹#›</a:t>
            </a:fld>
            <a:endParaRPr lang="en">
              <a:solidFill>
                <a:srgbClr val="9FC5E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bg>
      <p:bgPr>
        <a:solidFill>
          <a:srgbClr val="6FA8DC"/>
        </a:solidFill>
        <a:effectLst/>
      </p:bgPr>
    </p:bg>
    <p:spTree>
      <p:nvGrpSpPr>
        <p:cNvPr id="1" name="Shape 27"/>
        <p:cNvGrpSpPr/>
        <p:nvPr/>
      </p:nvGrpSpPr>
      <p:grpSpPr>
        <a:xfrm>
          <a:off x="0" y="0"/>
          <a:ext cx="0" cy="0"/>
          <a:chOff x="0" y="0"/>
          <a:chExt cx="0" cy="0"/>
        </a:xfrm>
      </p:grpSpPr>
      <p:pic>
        <p:nvPicPr>
          <p:cNvPr id="28" name="Shape 2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Shape 29"/>
          <p:cNvSpPr/>
          <p:nvPr/>
        </p:nvSpPr>
        <p:spPr>
          <a:xfrm flipH="1">
            <a:off x="2095199" y="0"/>
            <a:ext cx="7048800" cy="5143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30" name="Shape 30"/>
          <p:cNvSpPr txBox="1">
            <a:spLocks noGrp="1"/>
          </p:cNvSpPr>
          <p:nvPr>
            <p:ph type="title"/>
          </p:nvPr>
        </p:nvSpPr>
        <p:spPr>
          <a:xfrm>
            <a:off x="203875" y="1626750"/>
            <a:ext cx="17124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2544225" y="297366"/>
            <a:ext cx="2981399" cy="4661399"/>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2"/>
          </p:nvPr>
        </p:nvSpPr>
        <p:spPr>
          <a:xfrm>
            <a:off x="5705275" y="297366"/>
            <a:ext cx="2981399" cy="4661399"/>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bg>
      <p:bgPr>
        <a:solidFill>
          <a:srgbClr val="6FA8DC"/>
        </a:solidFill>
        <a:effectLst/>
      </p:bgPr>
    </p:bg>
    <p:spTree>
      <p:nvGrpSpPr>
        <p:cNvPr id="1" name="Shape 21"/>
        <p:cNvGrpSpPr/>
        <p:nvPr/>
      </p:nvGrpSpPr>
      <p:grpSpPr>
        <a:xfrm>
          <a:off x="0" y="0"/>
          <a:ext cx="0" cy="0"/>
          <a:chOff x="0" y="0"/>
          <a:chExt cx="0" cy="0"/>
        </a:xfrm>
      </p:grpSpPr>
      <p:pic>
        <p:nvPicPr>
          <p:cNvPr id="22" name="Shape 22"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Shape 23"/>
          <p:cNvSpPr/>
          <p:nvPr/>
        </p:nvSpPr>
        <p:spPr>
          <a:xfrm flipH="1">
            <a:off x="2095199" y="0"/>
            <a:ext cx="7048800" cy="5143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24" name="Shape 24"/>
          <p:cNvSpPr txBox="1">
            <a:spLocks noGrp="1"/>
          </p:cNvSpPr>
          <p:nvPr>
            <p:ph type="title"/>
          </p:nvPr>
        </p:nvSpPr>
        <p:spPr>
          <a:xfrm>
            <a:off x="203875" y="1626750"/>
            <a:ext cx="17124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2874625" y="275338"/>
            <a:ext cx="5561999" cy="4428299"/>
          </a:xfrm>
          <a:prstGeom prst="rect">
            <a:avLst/>
          </a:prstGeom>
        </p:spPr>
        <p:txBody>
          <a:bodyPr lIns="91425" tIns="91425" rIns="91425" bIns="91425" anchor="t" anchorCtr="0"/>
          <a:lstStyle>
            <a:lvl1pPr lvl="0">
              <a:spcBef>
                <a:spcPts val="0"/>
              </a:spcBef>
              <a:buClr>
                <a:srgbClr val="6FA8DC"/>
              </a:buClr>
              <a:buChar char="▸"/>
              <a:defRPr/>
            </a:lvl1pPr>
            <a:lvl2pPr lvl="1">
              <a:spcBef>
                <a:spcPts val="0"/>
              </a:spcBef>
              <a:buClr>
                <a:srgbClr val="6FA8DC"/>
              </a:buClr>
              <a:defRPr/>
            </a:lvl2pPr>
            <a:lvl3pPr lvl="2">
              <a:spcBef>
                <a:spcPts val="0"/>
              </a:spcBef>
              <a:buClr>
                <a:srgbClr val="6FA8DC"/>
              </a:buClr>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794785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874625" y="484600"/>
            <a:ext cx="5561999" cy="4207800"/>
          </a:xfrm>
          <a:prstGeom prst="rect">
            <a:avLst/>
          </a:prstGeom>
          <a:noFill/>
          <a:ln>
            <a:noFill/>
          </a:ln>
        </p:spPr>
        <p:txBody>
          <a:bodyPr lIns="91425" tIns="91425" rIns="91425" bIns="91425" anchor="t" anchorCtr="0"/>
          <a:lstStyle>
            <a:lvl1pPr lvl="0">
              <a:spcBef>
                <a:spcPts val="600"/>
              </a:spcBef>
              <a:buClr>
                <a:srgbClr val="6FA8DC"/>
              </a:buClr>
              <a:buSzPct val="100000"/>
              <a:buFont typeface="Roboto"/>
              <a:buChar char="▸"/>
              <a:defRPr sz="3000">
                <a:solidFill>
                  <a:srgbClr val="073763"/>
                </a:solidFill>
                <a:latin typeface="Roboto"/>
                <a:ea typeface="Roboto"/>
                <a:cs typeface="Roboto"/>
                <a:sym typeface="Roboto"/>
              </a:defRPr>
            </a:lvl1pPr>
            <a:lvl2pPr lvl="1">
              <a:spcBef>
                <a:spcPts val="480"/>
              </a:spcBef>
              <a:buClr>
                <a:srgbClr val="6FA8DC"/>
              </a:buClr>
              <a:buSzPct val="100000"/>
              <a:buFont typeface="Roboto"/>
              <a:buChar char="▹"/>
              <a:defRPr sz="2400">
                <a:solidFill>
                  <a:srgbClr val="073763"/>
                </a:solidFill>
                <a:latin typeface="Roboto"/>
                <a:ea typeface="Roboto"/>
                <a:cs typeface="Roboto"/>
                <a:sym typeface="Roboto"/>
              </a:defRPr>
            </a:lvl2pPr>
            <a:lvl3pPr lvl="2">
              <a:spcBef>
                <a:spcPts val="480"/>
              </a:spcBef>
              <a:buClr>
                <a:srgbClr val="6FA8DC"/>
              </a:buClr>
              <a:buSzPct val="100000"/>
              <a:buFont typeface="Roboto"/>
              <a:defRPr sz="2400">
                <a:solidFill>
                  <a:srgbClr val="073763"/>
                </a:solidFill>
                <a:latin typeface="Roboto"/>
                <a:ea typeface="Roboto"/>
                <a:cs typeface="Roboto"/>
                <a:sym typeface="Roboto"/>
              </a:defRPr>
            </a:lvl3pPr>
            <a:lvl4pPr lvl="3">
              <a:spcBef>
                <a:spcPts val="360"/>
              </a:spcBef>
              <a:buClr>
                <a:srgbClr val="6FA8DC"/>
              </a:buClr>
              <a:buSzPct val="100000"/>
              <a:buFont typeface="Roboto"/>
              <a:defRPr sz="1800">
                <a:solidFill>
                  <a:srgbClr val="073763"/>
                </a:solidFill>
                <a:latin typeface="Roboto"/>
                <a:ea typeface="Roboto"/>
                <a:cs typeface="Roboto"/>
                <a:sym typeface="Roboto"/>
              </a:defRPr>
            </a:lvl4pPr>
            <a:lvl5pPr lvl="4">
              <a:spcBef>
                <a:spcPts val="360"/>
              </a:spcBef>
              <a:buClr>
                <a:srgbClr val="073763"/>
              </a:buClr>
              <a:buSzPct val="100000"/>
              <a:buFont typeface="Roboto"/>
              <a:defRPr sz="1800">
                <a:solidFill>
                  <a:srgbClr val="073763"/>
                </a:solidFill>
                <a:latin typeface="Roboto"/>
                <a:ea typeface="Roboto"/>
                <a:cs typeface="Roboto"/>
                <a:sym typeface="Roboto"/>
              </a:defRPr>
            </a:lvl5pPr>
            <a:lvl6pPr lvl="5">
              <a:spcBef>
                <a:spcPts val="360"/>
              </a:spcBef>
              <a:buClr>
                <a:srgbClr val="073763"/>
              </a:buClr>
              <a:buSzPct val="100000"/>
              <a:buFont typeface="Roboto"/>
              <a:defRPr sz="1800">
                <a:solidFill>
                  <a:srgbClr val="073763"/>
                </a:solidFill>
                <a:latin typeface="Roboto"/>
                <a:ea typeface="Roboto"/>
                <a:cs typeface="Roboto"/>
                <a:sym typeface="Roboto"/>
              </a:defRPr>
            </a:lvl6pPr>
            <a:lvl7pPr lvl="6">
              <a:spcBef>
                <a:spcPts val="360"/>
              </a:spcBef>
              <a:buClr>
                <a:srgbClr val="073763"/>
              </a:buClr>
              <a:buSzPct val="100000"/>
              <a:buFont typeface="Roboto"/>
              <a:defRPr sz="1800">
                <a:solidFill>
                  <a:srgbClr val="073763"/>
                </a:solidFill>
                <a:latin typeface="Roboto"/>
                <a:ea typeface="Roboto"/>
                <a:cs typeface="Roboto"/>
                <a:sym typeface="Roboto"/>
              </a:defRPr>
            </a:lvl7pPr>
            <a:lvl8pPr lvl="7">
              <a:spcBef>
                <a:spcPts val="360"/>
              </a:spcBef>
              <a:buClr>
                <a:srgbClr val="073763"/>
              </a:buClr>
              <a:buSzPct val="100000"/>
              <a:buFont typeface="Roboto"/>
              <a:defRPr sz="1800">
                <a:solidFill>
                  <a:srgbClr val="073763"/>
                </a:solidFill>
                <a:latin typeface="Roboto"/>
                <a:ea typeface="Roboto"/>
                <a:cs typeface="Roboto"/>
                <a:sym typeface="Roboto"/>
              </a:defRPr>
            </a:lvl8pPr>
            <a:lvl9pPr lvl="8">
              <a:spcBef>
                <a:spcPts val="360"/>
              </a:spcBef>
              <a:buClr>
                <a:srgbClr val="073763"/>
              </a:buClr>
              <a:buSzPct val="100000"/>
              <a:buFont typeface="Roboto"/>
              <a:defRPr sz="1800">
                <a:solidFill>
                  <a:srgbClr val="073763"/>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109075" y="146024"/>
            <a:ext cx="1807200" cy="1252800"/>
          </a:xfrm>
          <a:prstGeom prst="rect">
            <a:avLst/>
          </a:prstGeom>
          <a:noFill/>
          <a:ln>
            <a:noFill/>
          </a:ln>
        </p:spPr>
        <p:txBody>
          <a:bodyPr lIns="91425" tIns="91425" rIns="91425" bIns="91425" anchor="t" anchorCtr="0">
            <a:noAutofit/>
          </a:bodyPr>
          <a:lstStyle/>
          <a:p>
            <a:pPr lvl="0">
              <a:spcBef>
                <a:spcPts val="0"/>
              </a:spcBef>
              <a:buNone/>
            </a:pPr>
            <a:fld id="{00000000-1234-1234-1234-123412341234}" type="slidenum">
              <a:rPr lang="en" sz="9600" b="1">
                <a:solidFill>
                  <a:srgbClr val="0B5394"/>
                </a:solidFill>
                <a:latin typeface="Montserrat"/>
                <a:ea typeface="Montserrat"/>
                <a:cs typeface="Montserrat"/>
                <a:sym typeface="Montserrat"/>
              </a:rPr>
              <a:t>‹#›</a:t>
            </a:fld>
            <a:endParaRPr lang="en" sz="9600" b="1">
              <a:solidFill>
                <a:srgbClr val="0B5394"/>
              </a:solidFill>
              <a:latin typeface="Montserrat"/>
              <a:ea typeface="Montserrat"/>
              <a:cs typeface="Montserrat"/>
              <a:sym typeface="Montserrat"/>
            </a:endParaRPr>
          </a:p>
        </p:txBody>
      </p:sp>
      <p:sp>
        <p:nvSpPr>
          <p:cNvPr id="8" name="Shape 8"/>
          <p:cNvSpPr txBox="1">
            <a:spLocks noGrp="1"/>
          </p:cNvSpPr>
          <p:nvPr>
            <p:ph type="title"/>
          </p:nvPr>
        </p:nvSpPr>
        <p:spPr>
          <a:xfrm>
            <a:off x="203875" y="1626750"/>
            <a:ext cx="1712400" cy="857400"/>
          </a:xfrm>
          <a:prstGeom prst="rect">
            <a:avLst/>
          </a:prstGeom>
          <a:noFill/>
          <a:ln>
            <a:noFill/>
          </a:ln>
        </p:spPr>
        <p:txBody>
          <a:bodyPr lIns="91425" tIns="91425" rIns="91425" bIns="91425" anchor="t" anchorCtr="0"/>
          <a:lstStyle>
            <a:lvl1pPr lvl="0">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file:///C:\Users\s525098\Downloads\Srs.doc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file:///C:\Users\s525098\Downloads\PartyGuardWeb_Use%20cases.doc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31.xml"/><Relationship Id="rId7" Type="http://schemas.openxmlformats.org/officeDocument/2006/relationships/oleObject" Target="../embeddings/Microsoft_Excel_97-2003_Worksheet1.xls"/><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image" Target="../media/image11.wmf"/><Relationship Id="rId4" Type="http://schemas.openxmlformats.org/officeDocument/2006/relationships/oleObject" Target="file:///C:\Users\s525098\Downloads\Issue_Tracker.xlsx"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file:///C:\Users\s525098\Downloads\Client%20Meet%20-%20Meeting%20Minutues%20%20Template.docx"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178121" y="2506893"/>
            <a:ext cx="6468303" cy="2228281"/>
          </a:xfrm>
          <a:prstGeom prst="rect">
            <a:avLst/>
          </a:prstGeom>
        </p:spPr>
        <p:txBody>
          <a:bodyPr lIns="91425" tIns="91425" rIns="91425" bIns="91425" anchor="b" anchorCtr="0">
            <a:noAutofit/>
          </a:bodyPr>
          <a:lstStyle/>
          <a:p>
            <a:pPr lvl="0" algn="l">
              <a:spcBef>
                <a:spcPts val="0"/>
              </a:spcBef>
              <a:buNone/>
            </a:pPr>
            <a:r>
              <a:rPr lang="en" dirty="0" smtClean="0">
                <a:latin typeface="Calibri" panose="020F0502020204030204" pitchFamily="34" charset="0"/>
              </a:rPr>
              <a:t>Communications and Documentation Management Workshop</a:t>
            </a:r>
            <a:endParaRPr lang="en"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Requirements </a:t>
            </a:r>
            <a:r>
              <a:rPr lang="en-US" sz="3200" dirty="0">
                <a:latin typeface="Calibri" panose="020F0502020204030204" pitchFamily="34" charset="0"/>
              </a:rPr>
              <a:t>D</a:t>
            </a:r>
            <a:r>
              <a:rPr lang="en-US" sz="3200" dirty="0" smtClean="0">
                <a:latin typeface="Calibri" panose="020F0502020204030204" pitchFamily="34" charset="0"/>
              </a:rPr>
              <a:t>ocument	</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2000" dirty="0">
                <a:latin typeface="Calibri" panose="020F0502020204030204" pitchFamily="34" charset="0"/>
              </a:rPr>
              <a:t>Explains why the product is needed</a:t>
            </a:r>
          </a:p>
          <a:p>
            <a:pPr marL="285750" indent="-285750">
              <a:buFont typeface="Arial" panose="020B0604020202020204" pitchFamily="34" charset="0"/>
              <a:buChar char="•"/>
            </a:pPr>
            <a:r>
              <a:rPr lang="en-US" sz="2000" dirty="0">
                <a:latin typeface="Calibri" panose="020F0502020204030204" pitchFamily="34" charset="0"/>
              </a:rPr>
              <a:t>Describes what the finished product will be like</a:t>
            </a:r>
          </a:p>
          <a:p>
            <a:pPr marL="285750" indent="-285750">
              <a:buFont typeface="Arial" panose="020B0604020202020204" pitchFamily="34" charset="0"/>
              <a:buChar char="•"/>
            </a:pPr>
            <a:r>
              <a:rPr lang="en-US" sz="2000" dirty="0">
                <a:latin typeface="Calibri" panose="020F0502020204030204" pitchFamily="34" charset="0"/>
              </a:rPr>
              <a:t>Formal list of the requirements</a:t>
            </a: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10</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92757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Purpose of Requirements Document</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smtClean="0">
                <a:latin typeface="Calibri" panose="020F0502020204030204" pitchFamily="34" charset="0"/>
              </a:rPr>
              <a:t>More </a:t>
            </a:r>
            <a:r>
              <a:rPr lang="en-US" sz="2000" dirty="0">
                <a:latin typeface="Calibri" panose="020F0502020204030204" pitchFamily="34" charset="0"/>
              </a:rPr>
              <a:t>likely to select the right </a:t>
            </a:r>
            <a:r>
              <a:rPr lang="en-US" sz="2000" dirty="0" smtClean="0">
                <a:latin typeface="Calibri" panose="020F0502020204030204" pitchFamily="34" charset="0"/>
              </a:rPr>
              <a:t>software</a:t>
            </a:r>
          </a:p>
          <a:p>
            <a:pPr marL="285750" indent="-285750" algn="just">
              <a:buFont typeface="Arial" panose="020B0604020202020204" pitchFamily="34" charset="0"/>
              <a:buChar char="•"/>
            </a:pPr>
            <a:r>
              <a:rPr lang="en-US" sz="2000" dirty="0" smtClean="0">
                <a:latin typeface="Calibri" panose="020F0502020204030204" pitchFamily="34" charset="0"/>
              </a:rPr>
              <a:t>Saves time and money in the long run</a:t>
            </a:r>
          </a:p>
          <a:p>
            <a:pPr marL="285750" indent="-285750" algn="just">
              <a:buFont typeface="Arial" panose="020B0604020202020204" pitchFamily="34" charset="0"/>
              <a:buChar char="•"/>
            </a:pPr>
            <a:r>
              <a:rPr lang="en-US" sz="2000" dirty="0" smtClean="0">
                <a:latin typeface="Calibri" panose="020F0502020204030204" pitchFamily="34" charset="0"/>
              </a:rPr>
              <a:t>Reduces </a:t>
            </a:r>
            <a:r>
              <a:rPr lang="en-US" sz="2000" dirty="0">
                <a:latin typeface="Calibri" panose="020F0502020204030204" pitchFamily="34" charset="0"/>
              </a:rPr>
              <a:t>project </a:t>
            </a:r>
            <a:r>
              <a:rPr lang="en-US" sz="2000" dirty="0" smtClean="0">
                <a:latin typeface="Calibri" panose="020F0502020204030204" pitchFamily="34" charset="0"/>
              </a:rPr>
              <a:t>risks</a:t>
            </a:r>
          </a:p>
          <a:p>
            <a:pPr marL="285750" indent="-285750" algn="just">
              <a:buFont typeface="Arial" panose="020B0604020202020204" pitchFamily="34" charset="0"/>
              <a:buChar char="•"/>
            </a:pPr>
            <a:r>
              <a:rPr lang="en-US" sz="2000" dirty="0" smtClean="0">
                <a:latin typeface="Calibri" panose="020F0502020204030204" pitchFamily="34" charset="0"/>
              </a:rPr>
              <a:t>Increases understanding</a:t>
            </a:r>
          </a:p>
          <a:p>
            <a:pPr marL="285750" indent="-285750" algn="just">
              <a:buFont typeface="Arial" panose="020B0604020202020204" pitchFamily="34" charset="0"/>
              <a:buChar char="•"/>
            </a:pPr>
            <a:r>
              <a:rPr lang="en-US" sz="2000" dirty="0" smtClean="0">
                <a:latin typeface="Calibri" panose="020F0502020204030204" pitchFamily="34" charset="0"/>
              </a:rPr>
              <a:t>Future Reference</a:t>
            </a:r>
          </a:p>
          <a:p>
            <a:pPr algn="just">
              <a:buNone/>
            </a:pPr>
            <a:r>
              <a:rPr lang="en-US" sz="2000" dirty="0" smtClean="0">
                <a:latin typeface="Calibri" panose="020F0502020204030204" pitchFamily="34" charset="0"/>
              </a:rPr>
              <a:t> </a:t>
            </a:r>
            <a:endParaRPr lang="en-US"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11</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20384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Requirements Document </a:t>
            </a:r>
            <a:r>
              <a:rPr lang="en-US" sz="3200" dirty="0">
                <a:latin typeface="Calibri" panose="020F0502020204030204" pitchFamily="34" charset="0"/>
              </a:rPr>
              <a:t>i</a:t>
            </a:r>
            <a:r>
              <a:rPr lang="en-US" sz="3200" dirty="0" smtClean="0">
                <a:latin typeface="Calibri" panose="020F0502020204030204" pitchFamily="34" charset="0"/>
              </a:rPr>
              <a:t>nclude</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2000" dirty="0">
                <a:latin typeface="Calibri" panose="020F0502020204030204" pitchFamily="34" charset="0"/>
              </a:rPr>
              <a:t>Functional requirements</a:t>
            </a:r>
          </a:p>
          <a:p>
            <a:pPr marL="285750" indent="-285750">
              <a:buFont typeface="Arial" panose="020B0604020202020204" pitchFamily="34" charset="0"/>
              <a:buChar char="•"/>
            </a:pPr>
            <a:r>
              <a:rPr lang="en-US" sz="2000" dirty="0">
                <a:latin typeface="Calibri" panose="020F0502020204030204" pitchFamily="34" charset="0"/>
              </a:rPr>
              <a:t>Non functional requirements</a:t>
            </a:r>
          </a:p>
          <a:p>
            <a:pPr marL="285750" indent="-285750">
              <a:buFont typeface="Arial" panose="020B0604020202020204" pitchFamily="34" charset="0"/>
              <a:buChar char="•"/>
            </a:pPr>
            <a:r>
              <a:rPr lang="en-US" sz="2000" dirty="0">
                <a:latin typeface="Calibri" panose="020F0502020204030204" pitchFamily="34" charset="0"/>
              </a:rPr>
              <a:t>UI requirements</a:t>
            </a:r>
          </a:p>
          <a:p>
            <a:pPr marL="285750" indent="-285750">
              <a:buFont typeface="Arial" panose="020B0604020202020204" pitchFamily="34" charset="0"/>
              <a:buChar char="•"/>
            </a:pPr>
            <a:r>
              <a:rPr lang="en-US" sz="2000" dirty="0">
                <a:latin typeface="Calibri" panose="020F0502020204030204" pitchFamily="34" charset="0"/>
              </a:rPr>
              <a:t>User requirements</a:t>
            </a:r>
          </a:p>
          <a:p>
            <a:pPr marL="285750" indent="-285750">
              <a:buFont typeface="Arial" panose="020B0604020202020204" pitchFamily="34" charset="0"/>
              <a:buChar char="•"/>
            </a:pPr>
            <a:r>
              <a:rPr lang="en-US" sz="2000" dirty="0">
                <a:latin typeface="Calibri" panose="020F0502020204030204" pitchFamily="34" charset="0"/>
              </a:rPr>
              <a:t>System requirements</a:t>
            </a: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12</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83470626"/>
              </p:ext>
            </p:extLst>
          </p:nvPr>
        </p:nvGraphicFramePr>
        <p:xfrm>
          <a:off x="4219460" y="3238959"/>
          <a:ext cx="1828800" cy="1261122"/>
        </p:xfrm>
        <a:graphic>
          <a:graphicData uri="http://schemas.openxmlformats.org/presentationml/2006/ole">
            <mc:AlternateContent xmlns:mc="http://schemas.openxmlformats.org/markup-compatibility/2006">
              <mc:Choice xmlns:v="urn:schemas-microsoft-com:vml" Requires="v">
                <p:oleObj spid="_x0000_s3076" name="Document" showAsIcon="1" r:id="rId4" imgW="914400" imgH="771480" progId="Word.Document.12">
                  <p:link updateAutomatic="1"/>
                </p:oleObj>
              </mc:Choice>
              <mc:Fallback>
                <p:oleObj name="Document" showAsIcon="1" r:id="rId4" imgW="914400" imgH="771480" progId="Word.Document.12">
                  <p:link updateAutomatic="1"/>
                  <p:pic>
                    <p:nvPicPr>
                      <p:cNvPr id="0" name=""/>
                      <p:cNvPicPr/>
                      <p:nvPr/>
                    </p:nvPicPr>
                    <p:blipFill>
                      <a:blip r:embed="rId5"/>
                      <a:stretch>
                        <a:fillRect/>
                      </a:stretch>
                    </p:blipFill>
                    <p:spPr>
                      <a:xfrm>
                        <a:off x="4219460" y="3238959"/>
                        <a:ext cx="1828800" cy="1261122"/>
                      </a:xfrm>
                      <a:prstGeom prst="rect">
                        <a:avLst/>
                      </a:prstGeom>
                    </p:spPr>
                  </p:pic>
                </p:oleObj>
              </mc:Fallback>
            </mc:AlternateContent>
          </a:graphicData>
        </a:graphic>
      </p:graphicFrame>
    </p:spTree>
    <p:extLst>
      <p:ext uri="{BB962C8B-B14F-4D97-AF65-F5344CB8AC3E}">
        <p14:creationId xmlns:p14="http://schemas.microsoft.com/office/powerpoint/2010/main" val="3158814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609064"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Benefits </a:t>
            </a:r>
            <a:r>
              <a:rPr lang="en-US" sz="3200" dirty="0">
                <a:latin typeface="Calibri" panose="020F0502020204030204" pitchFamily="34" charset="0"/>
              </a:rPr>
              <a:t>o</a:t>
            </a:r>
            <a:r>
              <a:rPr lang="en-US" sz="3200" dirty="0" smtClean="0">
                <a:latin typeface="Calibri" panose="020F0502020204030204" pitchFamily="34" charset="0"/>
              </a:rPr>
              <a:t>f a Requirements Document</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342900" indent="-342900" algn="just">
              <a:buFont typeface="Arial" panose="020B0604020202020204" pitchFamily="34" charset="0"/>
              <a:buChar char="•"/>
            </a:pPr>
            <a:r>
              <a:rPr lang="en-US" sz="2000" dirty="0">
                <a:latin typeface="Calibri" panose="020F0502020204030204" pitchFamily="34" charset="0"/>
              </a:rPr>
              <a:t>Customers can see early on if their needs will be met</a:t>
            </a:r>
          </a:p>
          <a:p>
            <a:pPr marL="342900" indent="-342900" algn="just">
              <a:buFont typeface="Arial" panose="020B0604020202020204" pitchFamily="34" charset="0"/>
              <a:buChar char="•"/>
            </a:pPr>
            <a:r>
              <a:rPr lang="en-US" sz="2000" dirty="0">
                <a:latin typeface="Calibri" panose="020F0502020204030204" pitchFamily="34" charset="0"/>
              </a:rPr>
              <a:t>Developers can estimate the effort involved in creating the application</a:t>
            </a:r>
          </a:p>
          <a:p>
            <a:pPr marL="342900" indent="-342900" algn="just">
              <a:buFont typeface="Arial" panose="020B0604020202020204" pitchFamily="34" charset="0"/>
              <a:buChar char="•"/>
            </a:pPr>
            <a:r>
              <a:rPr lang="en-US" sz="2000" dirty="0">
                <a:latin typeface="Calibri" panose="020F0502020204030204" pitchFamily="34" charset="0"/>
              </a:rPr>
              <a:t>Development project leader has a basis for a project plan</a:t>
            </a:r>
          </a:p>
          <a:p>
            <a:pPr marL="342900" indent="-342900" algn="just">
              <a:buFont typeface="Arial" panose="020B0604020202020204" pitchFamily="34" charset="0"/>
              <a:buChar char="•"/>
            </a:pPr>
            <a:r>
              <a:rPr lang="en-US" sz="2000" dirty="0">
                <a:latin typeface="Calibri" panose="020F0502020204030204" pitchFamily="34" charset="0"/>
              </a:rPr>
              <a:t>Quality assurance people have a basis for testing the </a:t>
            </a:r>
            <a:r>
              <a:rPr lang="en-US" sz="2000" dirty="0" smtClean="0">
                <a:latin typeface="Calibri" panose="020F0502020204030204" pitchFamily="34" charset="0"/>
              </a:rPr>
              <a:t>application</a:t>
            </a:r>
          </a:p>
          <a:p>
            <a:pPr marL="342900" indent="-342900" algn="just">
              <a:buFont typeface="Arial" panose="020B0604020202020204" pitchFamily="34" charset="0"/>
              <a:buChar char="•"/>
            </a:pPr>
            <a:r>
              <a:rPr lang="en-US" sz="2000" dirty="0" smtClean="0">
                <a:latin typeface="Calibri" panose="020F0502020204030204" pitchFamily="34" charset="0"/>
              </a:rPr>
              <a:t>Cost management</a:t>
            </a:r>
          </a:p>
          <a:p>
            <a:pPr marL="342900" indent="-342900" algn="just">
              <a:buFont typeface="Arial" panose="020B0604020202020204" pitchFamily="34" charset="0"/>
              <a:buChar char="•"/>
            </a:pPr>
            <a:r>
              <a:rPr lang="en-US" sz="2000" dirty="0" smtClean="0">
                <a:latin typeface="Calibri" panose="020F0502020204030204" pitchFamily="34" charset="0"/>
              </a:rPr>
              <a:t>Time management</a:t>
            </a:r>
            <a:endParaRPr lang="en-US" sz="2000" dirty="0">
              <a:latin typeface="Calibri" panose="020F0502020204030204" pitchFamily="34" charset="0"/>
            </a:endParaRPr>
          </a:p>
          <a:p>
            <a:pPr marL="342900" indent="-34290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13</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255961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What </a:t>
            </a:r>
            <a:r>
              <a:rPr lang="en-US" sz="3200" dirty="0">
                <a:latin typeface="Calibri" panose="020F0502020204030204" pitchFamily="34" charset="0"/>
              </a:rPr>
              <a:t>i</a:t>
            </a:r>
            <a:r>
              <a:rPr lang="en-US" sz="3200" dirty="0" smtClean="0">
                <a:latin typeface="Calibri" panose="020F0502020204030204" pitchFamily="34" charset="0"/>
              </a:rPr>
              <a:t>s a Design Document</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Written description of a software product </a:t>
            </a:r>
          </a:p>
          <a:p>
            <a:pPr marL="285750" indent="-285750" algn="just">
              <a:buFont typeface="Arial" panose="020B0604020202020204" pitchFamily="34" charset="0"/>
              <a:buChar char="•"/>
            </a:pPr>
            <a:r>
              <a:rPr lang="en-US" sz="2000" dirty="0">
                <a:latin typeface="Calibri" panose="020F0502020204030204" pitchFamily="34" charset="0"/>
              </a:rPr>
              <a:t>Software designer writes it in order to give a software development team overall guidance to the architecture of the project</a:t>
            </a:r>
          </a:p>
          <a:p>
            <a:pPr marL="285750" indent="-285750" algn="just">
              <a:buFont typeface="Arial" panose="020B0604020202020204" pitchFamily="34" charset="0"/>
              <a:buChar char="•"/>
            </a:pPr>
            <a:r>
              <a:rPr lang="en-US" sz="2000" dirty="0">
                <a:latin typeface="Calibri" panose="020F0502020204030204" pitchFamily="34" charset="0"/>
              </a:rPr>
              <a:t>Blueprint for the programmers to </a:t>
            </a:r>
            <a:r>
              <a:rPr lang="en-US" sz="2000" dirty="0" smtClean="0">
                <a:latin typeface="Calibri" panose="020F0502020204030204" pitchFamily="34" charset="0"/>
              </a:rPr>
              <a:t>follow</a:t>
            </a:r>
            <a:endParaRPr lang="en-US" sz="2000" dirty="0">
              <a:latin typeface="Calibri" panose="020F0502020204030204" pitchFamily="34" charset="0"/>
            </a:endParaRPr>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14</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201650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Purpose </a:t>
            </a:r>
            <a:r>
              <a:rPr lang="en-US" sz="3200" dirty="0">
                <a:latin typeface="Calibri" panose="020F0502020204030204" pitchFamily="34" charset="0"/>
              </a:rPr>
              <a:t>o</a:t>
            </a:r>
            <a:r>
              <a:rPr lang="en-US" sz="3200" dirty="0" smtClean="0">
                <a:latin typeface="Calibri" panose="020F0502020204030204" pitchFamily="34" charset="0"/>
              </a:rPr>
              <a:t>f  a Design </a:t>
            </a:r>
            <a:r>
              <a:rPr lang="en-US" sz="3200" dirty="0">
                <a:latin typeface="Calibri" panose="020F0502020204030204" pitchFamily="34" charset="0"/>
              </a:rPr>
              <a:t>D</a:t>
            </a:r>
            <a:r>
              <a:rPr lang="en-US" sz="3200" dirty="0" smtClean="0">
                <a:latin typeface="Calibri" panose="020F0502020204030204" pitchFamily="34" charset="0"/>
              </a:rPr>
              <a:t>ocument</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2000" dirty="0">
                <a:latin typeface="Calibri" panose="020F0502020204030204" pitchFamily="34" charset="0"/>
              </a:rPr>
              <a:t>Requirements Traceability</a:t>
            </a:r>
          </a:p>
          <a:p>
            <a:pPr marL="285750" indent="-285750">
              <a:buFont typeface="Arial" panose="020B0604020202020204" pitchFamily="34" charset="0"/>
              <a:buChar char="•"/>
            </a:pPr>
            <a:r>
              <a:rPr lang="en-US" sz="2000" dirty="0">
                <a:latin typeface="Calibri" panose="020F0502020204030204" pitchFamily="34" charset="0"/>
              </a:rPr>
              <a:t>Developer Blueprint</a:t>
            </a:r>
          </a:p>
          <a:p>
            <a:pPr marL="285750" indent="-285750">
              <a:buFont typeface="Arial" panose="020B0604020202020204" pitchFamily="34" charset="0"/>
              <a:buChar char="•"/>
            </a:pPr>
            <a:r>
              <a:rPr lang="en-US" sz="2000" dirty="0">
                <a:latin typeface="Calibri" panose="020F0502020204030204" pitchFamily="34" charset="0"/>
              </a:rPr>
              <a:t>System Architecture finalized</a:t>
            </a:r>
          </a:p>
          <a:p>
            <a:pPr marL="285750" indent="-285750">
              <a:buFont typeface="Arial" panose="020B0604020202020204" pitchFamily="34" charset="0"/>
              <a:buChar char="•"/>
            </a:pPr>
            <a:r>
              <a:rPr lang="en-US" sz="2000" dirty="0">
                <a:latin typeface="Calibri" panose="020F0502020204030204" pitchFamily="34" charset="0"/>
              </a:rPr>
              <a:t>Project member training</a:t>
            </a:r>
          </a:p>
          <a:p>
            <a:pPr>
              <a:buNone/>
            </a:pPr>
            <a:endParaRPr lang="en-US" sz="2000" dirty="0">
              <a:latin typeface="Calibri" panose="020F0502020204030204" pitchFamily="34" charset="0"/>
            </a:endParaRP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15</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510219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Design Document </a:t>
            </a:r>
            <a:r>
              <a:rPr lang="en-US" sz="3200" dirty="0">
                <a:latin typeface="Calibri" panose="020F0502020204030204" pitchFamily="34" charset="0"/>
              </a:rPr>
              <a:t>i</a:t>
            </a:r>
            <a:r>
              <a:rPr lang="en-US" sz="3200" dirty="0" smtClean="0">
                <a:latin typeface="Calibri" panose="020F0502020204030204" pitchFamily="34" charset="0"/>
              </a:rPr>
              <a:t>ncludes</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2000" dirty="0">
                <a:latin typeface="Calibri" panose="020F0502020204030204" pitchFamily="34" charset="0"/>
              </a:rPr>
              <a:t>Database design</a:t>
            </a:r>
          </a:p>
          <a:p>
            <a:pPr marL="285750" indent="-285750">
              <a:buFont typeface="Arial" panose="020B0604020202020204" pitchFamily="34" charset="0"/>
              <a:buChar char="•"/>
            </a:pPr>
            <a:r>
              <a:rPr lang="en-US" sz="2000" dirty="0">
                <a:latin typeface="Calibri" panose="020F0502020204030204" pitchFamily="34" charset="0"/>
              </a:rPr>
              <a:t>Interface design</a:t>
            </a:r>
          </a:p>
          <a:p>
            <a:pPr marL="285750" indent="-285750">
              <a:buFont typeface="Arial" panose="020B0604020202020204" pitchFamily="34" charset="0"/>
              <a:buChar char="•"/>
            </a:pPr>
            <a:r>
              <a:rPr lang="en-US" sz="2000" dirty="0" smtClean="0">
                <a:latin typeface="Calibri" panose="020F0502020204030204" pitchFamily="34" charset="0"/>
              </a:rPr>
              <a:t>User stories</a:t>
            </a:r>
            <a:endParaRPr lang="en-US" sz="2000" dirty="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System description</a:t>
            </a:r>
            <a:endParaRPr lang="en-US" sz="2000" dirty="0">
              <a:latin typeface="Calibri" panose="020F0502020204030204" pitchFamily="34" charset="0"/>
            </a:endParaRP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16</a:t>
            </a:fld>
            <a:endParaRPr lang="en" dirty="0"/>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41707128"/>
              </p:ext>
            </p:extLst>
          </p:nvPr>
        </p:nvGraphicFramePr>
        <p:xfrm>
          <a:off x="4715219" y="3062689"/>
          <a:ext cx="1586429" cy="1178805"/>
        </p:xfrm>
        <a:graphic>
          <a:graphicData uri="http://schemas.openxmlformats.org/presentationml/2006/ole">
            <mc:AlternateContent xmlns:mc="http://schemas.openxmlformats.org/markup-compatibility/2006">
              <mc:Choice xmlns:v="urn:schemas-microsoft-com:vml" Requires="v">
                <p:oleObj spid="_x0000_s4100" name="Document" showAsIcon="1" r:id="rId4" imgW="914400" imgH="771480" progId="Word.Document.12">
                  <p:link updateAutomatic="1"/>
                </p:oleObj>
              </mc:Choice>
              <mc:Fallback>
                <p:oleObj name="Document" showAsIcon="1" r:id="rId4" imgW="914400" imgH="771480" progId="Word.Document.12">
                  <p:link updateAutomatic="1"/>
                  <p:pic>
                    <p:nvPicPr>
                      <p:cNvPr id="0" name=""/>
                      <p:cNvPicPr/>
                      <p:nvPr/>
                    </p:nvPicPr>
                    <p:blipFill>
                      <a:blip r:embed="rId5"/>
                      <a:stretch>
                        <a:fillRect/>
                      </a:stretch>
                    </p:blipFill>
                    <p:spPr>
                      <a:xfrm>
                        <a:off x="4715219" y="3062689"/>
                        <a:ext cx="1586429" cy="1178805"/>
                      </a:xfrm>
                      <a:prstGeom prst="rect">
                        <a:avLst/>
                      </a:prstGeom>
                    </p:spPr>
                  </p:pic>
                </p:oleObj>
              </mc:Fallback>
            </mc:AlternateContent>
          </a:graphicData>
        </a:graphic>
      </p:graphicFrame>
    </p:spTree>
    <p:extLst>
      <p:ext uri="{BB962C8B-B14F-4D97-AF65-F5344CB8AC3E}">
        <p14:creationId xmlns:p14="http://schemas.microsoft.com/office/powerpoint/2010/main" val="3524336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smtClean="0">
                <a:latin typeface="Calibri" panose="020F0502020204030204" pitchFamily="34" charset="0"/>
              </a:rPr>
              <a:t>Benefits of </a:t>
            </a:r>
            <a:r>
              <a:rPr lang="en-US" sz="3200" dirty="0">
                <a:latin typeface="Calibri" panose="020F0502020204030204" pitchFamily="34" charset="0"/>
              </a:rPr>
              <a:t>a</a:t>
            </a:r>
            <a:r>
              <a:rPr lang="en-US" sz="3200" dirty="0" smtClean="0">
                <a:latin typeface="Calibri" panose="020F0502020204030204" pitchFamily="34" charset="0"/>
              </a:rPr>
              <a:t> Design document</a:t>
            </a:r>
            <a:endParaRPr lang="en" sz="3200" b="1"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342900" indent="-342900" algn="just">
              <a:buFont typeface="Arial" panose="020B0604020202020204" pitchFamily="34" charset="0"/>
              <a:buChar char="•"/>
            </a:pPr>
            <a:r>
              <a:rPr lang="en-US" sz="2000" dirty="0">
                <a:latin typeface="Calibri" panose="020F0502020204030204" pitchFamily="34" charset="0"/>
              </a:rPr>
              <a:t>Well documented code is more easy to reuse</a:t>
            </a:r>
          </a:p>
          <a:p>
            <a:pPr marL="342900" indent="-342900" algn="just">
              <a:buFont typeface="Arial" panose="020B0604020202020204" pitchFamily="34" charset="0"/>
              <a:buChar char="•"/>
            </a:pPr>
            <a:r>
              <a:rPr lang="en-US" sz="2000" dirty="0">
                <a:latin typeface="Calibri" panose="020F0502020204030204" pitchFamily="34" charset="0"/>
              </a:rPr>
              <a:t>Captures important design decisions such as responsibilities that drive the implementation</a:t>
            </a:r>
          </a:p>
          <a:p>
            <a:pPr marL="342900" indent="-342900" algn="just">
              <a:buFont typeface="Arial" panose="020B0604020202020204" pitchFamily="34" charset="0"/>
              <a:buChar char="•"/>
            </a:pPr>
            <a:r>
              <a:rPr lang="en-US" sz="2000" dirty="0">
                <a:latin typeface="Calibri" panose="020F0502020204030204" pitchFamily="34" charset="0"/>
              </a:rPr>
              <a:t>Unit testing of the associated modules by describing their interfaces</a:t>
            </a:r>
          </a:p>
          <a:p>
            <a:pPr marL="342900" indent="-342900" algn="just">
              <a:buFont typeface="Arial" panose="020B0604020202020204" pitchFamily="34" charset="0"/>
              <a:buChar char="•"/>
            </a:pPr>
            <a:r>
              <a:rPr lang="en-US" sz="2000" dirty="0">
                <a:latin typeface="Calibri" panose="020F0502020204030204" pitchFamily="34" charset="0"/>
              </a:rPr>
              <a:t>Supports Integration testing of the package by describing its interface, structure, and behavior.</a:t>
            </a:r>
          </a:p>
          <a:p>
            <a:pPr marL="342900" indent="-342900" algn="just">
              <a:buFont typeface="Arial" panose="020B0604020202020204" pitchFamily="34" charset="0"/>
              <a:buChar char="•"/>
            </a:pPr>
            <a:endParaRPr lang="en-US" sz="2000" dirty="0">
              <a:latin typeface="Calibri" panose="020F0502020204030204" pitchFamily="34" charset="0"/>
            </a:endParaRPr>
          </a:p>
          <a:p>
            <a:pPr marL="342900" indent="-34290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17</a:t>
            </a:fld>
            <a:endParaRPr lang="en"/>
          </a:p>
        </p:txBody>
      </p:sp>
      <p:sp>
        <p:nvSpPr>
          <p:cNvPr id="4" name="Rectangle 3"/>
          <p:cNvSpPr/>
          <p:nvPr/>
        </p:nvSpPr>
        <p:spPr>
          <a:xfrm>
            <a:off x="7055427" y="4813580"/>
            <a:ext cx="1631472"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GOPINADH CHERUPALLY</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3925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Technical </a:t>
            </a:r>
            <a:r>
              <a:rPr lang="en-US" sz="3200" dirty="0" smtClean="0">
                <a:latin typeface="Calibri" panose="020F0502020204030204" pitchFamily="34" charset="0"/>
              </a:rPr>
              <a:t>Documentation</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2000" dirty="0">
                <a:latin typeface="Calibri" panose="020F0502020204030204" pitchFamily="34" charset="0"/>
              </a:rPr>
              <a:t>Technical Documents are the code documents which include guidelines to operate a specific software application or software product</a:t>
            </a:r>
          </a:p>
          <a:p>
            <a:pPr marL="285750" indent="-285750">
              <a:buFont typeface="Arial" panose="020B0604020202020204" pitchFamily="34" charset="0"/>
              <a:buChar char="•"/>
            </a:pPr>
            <a:r>
              <a:rPr lang="en-US" sz="2000" dirty="0">
                <a:latin typeface="Calibri" panose="020F0502020204030204" pitchFamily="34" charset="0"/>
              </a:rPr>
              <a:t>Used by developers, testers and end users using that software application</a:t>
            </a:r>
          </a:p>
          <a:p>
            <a:pPr marL="285750" indent="-285750">
              <a:buFont typeface="Arial" panose="020B0604020202020204" pitchFamily="34" charset="0"/>
              <a:buChar char="•"/>
            </a:pPr>
            <a:r>
              <a:rPr lang="en-US" sz="2000" b="1" dirty="0">
                <a:solidFill>
                  <a:schemeClr val="accent1"/>
                </a:solidFill>
                <a:latin typeface="Calibri" panose="020F0502020204030204" pitchFamily="34" charset="0"/>
              </a:rPr>
              <a:t>Examples: </a:t>
            </a:r>
            <a:r>
              <a:rPr lang="en-US" sz="2000" dirty="0">
                <a:latin typeface="Calibri" panose="020F0502020204030204" pitchFamily="34" charset="0"/>
              </a:rPr>
              <a:t>README, API</a:t>
            </a:r>
          </a:p>
          <a:p>
            <a:pPr marL="285750" indent="-285750">
              <a:buFont typeface="Arial" panose="020B0604020202020204" pitchFamily="34" charset="0"/>
              <a:buChar char="•"/>
            </a:pPr>
            <a:r>
              <a:rPr lang="en-US" sz="2000" dirty="0">
                <a:latin typeface="Calibri" panose="020F0502020204030204" pitchFamily="34" charset="0"/>
              </a:rPr>
              <a:t>Auto generate the documents using tools, literate programming and elucidative programming</a:t>
            </a:r>
          </a:p>
          <a:p>
            <a:pPr marL="285750" indent="-285750">
              <a:buFont typeface="Arial" panose="020B0604020202020204" pitchFamily="34" charset="0"/>
              <a:buChar char="•"/>
            </a:pPr>
            <a:r>
              <a:rPr lang="en-US" sz="2000" b="1" dirty="0">
                <a:solidFill>
                  <a:schemeClr val="accent1"/>
                </a:solidFill>
                <a:latin typeface="Calibri" panose="020F0502020204030204" pitchFamily="34" charset="0"/>
              </a:rPr>
              <a:t>Tools:</a:t>
            </a:r>
            <a:r>
              <a:rPr lang="en-US" sz="2000" dirty="0">
                <a:solidFill>
                  <a:schemeClr val="accent1"/>
                </a:solidFill>
                <a:latin typeface="Calibri" panose="020F0502020204030204" pitchFamily="34" charset="0"/>
              </a:rPr>
              <a:t> </a:t>
            </a:r>
            <a:r>
              <a:rPr lang="en-US" sz="2000" dirty="0">
                <a:latin typeface="Calibri" panose="020F0502020204030204" pitchFamily="34" charset="0"/>
              </a:rPr>
              <a:t>Javadoc(Java), Sandcastle(.NET)</a:t>
            </a:r>
          </a:p>
          <a:p>
            <a:pPr marL="285750" indent="-285750">
              <a:buFont typeface="Arial" panose="020B0604020202020204" pitchFamily="34" charset="0"/>
              <a:buChar char="•"/>
            </a:pPr>
            <a:endParaRPr lang="en-US"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18</a:t>
            </a:fld>
            <a:endParaRPr lang="en"/>
          </a:p>
        </p:txBody>
      </p:sp>
      <p:sp>
        <p:nvSpPr>
          <p:cNvPr id="4" name="Rectangle 3"/>
          <p:cNvSpPr/>
          <p:nvPr/>
        </p:nvSpPr>
        <p:spPr>
          <a:xfrm>
            <a:off x="7294651" y="4813580"/>
            <a:ext cx="1392247"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Tree>
    <p:extLst>
      <p:ext uri="{BB962C8B-B14F-4D97-AF65-F5344CB8AC3E}">
        <p14:creationId xmlns:p14="http://schemas.microsoft.com/office/powerpoint/2010/main" val="281042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Elucidative Programming</a:t>
            </a:r>
            <a:br>
              <a:rPr lang="en-US" sz="3200" dirty="0">
                <a:latin typeface="Calibri" panose="020F0502020204030204" pitchFamily="34" charset="0"/>
              </a:rPr>
            </a:b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Elucidative Programming is the result of practical applications of Literate Programming in real programming contexts. </a:t>
            </a:r>
          </a:p>
          <a:p>
            <a:pPr marL="285750" indent="-285750" algn="just">
              <a:buFont typeface="Arial" panose="020B0604020202020204" pitchFamily="34" charset="0"/>
              <a:buChar char="•"/>
            </a:pPr>
            <a:r>
              <a:rPr lang="en-US" sz="2000" dirty="0">
                <a:latin typeface="Calibri" panose="020F0502020204030204" pitchFamily="34" charset="0"/>
              </a:rPr>
              <a:t>The Elucidative paradigm proposes that source code and documentation be stored separately.</a:t>
            </a:r>
          </a:p>
          <a:p>
            <a:pPr algn="just">
              <a:buSzPct val="150000"/>
              <a:buNone/>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19</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Tree>
    <p:extLst>
      <p:ext uri="{BB962C8B-B14F-4D97-AF65-F5344CB8AC3E}">
        <p14:creationId xmlns:p14="http://schemas.microsoft.com/office/powerpoint/2010/main" val="1657855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Shape 86"/>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smtClean="0">
                <a:latin typeface="Calibri" panose="020F0502020204030204" pitchFamily="34" charset="0"/>
              </a:rPr>
              <a:t>2</a:t>
            </a:fld>
            <a:endParaRPr lang="en" dirty="0">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910" y="2024005"/>
            <a:ext cx="1735350" cy="19585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249" y="2024005"/>
            <a:ext cx="1808251" cy="195851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983" y="2024005"/>
            <a:ext cx="1801916" cy="1958511"/>
          </a:xfrm>
          <a:prstGeom prst="rect">
            <a:avLst/>
          </a:prstGeom>
        </p:spPr>
      </p:pic>
      <p:sp>
        <p:nvSpPr>
          <p:cNvPr id="12" name="Rectangle 11"/>
          <p:cNvSpPr/>
          <p:nvPr/>
        </p:nvSpPr>
        <p:spPr>
          <a:xfrm>
            <a:off x="4869944" y="4161034"/>
            <a:ext cx="1808251" cy="307777"/>
          </a:xfrm>
          <a:prstGeom prst="rect">
            <a:avLst/>
          </a:prstGeom>
        </p:spPr>
        <p:txBody>
          <a:bodyPr wrap="square">
            <a:spAutoFit/>
          </a:bodyPr>
          <a:lstStyle/>
          <a:p>
            <a:pPr lvl="0"/>
            <a:r>
              <a:rPr lang="en" b="1" dirty="0" smtClean="0">
                <a:solidFill>
                  <a:schemeClr val="tx1"/>
                </a:solidFill>
                <a:latin typeface="Calibri" panose="020F0502020204030204" pitchFamily="34" charset="0"/>
              </a:rPr>
              <a:t>SRAVANTHI PALLETI</a:t>
            </a:r>
            <a:endParaRPr lang="en" b="1" dirty="0">
              <a:solidFill>
                <a:schemeClr val="tx1"/>
              </a:solidFill>
              <a:latin typeface="Calibri" panose="020F0502020204030204" pitchFamily="34" charset="0"/>
            </a:endParaRPr>
          </a:p>
        </p:txBody>
      </p:sp>
      <p:sp>
        <p:nvSpPr>
          <p:cNvPr id="9" name="Rectangle 8"/>
          <p:cNvSpPr/>
          <p:nvPr/>
        </p:nvSpPr>
        <p:spPr>
          <a:xfrm flipH="1">
            <a:off x="180982" y="4115314"/>
            <a:ext cx="1801916" cy="307777"/>
          </a:xfrm>
          <a:prstGeom prst="rect">
            <a:avLst/>
          </a:prstGeom>
        </p:spPr>
        <p:txBody>
          <a:bodyPr wrap="square">
            <a:spAutoFit/>
          </a:bodyPr>
          <a:lstStyle/>
          <a:p>
            <a:pPr lvl="0"/>
            <a:r>
              <a:rPr lang="en" b="1" dirty="0" smtClean="0">
                <a:solidFill>
                  <a:schemeClr val="tx1"/>
                </a:solidFill>
                <a:latin typeface="Calibri" panose="020F0502020204030204" pitchFamily="34" charset="0"/>
              </a:rPr>
              <a:t>THRISHA SINGI</a:t>
            </a:r>
            <a:endParaRPr lang="en" b="1" dirty="0">
              <a:solidFill>
                <a:schemeClr val="tx1"/>
              </a:solidFill>
              <a:latin typeface="Calibri" panose="020F0502020204030204" pitchFamily="34" charset="0"/>
            </a:endParaRPr>
          </a:p>
        </p:txBody>
      </p:sp>
      <p:sp>
        <p:nvSpPr>
          <p:cNvPr id="10" name="Rectangle 9"/>
          <p:cNvSpPr/>
          <p:nvPr/>
        </p:nvSpPr>
        <p:spPr>
          <a:xfrm>
            <a:off x="2291394" y="4115314"/>
            <a:ext cx="2096169" cy="307777"/>
          </a:xfrm>
          <a:prstGeom prst="rect">
            <a:avLst/>
          </a:prstGeom>
        </p:spPr>
        <p:txBody>
          <a:bodyPr wrap="square">
            <a:spAutoFit/>
          </a:bodyPr>
          <a:lstStyle/>
          <a:p>
            <a:pPr lvl="0"/>
            <a:r>
              <a:rPr lang="en" b="1" dirty="0" smtClean="0">
                <a:solidFill>
                  <a:schemeClr val="tx1"/>
                </a:solidFill>
                <a:latin typeface="Calibri" panose="020F0502020204030204" pitchFamily="34" charset="0"/>
              </a:rPr>
              <a:t>  GOPINADH CHERUPALLY</a:t>
            </a:r>
            <a:endParaRPr lang="en" b="1" dirty="0">
              <a:solidFill>
                <a:schemeClr val="tx1"/>
              </a:solidFill>
              <a:latin typeface="Calibri" panose="020F0502020204030204" pitchFamily="34" charset="0"/>
            </a:endParaRPr>
          </a:p>
        </p:txBody>
      </p:sp>
      <p:sp>
        <p:nvSpPr>
          <p:cNvPr id="11" name="Rectangle 10"/>
          <p:cNvSpPr/>
          <p:nvPr/>
        </p:nvSpPr>
        <p:spPr>
          <a:xfrm>
            <a:off x="7191910" y="4161033"/>
            <a:ext cx="1735350" cy="307777"/>
          </a:xfrm>
          <a:prstGeom prst="rect">
            <a:avLst/>
          </a:prstGeom>
        </p:spPr>
        <p:txBody>
          <a:bodyPr wrap="square">
            <a:spAutoFit/>
          </a:bodyPr>
          <a:lstStyle/>
          <a:p>
            <a:pPr lvl="0"/>
            <a:r>
              <a:rPr lang="en" b="1" dirty="0" smtClean="0">
                <a:solidFill>
                  <a:schemeClr val="tx1"/>
                </a:solidFill>
                <a:latin typeface="Calibri" panose="020F0502020204030204" pitchFamily="34" charset="0"/>
              </a:rPr>
              <a:t>MOUNICA RAMINI</a:t>
            </a:r>
            <a:endParaRPr lang="en" b="1" dirty="0">
              <a:solidFill>
                <a:schemeClr val="tx1"/>
              </a:solidFill>
              <a:latin typeface="Calibri" panose="020F0502020204030204"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9655" y="2024005"/>
            <a:ext cx="2064837" cy="195851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20</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pic>
        <p:nvPicPr>
          <p:cNvPr id="6" name="Picture 5"/>
          <p:cNvPicPr>
            <a:picLocks noChangeAspect="1"/>
          </p:cNvPicPr>
          <p:nvPr/>
        </p:nvPicPr>
        <p:blipFill>
          <a:blip r:embed="rId3"/>
          <a:stretch>
            <a:fillRect/>
          </a:stretch>
        </p:blipFill>
        <p:spPr>
          <a:xfrm>
            <a:off x="2208943" y="462337"/>
            <a:ext cx="6770670" cy="4345970"/>
          </a:xfrm>
          <a:prstGeom prst="rect">
            <a:avLst/>
          </a:prstGeom>
        </p:spPr>
      </p:pic>
    </p:spTree>
    <p:extLst>
      <p:ext uri="{BB962C8B-B14F-4D97-AF65-F5344CB8AC3E}">
        <p14:creationId xmlns:p14="http://schemas.microsoft.com/office/powerpoint/2010/main" val="1760240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Literate Programming</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Donald Knuth </a:t>
            </a:r>
            <a:r>
              <a:rPr lang="en-US" sz="2000" dirty="0">
                <a:latin typeface="Calibri" panose="020F0502020204030204" pitchFamily="34" charset="0"/>
              </a:rPr>
              <a:t>introduced this style of programming </a:t>
            </a:r>
          </a:p>
          <a:p>
            <a:pPr marL="285750" indent="-285750" algn="just">
              <a:buFont typeface="Arial" panose="020B0604020202020204" pitchFamily="34" charset="0"/>
              <a:buChar char="•"/>
            </a:pPr>
            <a:r>
              <a:rPr lang="en-US" sz="2000" dirty="0">
                <a:latin typeface="Calibri" panose="020F0502020204030204" pitchFamily="34" charset="0"/>
              </a:rPr>
              <a:t>A literate program is a method of writing a program which gives explanation of each of the programming language line in natural language. </a:t>
            </a: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Font typeface="Arial" panose="020B0604020202020204" pitchFamily="34" charset="0"/>
              <a:buChar char="•"/>
            </a:pPr>
            <a:endParaRPr lang="en-US" sz="2000" dirty="0">
              <a:latin typeface="Calibri" panose="020F0502020204030204" pitchFamily="34" charset="0"/>
            </a:endParaRPr>
          </a:p>
          <a:p>
            <a:pPr>
              <a:buNone/>
            </a:pPr>
            <a:endParaRPr lang="en-US" sz="2000" dirty="0"/>
          </a:p>
          <a:p>
            <a:endParaRPr lang="en-US" sz="2000" dirty="0"/>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21</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
        <p:nvSpPr>
          <p:cNvPr id="6" name="Rectangle 5"/>
          <p:cNvSpPr>
            <a:spLocks noChangeArrowheads="1"/>
          </p:cNvSpPr>
          <p:nvPr/>
        </p:nvSpPr>
        <p:spPr bwMode="auto">
          <a:xfrm>
            <a:off x="2628900" y="2712496"/>
            <a:ext cx="5912427" cy="1631216"/>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chemeClr val="tx1"/>
                </a:solidFill>
                <a:effectLst/>
                <a:latin typeface="Calibri" panose="020F0502020204030204" pitchFamily="34" charset="0"/>
              </a:rPr>
              <a:t>a</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message</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alibri" panose="020F0502020204030204" pitchFamily="34" charset="0"/>
              </a:rPr>
              <a:t>lang</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text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 </a:t>
            </a:r>
            <a:r>
              <a:rPr kumimoji="0" lang="en-US" altLang="en-US" sz="2000" b="0" i="0" u="none" strike="noStrike" cap="none" normalizeH="0" baseline="0" dirty="0" smtClean="0">
                <a:ln>
                  <a:noFill/>
                </a:ln>
                <a:solidFill>
                  <a:schemeClr val="tx1"/>
                </a:solidFill>
                <a:effectLst/>
                <a:latin typeface="Calibri" panose="020F0502020204030204" pitchFamily="34" charset="0"/>
              </a:rPr>
              <a:t>Hello</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World</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chemeClr val="tx1"/>
                </a:solidFill>
                <a:effectLst/>
                <a:latin typeface="Calibri" panose="020F0502020204030204" pitchFamily="34" charset="0"/>
              </a:rPr>
              <a:t>b</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message</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print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alibri" panose="020F0502020204030204" pitchFamily="34" charset="0"/>
              </a:rPr>
              <a:t>lang</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c</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 </a:t>
            </a:r>
            <a:r>
              <a:rPr kumimoji="0" lang="en-US" altLang="en-US" sz="2000" b="0" i="0" u="none" strike="noStrike" cap="none" normalizeH="0" baseline="0" dirty="0" err="1" smtClean="0">
                <a:ln>
                  <a:noFill/>
                </a:ln>
                <a:solidFill>
                  <a:schemeClr val="tx1"/>
                </a:solidFill>
                <a:effectLst/>
                <a:latin typeface="Calibri" panose="020F0502020204030204" pitchFamily="34" charset="0"/>
              </a:rPr>
              <a:t>printf</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message</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chemeClr val="tx1"/>
                </a:solidFill>
                <a:effectLst/>
                <a:latin typeface="Calibri" panose="020F0502020204030204" pitchFamily="34" charset="0"/>
              </a:rPr>
              <a:t>a</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n</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chemeClr val="tx1"/>
                </a:solidFill>
                <a:effectLst/>
                <a:latin typeface="Calibri" panose="020F0502020204030204" pitchFamily="34" charset="0"/>
              </a:rPr>
              <a:t>c</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main</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alibri" panose="020F0502020204030204" pitchFamily="34" charset="0"/>
              </a:rPr>
              <a:t>lang</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c</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 </a:t>
            </a:r>
            <a:r>
              <a:rPr kumimoji="0" lang="en-US" altLang="en-US" sz="2000" b="0" i="0" u="none" strike="noStrike" cap="none" normalizeH="0" baseline="0" dirty="0" err="1" smtClean="0">
                <a:ln>
                  <a:noFill/>
                </a:ln>
                <a:solidFill>
                  <a:srgbClr val="B00040"/>
                </a:solidFill>
                <a:effectLst/>
                <a:latin typeface="Calibri" panose="020F0502020204030204" pitchFamily="34" charset="0"/>
                <a:cs typeface="Courier New" panose="02070309020205020404" pitchFamily="49" charset="0"/>
              </a:rPr>
              <a:t>int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main</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err="1" smtClean="0">
                <a:ln>
                  <a:noFill/>
                </a:ln>
                <a:solidFill>
                  <a:srgbClr val="B00040"/>
                </a:solidFill>
                <a:effectLst/>
                <a:latin typeface="Calibri" panose="020F0502020204030204" pitchFamily="34" charset="0"/>
                <a:cs typeface="Courier New" panose="02070309020205020404" pitchFamily="49" charset="0"/>
              </a:rPr>
              <a:t>int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alibri" panose="020F0502020204030204" pitchFamily="34" charset="0"/>
              </a:rPr>
              <a:t>argc</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B00040"/>
                </a:solidFill>
                <a:effectLst/>
                <a:latin typeface="Calibri" panose="020F0502020204030204" pitchFamily="34" charset="0"/>
                <a:cs typeface="Courier New" panose="02070309020205020404" pitchFamily="49" charset="0"/>
              </a:rPr>
              <a:t>char</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alibri" panose="020F0502020204030204" pitchFamily="34" charset="0"/>
              </a:rPr>
              <a:t>argv</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message</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print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chemeClr val="tx1"/>
                </a:solidFill>
                <a:effectLst/>
                <a:latin typeface="Calibri" panose="020F0502020204030204" pitchFamily="34" charset="0"/>
              </a:rPr>
              <a:t>b</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chemeClr val="tx1"/>
                </a:solidFill>
                <a:effectLst/>
                <a:latin typeface="Calibri" panose="020F0502020204030204" pitchFamily="34" charset="0"/>
              </a:rPr>
              <a:t>d</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main</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1</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Calibri" panose="020F0502020204030204" pitchFamily="34" charset="0"/>
              </a:rPr>
              <a:t>lang</a:t>
            </a:r>
            <a:r>
              <a:rPr kumimoji="0" lang="en-US" altLang="en-US" sz="2000" b="0" i="0" u="none" strike="noStrike" cap="none" normalizeH="0" baseline="0" dirty="0" smtClean="0">
                <a:ln>
                  <a:noFill/>
                </a:ln>
                <a:solidFill>
                  <a:srgbClr val="666666"/>
                </a:solidFill>
                <a:effectLst/>
                <a:latin typeface="Calibri" panose="020F0502020204030204" pitchFamily="34" charset="0"/>
              </a:rPr>
              <a:t>=</a:t>
            </a:r>
            <a:r>
              <a:rPr kumimoji="0" lang="en-US" altLang="en-US" sz="2000" b="0" i="0" u="none" strike="noStrike" cap="none" normalizeH="0" baseline="0" dirty="0" smtClean="0">
                <a:ln>
                  <a:noFill/>
                </a:ln>
                <a:solidFill>
                  <a:schemeClr val="tx1"/>
                </a:solidFill>
                <a:effectLst/>
                <a:latin typeface="Calibri" panose="020F0502020204030204" pitchFamily="34" charset="0"/>
              </a:rPr>
              <a:t>c</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 </a:t>
            </a:r>
            <a:r>
              <a:rPr kumimoji="0" lang="en-US" altLang="en-US" sz="2000" b="1" i="0" u="none" strike="noStrike" cap="none" normalizeH="0" baseline="0" dirty="0" smtClean="0">
                <a:ln>
                  <a:noFill/>
                </a:ln>
                <a:solidFill>
                  <a:srgbClr val="008000"/>
                </a:solidFill>
                <a:effectLst/>
                <a:latin typeface="Calibri" panose="020F0502020204030204" pitchFamily="34" charset="0"/>
                <a:cs typeface="Courier New" panose="02070309020205020404" pitchFamily="49" charset="0"/>
              </a:rPr>
              <a:t>return</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alibri" panose="020F0502020204030204" pitchFamily="34" charset="0"/>
                <a:cs typeface="Courier New" panose="02070309020205020404" pitchFamily="49" charset="0"/>
              </a:rPr>
              <a:t>0</a:t>
            </a:r>
            <a:r>
              <a:rPr kumimoji="0" lang="en-US" altLang="en-US" sz="2000" b="0" i="0" u="none" strike="noStrike" cap="none" normalizeH="0" baseline="0" dirty="0" smtClean="0">
                <a:ln>
                  <a:noFill/>
                </a:ln>
                <a:solidFill>
                  <a:srgbClr val="000000"/>
                </a:solidFill>
                <a:effectLst/>
                <a:latin typeface="Calibri" panose="020F0502020204030204" pitchFamily="34"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rPr>
              <a:t> </a:t>
            </a:r>
          </a:p>
        </p:txBody>
      </p:sp>
    </p:spTree>
    <p:extLst>
      <p:ext uri="{BB962C8B-B14F-4D97-AF65-F5344CB8AC3E}">
        <p14:creationId xmlns:p14="http://schemas.microsoft.com/office/powerpoint/2010/main" val="3895983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Tools </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algn="just">
              <a:buSzPct val="150000"/>
              <a:buNone/>
            </a:pPr>
            <a:r>
              <a:rPr lang="en-US" sz="2000" b="1" dirty="0">
                <a:solidFill>
                  <a:schemeClr val="accent1"/>
                </a:solidFill>
                <a:latin typeface="Calibri" panose="020F0502020204030204" pitchFamily="34" charset="0"/>
              </a:rPr>
              <a:t>Javadoc: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It is a document generator  created by sun microsystems for the java language for generating API documentation in HTML </a:t>
            </a:r>
            <a:r>
              <a:rPr lang="en-US" sz="2000" dirty="0" smtClean="0">
                <a:latin typeface="Calibri" panose="020F0502020204030204" pitchFamily="34" charset="0"/>
              </a:rPr>
              <a:t>format</a:t>
            </a:r>
          </a:p>
          <a:p>
            <a:pPr algn="just">
              <a:buSzPct val="150000"/>
              <a:buNone/>
            </a:pPr>
            <a:endParaRPr lang="en-US" sz="2000" dirty="0">
              <a:latin typeface="Calibri" panose="020F0502020204030204" pitchFamily="34" charset="0"/>
            </a:endParaRPr>
          </a:p>
          <a:p>
            <a:pPr algn="just">
              <a:buSzPct val="150000"/>
              <a:buNone/>
            </a:pPr>
            <a:endParaRPr lang="en-US" sz="2000" dirty="0" smtClean="0">
              <a:latin typeface="Calibri" panose="020F0502020204030204" pitchFamily="34" charset="0"/>
            </a:endParaRPr>
          </a:p>
          <a:p>
            <a:pPr algn="just">
              <a:buSzPct val="150000"/>
              <a:buNone/>
            </a:pPr>
            <a:endParaRPr lang="en-US" sz="2000" b="1" dirty="0">
              <a:latin typeface="Calibri" panose="020F0502020204030204" pitchFamily="34" charset="0"/>
            </a:endParaRPr>
          </a:p>
          <a:p>
            <a:pPr algn="just">
              <a:buSzPct val="150000"/>
              <a:buNone/>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22</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
        <p:nvSpPr>
          <p:cNvPr id="7" name="Rectangle 1"/>
          <p:cNvSpPr>
            <a:spLocks noChangeArrowheads="1"/>
          </p:cNvSpPr>
          <p:nvPr/>
        </p:nvSpPr>
        <p:spPr bwMode="auto">
          <a:xfrm>
            <a:off x="2587336" y="2344877"/>
            <a:ext cx="5808520" cy="1915909"/>
          </a:xfrm>
          <a:prstGeom prst="rect">
            <a:avLst/>
          </a:prstGeom>
          <a:solidFill>
            <a:srgbClr val="92D050"/>
          </a:solidFill>
          <a:ln>
            <a:noFill/>
          </a:ln>
          <a:effec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lang="en-US" altLang="en-US" sz="2000" i="1" dirty="0">
                <a:solidFill>
                  <a:srgbClr val="408080"/>
                </a:solidFill>
                <a:latin typeface="Calibri" panose="020F0502020204030204" pitchFamily="34" charset="0"/>
                <a:cs typeface="Courier New" panose="02070309020205020404" pitchFamily="49" charset="0"/>
              </a:rPr>
              <a:t>/**</a:t>
            </a:r>
            <a:r>
              <a:rPr lang="en-US" altLang="en-US" sz="2000" dirty="0">
                <a:latin typeface="Calibri" panose="020F0502020204030204" pitchFamily="34" charset="0"/>
                <a:cs typeface="Courier New" panose="02070309020205020404" pitchFamily="49" charset="0"/>
              </a:rPr>
              <a:t> </a:t>
            </a:r>
            <a:r>
              <a:rPr lang="en-US" altLang="en-US" sz="2000" i="1" dirty="0">
                <a:solidFill>
                  <a:srgbClr val="408080"/>
                </a:solidFill>
                <a:latin typeface="Calibri" panose="020F0502020204030204" pitchFamily="34" charset="0"/>
                <a:cs typeface="Courier New" panose="02070309020205020404" pitchFamily="49" charset="0"/>
              </a:rPr>
              <a:t>* @author </a:t>
            </a:r>
            <a:r>
              <a:rPr lang="en-US" altLang="en-US" sz="2000" i="1" dirty="0" err="1">
                <a:solidFill>
                  <a:srgbClr val="408080"/>
                </a:solidFill>
                <a:latin typeface="Calibri" panose="020F0502020204030204" pitchFamily="34" charset="0"/>
                <a:cs typeface="Courier New" panose="02070309020205020404" pitchFamily="49" charset="0"/>
              </a:rPr>
              <a:t>Firstname</a:t>
            </a:r>
            <a:r>
              <a:rPr lang="en-US" altLang="en-US" sz="2000" i="1" dirty="0">
                <a:solidFill>
                  <a:srgbClr val="408080"/>
                </a:solidFill>
                <a:latin typeface="Calibri" panose="020F0502020204030204" pitchFamily="34" charset="0"/>
                <a:cs typeface="Courier New" panose="02070309020205020404" pitchFamily="49" charset="0"/>
              </a:rPr>
              <a:t> </a:t>
            </a:r>
            <a:r>
              <a:rPr lang="en-US" altLang="en-US" sz="2000" i="1" dirty="0" err="1">
                <a:solidFill>
                  <a:srgbClr val="408080"/>
                </a:solidFill>
                <a:latin typeface="Calibri" panose="020F0502020204030204" pitchFamily="34" charset="0"/>
                <a:cs typeface="Courier New" panose="02070309020205020404" pitchFamily="49" charset="0"/>
              </a:rPr>
              <a:t>Lastname</a:t>
            </a:r>
            <a:r>
              <a:rPr lang="en-US" altLang="en-US" sz="2000" i="1" dirty="0">
                <a:solidFill>
                  <a:srgbClr val="408080"/>
                </a:solidFill>
                <a:latin typeface="Calibri" panose="020F0502020204030204" pitchFamily="34" charset="0"/>
                <a:cs typeface="Courier New" panose="02070309020205020404" pitchFamily="49" charset="0"/>
              </a:rPr>
              <a:t> &lt;address @ example.com&gt;</a:t>
            </a:r>
            <a:r>
              <a:rPr lang="en-US" altLang="en-US" sz="2000" dirty="0">
                <a:latin typeface="Calibri" panose="020F0502020204030204" pitchFamily="34" charset="0"/>
                <a:cs typeface="Courier New" panose="02070309020205020404" pitchFamily="49" charset="0"/>
              </a:rPr>
              <a:t> </a:t>
            </a:r>
            <a:r>
              <a:rPr lang="en-US" altLang="en-US" sz="2000" i="1" dirty="0">
                <a:solidFill>
                  <a:srgbClr val="408080"/>
                </a:solidFill>
                <a:latin typeface="Calibri" panose="020F0502020204030204" pitchFamily="34" charset="0"/>
                <a:cs typeface="Courier New" panose="02070309020205020404" pitchFamily="49" charset="0"/>
              </a:rPr>
              <a:t>* </a:t>
            </a:r>
          </a:p>
          <a:p>
            <a:pPr lvl="0" eaLnBrk="0" fontAlgn="base" hangingPunct="0">
              <a:spcBef>
                <a:spcPct val="0"/>
              </a:spcBef>
              <a:spcAft>
                <a:spcPct val="0"/>
              </a:spcAft>
            </a:pPr>
            <a:r>
              <a:rPr lang="en-US" altLang="en-US" sz="2000" i="1" dirty="0">
                <a:solidFill>
                  <a:srgbClr val="408080"/>
                </a:solidFill>
                <a:latin typeface="Calibri" panose="020F0502020204030204" pitchFamily="34" charset="0"/>
                <a:cs typeface="Courier New" panose="02070309020205020404" pitchFamily="49" charset="0"/>
              </a:rPr>
              <a:t>@version 1.6 (current version number of program)</a:t>
            </a:r>
            <a:r>
              <a:rPr lang="en-US" altLang="en-US" sz="2000" dirty="0">
                <a:latin typeface="Calibri" panose="020F0502020204030204" pitchFamily="34" charset="0"/>
                <a:cs typeface="Courier New" panose="02070309020205020404" pitchFamily="49" charset="0"/>
              </a:rPr>
              <a:t> </a:t>
            </a:r>
            <a:r>
              <a:rPr lang="en-US" altLang="en-US" sz="2000" i="1" dirty="0">
                <a:solidFill>
                  <a:srgbClr val="408080"/>
                </a:solidFill>
                <a:latin typeface="Calibri" panose="020F0502020204030204" pitchFamily="34" charset="0"/>
                <a:cs typeface="Courier New" panose="02070309020205020404" pitchFamily="49" charset="0"/>
              </a:rPr>
              <a:t>* </a:t>
            </a:r>
          </a:p>
          <a:p>
            <a:pPr lvl="0" eaLnBrk="0" fontAlgn="base" hangingPunct="0">
              <a:spcBef>
                <a:spcPct val="0"/>
              </a:spcBef>
              <a:spcAft>
                <a:spcPct val="0"/>
              </a:spcAft>
            </a:pPr>
            <a:r>
              <a:rPr lang="en-US" altLang="en-US" sz="2000" i="1" dirty="0">
                <a:solidFill>
                  <a:srgbClr val="408080"/>
                </a:solidFill>
                <a:latin typeface="Calibri" panose="020F0502020204030204" pitchFamily="34" charset="0"/>
                <a:cs typeface="Courier New" panose="02070309020205020404" pitchFamily="49" charset="0"/>
              </a:rPr>
              <a:t>@since 1.2 (the version of the package this class was first added to)</a:t>
            </a:r>
            <a:r>
              <a:rPr lang="en-US" altLang="en-US" sz="2000" dirty="0">
                <a:latin typeface="Calibri" panose="020F0502020204030204" pitchFamily="34" charset="0"/>
                <a:cs typeface="Courier New" panose="02070309020205020404" pitchFamily="49" charset="0"/>
              </a:rPr>
              <a:t> </a:t>
            </a:r>
            <a:r>
              <a:rPr lang="en-US" altLang="en-US" sz="2000" i="1" dirty="0">
                <a:solidFill>
                  <a:srgbClr val="408080"/>
                </a:solidFill>
                <a:latin typeface="Calibri" panose="020F0502020204030204" pitchFamily="34" charset="0"/>
                <a:cs typeface="Courier New" panose="02070309020205020404" pitchFamily="49" charset="0"/>
              </a:rPr>
              <a:t>*/</a:t>
            </a:r>
          </a:p>
          <a:p>
            <a:pPr lvl="0" eaLnBrk="0" fontAlgn="base" hangingPunct="0">
              <a:spcBef>
                <a:spcPct val="0"/>
              </a:spcBef>
              <a:spcAft>
                <a:spcPct val="0"/>
              </a:spcAft>
            </a:pPr>
            <a:r>
              <a:rPr lang="en-US" altLang="en-US" sz="2000" dirty="0">
                <a:latin typeface="Calibri" panose="020F0502020204030204" pitchFamily="34" charset="0"/>
                <a:cs typeface="Courier New" panose="02070309020205020404" pitchFamily="49" charset="0"/>
              </a:rPr>
              <a:t> </a:t>
            </a:r>
            <a:r>
              <a:rPr lang="en-US" altLang="en-US" sz="2000" b="1" dirty="0">
                <a:solidFill>
                  <a:srgbClr val="008000"/>
                </a:solidFill>
                <a:latin typeface="Calibri" panose="020F0502020204030204" pitchFamily="34" charset="0"/>
                <a:cs typeface="Courier New" panose="02070309020205020404" pitchFamily="49" charset="0"/>
              </a:rPr>
              <a:t>public</a:t>
            </a:r>
            <a:r>
              <a:rPr lang="en-US" altLang="en-US" sz="2000" dirty="0">
                <a:latin typeface="Calibri" panose="020F0502020204030204" pitchFamily="34" charset="0"/>
                <a:cs typeface="Courier New" panose="02070309020205020404" pitchFamily="49" charset="0"/>
              </a:rPr>
              <a:t> </a:t>
            </a:r>
            <a:r>
              <a:rPr lang="en-US" altLang="en-US" sz="2000" b="1" dirty="0">
                <a:solidFill>
                  <a:srgbClr val="008000"/>
                </a:solidFill>
                <a:latin typeface="Calibri" panose="020F0502020204030204" pitchFamily="34" charset="0"/>
                <a:cs typeface="Courier New" panose="02070309020205020404" pitchFamily="49" charset="0"/>
              </a:rPr>
              <a:t>class</a:t>
            </a:r>
            <a:r>
              <a:rPr lang="en-US" altLang="en-US" sz="2000" dirty="0">
                <a:latin typeface="Calibri" panose="020F0502020204030204" pitchFamily="34" charset="0"/>
                <a:cs typeface="Courier New" panose="02070309020205020404" pitchFamily="49" charset="0"/>
              </a:rPr>
              <a:t> </a:t>
            </a:r>
            <a:r>
              <a:rPr lang="en-US" altLang="en-US" sz="2000" b="1" dirty="0">
                <a:solidFill>
                  <a:srgbClr val="0000FF"/>
                </a:solidFill>
                <a:latin typeface="Calibri" panose="020F0502020204030204" pitchFamily="34" charset="0"/>
                <a:cs typeface="Courier New" panose="02070309020205020404" pitchFamily="49" charset="0"/>
              </a:rPr>
              <a:t>Test</a:t>
            </a:r>
            <a:r>
              <a:rPr lang="en-US" altLang="en-US" sz="2000" dirty="0">
                <a:latin typeface="Calibri" panose="020F0502020204030204" pitchFamily="34" charset="0"/>
                <a:cs typeface="Courier New" panose="02070309020205020404" pitchFamily="49" charset="0"/>
              </a:rPr>
              <a:t> </a:t>
            </a:r>
            <a:r>
              <a:rPr lang="en-US" altLang="en-US" sz="2000" dirty="0">
                <a:solidFill>
                  <a:srgbClr val="666666"/>
                </a:solidFill>
                <a:latin typeface="Calibri" panose="020F0502020204030204" pitchFamily="34" charset="0"/>
              </a:rPr>
              <a:t>{</a:t>
            </a:r>
            <a:r>
              <a:rPr lang="en-US" altLang="en-US" sz="2000" dirty="0">
                <a:latin typeface="Calibri" panose="020F0502020204030204" pitchFamily="34" charset="0"/>
                <a:cs typeface="Courier New" panose="02070309020205020404" pitchFamily="49" charset="0"/>
              </a:rPr>
              <a:t> </a:t>
            </a:r>
            <a:r>
              <a:rPr lang="en-US" altLang="en-US" sz="2000" i="1" dirty="0">
                <a:solidFill>
                  <a:srgbClr val="408080"/>
                </a:solidFill>
                <a:latin typeface="Calibri" panose="020F0502020204030204" pitchFamily="34" charset="0"/>
                <a:cs typeface="Courier New" panose="02070309020205020404" pitchFamily="49" charset="0"/>
              </a:rPr>
              <a:t>// class body</a:t>
            </a:r>
            <a:r>
              <a:rPr lang="en-US" altLang="en-US" sz="2000" dirty="0">
                <a:latin typeface="Calibri" panose="020F0502020204030204" pitchFamily="34" charset="0"/>
                <a:cs typeface="Courier New" panose="02070309020205020404" pitchFamily="49" charset="0"/>
              </a:rPr>
              <a:t> </a:t>
            </a:r>
            <a:r>
              <a:rPr lang="en-US" altLang="en-US" sz="2000" dirty="0">
                <a:solidFill>
                  <a:srgbClr val="666666"/>
                </a:solidFill>
                <a:latin typeface="Calibri" panose="020F0502020204030204" pitchFamily="34" charset="0"/>
              </a:rPr>
              <a:t>}</a:t>
            </a:r>
            <a:r>
              <a:rPr lang="en-US" altLang="en-US" sz="2000" dirty="0">
                <a:solidFill>
                  <a:schemeClr val="tx1"/>
                </a:solidFill>
                <a:latin typeface="Calibri" panose="020F0502020204030204" pitchFamily="34" charset="0"/>
              </a:rPr>
              <a:t> </a:t>
            </a:r>
          </a:p>
        </p:txBody>
      </p:sp>
    </p:spTree>
    <p:extLst>
      <p:ext uri="{BB962C8B-B14F-4D97-AF65-F5344CB8AC3E}">
        <p14:creationId xmlns:p14="http://schemas.microsoft.com/office/powerpoint/2010/main" val="3793144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Sandcastle: </a:t>
            </a:r>
            <a:r>
              <a:rPr lang="en-US" sz="2000" dirty="0">
                <a:latin typeface="Calibri" panose="020F0502020204030204" pitchFamily="34" charset="0"/>
              </a:rPr>
              <a:t>A documentation compiler which creates API reference topics by combining the XML documentation comments (/// in C# or ' in VB) that are embedded in your source code with the syntax and structure of the types, which it acquires from reflecting against the associated .NET Framework assembly. </a:t>
            </a:r>
            <a:endParaRPr lang="en-US" sz="2000" b="1" dirty="0">
              <a:latin typeface="Calibri" panose="020F0502020204030204" pitchFamily="34" charset="0"/>
            </a:endParaRPr>
          </a:p>
          <a:p>
            <a:pPr algn="just">
              <a:buNone/>
            </a:pPr>
            <a:endParaRPr lang="en-US" sz="2000" b="1" dirty="0" smtClean="0">
              <a:solidFill>
                <a:schemeClr val="accent1"/>
              </a:solidFill>
              <a:latin typeface="Calibri" panose="020F0502020204030204" pitchFamily="34" charset="0"/>
            </a:endParaRPr>
          </a:p>
          <a:p>
            <a:pPr algn="just">
              <a:buNone/>
            </a:pPr>
            <a:r>
              <a:rPr lang="en-US" sz="2000" b="1" dirty="0">
                <a:solidFill>
                  <a:schemeClr val="accent1"/>
                </a:solidFill>
                <a:latin typeface="Calibri" panose="020F0502020204030204" pitchFamily="34" charset="0"/>
              </a:rPr>
              <a:t> </a:t>
            </a:r>
            <a:r>
              <a:rPr lang="en-US" sz="2000" b="1" dirty="0" smtClean="0">
                <a:solidFill>
                  <a:schemeClr val="accent1"/>
                </a:solidFill>
                <a:latin typeface="Calibri" panose="020F0502020204030204" pitchFamily="34" charset="0"/>
              </a:rPr>
              <a:t>    Demo</a:t>
            </a:r>
            <a:endParaRPr lang="en-US" sz="2000" b="1" dirty="0">
              <a:solidFill>
                <a:schemeClr val="accent1"/>
              </a:solidFill>
              <a:latin typeface="Calibri" panose="020F0502020204030204" pitchFamily="34" charset="0"/>
            </a:endParaRP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23</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Tree>
    <p:extLst>
      <p:ext uri="{BB962C8B-B14F-4D97-AF65-F5344CB8AC3E}">
        <p14:creationId xmlns:p14="http://schemas.microsoft.com/office/powerpoint/2010/main" val="3430987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User Documentation</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Assists the user in understanding  and using the features of the software application or product</a:t>
            </a:r>
          </a:p>
          <a:p>
            <a:pPr marL="285750" indent="-285750" algn="just">
              <a:buFont typeface="Arial" panose="020B0604020202020204" pitchFamily="34" charset="0"/>
              <a:buChar char="•"/>
            </a:pPr>
            <a:r>
              <a:rPr lang="en-US" sz="2000" dirty="0">
                <a:latin typeface="Calibri" panose="020F0502020204030204" pitchFamily="34" charset="0"/>
              </a:rPr>
              <a:t>Provide thorough troubleshooting assistance</a:t>
            </a:r>
          </a:p>
          <a:p>
            <a:pPr marL="285750" indent="-285750" algn="just">
              <a:buFont typeface="Arial" panose="020B0604020202020204" pitchFamily="34" charset="0"/>
              <a:buChar char="•"/>
            </a:pPr>
            <a:r>
              <a:rPr lang="en-US" sz="2000" dirty="0">
                <a:latin typeface="Calibri" panose="020F0502020204030204" pitchFamily="34" charset="0"/>
              </a:rPr>
              <a:t>Consistency and Simplicity</a:t>
            </a:r>
          </a:p>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Example:</a:t>
            </a:r>
            <a:r>
              <a:rPr lang="en-US" sz="2000" dirty="0">
                <a:latin typeface="Calibri" panose="020F0502020204030204" pitchFamily="34" charset="0"/>
              </a:rPr>
              <a:t> API Writers</a:t>
            </a:r>
          </a:p>
          <a:p>
            <a:pPr algn="just">
              <a:buNone/>
            </a:pPr>
            <a:endParaRPr lang="en-US" sz="2000" dirty="0">
              <a:latin typeface="Calibri" panose="020F0502020204030204" pitchFamily="34" charset="0"/>
            </a:endParaRPr>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24</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Tree>
    <p:extLst>
      <p:ext uri="{BB962C8B-B14F-4D97-AF65-F5344CB8AC3E}">
        <p14:creationId xmlns:p14="http://schemas.microsoft.com/office/powerpoint/2010/main" val="3908493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72342"/>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Three ways to provide user documentation</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496290"/>
            <a:ext cx="6224699" cy="3014181"/>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2000" b="1" dirty="0">
                <a:solidFill>
                  <a:schemeClr val="accent1"/>
                </a:solidFill>
                <a:latin typeface="Calibri" panose="020F0502020204030204" pitchFamily="34" charset="0"/>
              </a:rPr>
              <a:t>Tutorial: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most useful </a:t>
            </a:r>
            <a:r>
              <a:rPr lang="en-US" sz="2000" dirty="0" smtClean="0">
                <a:latin typeface="Calibri" panose="020F0502020204030204" pitchFamily="34" charset="0"/>
              </a:rPr>
              <a:t>approach</a:t>
            </a:r>
            <a:endParaRPr lang="en-US" sz="2000" dirty="0">
              <a:latin typeface="Calibri" panose="020F0502020204030204" pitchFamily="34" charset="0"/>
            </a:endParaRPr>
          </a:p>
          <a:p>
            <a:pPr marL="285750" indent="-285750">
              <a:buFont typeface="Arial" panose="020B0604020202020204" pitchFamily="34" charset="0"/>
              <a:buChar char="•"/>
            </a:pPr>
            <a:r>
              <a:rPr lang="en-US" sz="2000" b="1" dirty="0">
                <a:solidFill>
                  <a:schemeClr val="accent1"/>
                </a:solidFill>
                <a:latin typeface="Calibri" panose="020F0502020204030204" pitchFamily="34" charset="0"/>
              </a:rPr>
              <a:t>Thematic: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one particular area is </a:t>
            </a:r>
            <a:r>
              <a:rPr lang="en-US" sz="2000" dirty="0" smtClean="0">
                <a:latin typeface="Calibri" panose="020F0502020204030204" pitchFamily="34" charset="0"/>
              </a:rPr>
              <a:t>concentrated</a:t>
            </a:r>
            <a:endParaRPr lang="en-US" sz="2000" dirty="0">
              <a:latin typeface="Calibri" panose="020F0502020204030204" pitchFamily="34" charset="0"/>
            </a:endParaRPr>
          </a:p>
          <a:p>
            <a:pPr marL="285750" indent="-285750">
              <a:buFont typeface="Arial" panose="020B0604020202020204" pitchFamily="34" charset="0"/>
              <a:buChar char="•"/>
            </a:pPr>
            <a:r>
              <a:rPr lang="en-US" sz="2000" b="1" dirty="0">
                <a:solidFill>
                  <a:schemeClr val="accent1"/>
                </a:solidFill>
                <a:latin typeface="Calibri" panose="020F0502020204030204" pitchFamily="34" charset="0"/>
              </a:rPr>
              <a:t>List or Reference: </a:t>
            </a:r>
            <a:r>
              <a:rPr lang="en-US" sz="2000" dirty="0">
                <a:latin typeface="Calibri" panose="020F0502020204030204" pitchFamily="34" charset="0"/>
              </a:rPr>
              <a:t>useful to advanced users</a:t>
            </a:r>
          </a:p>
          <a:p>
            <a:pPr marL="285750" indent="-285750">
              <a:buFont typeface="Arial" panose="020B0604020202020204" pitchFamily="34" charset="0"/>
              <a:buChar char="•"/>
            </a:pPr>
            <a:endParaRPr lang="en-US" sz="2000" dirty="0">
              <a:latin typeface="Calibri" panose="020F0502020204030204" pitchFamily="34" charset="0"/>
            </a:endParaRP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56415"/>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25</a:t>
            </a:fld>
            <a:endParaRPr lang="en"/>
          </a:p>
        </p:txBody>
      </p:sp>
      <p:sp>
        <p:nvSpPr>
          <p:cNvPr id="2" name="Rectangle 1"/>
          <p:cNvSpPr/>
          <p:nvPr/>
        </p:nvSpPr>
        <p:spPr>
          <a:xfrm flipH="1">
            <a:off x="7304927" y="4818698"/>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Tree>
    <p:extLst>
      <p:ext uri="{BB962C8B-B14F-4D97-AF65-F5344CB8AC3E}">
        <p14:creationId xmlns:p14="http://schemas.microsoft.com/office/powerpoint/2010/main" val="2697050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Composing User Documentation</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User Analysis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research Phase</a:t>
            </a:r>
          </a:p>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Planning</a:t>
            </a:r>
            <a:r>
              <a:rPr lang="en-US" sz="2000" dirty="0">
                <a:solidFill>
                  <a:schemeClr val="accent1"/>
                </a:solidFill>
                <a:latin typeface="Calibri" panose="020F0502020204030204" pitchFamily="34" charset="0"/>
              </a:rPr>
              <a:t> - </a:t>
            </a:r>
            <a:r>
              <a:rPr lang="en-US" sz="2000" dirty="0">
                <a:latin typeface="Calibri" panose="020F0502020204030204" pitchFamily="34" charset="0"/>
              </a:rPr>
              <a:t>actual documentation phase</a:t>
            </a:r>
          </a:p>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Draft Review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self explanatory phase</a:t>
            </a:r>
          </a:p>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Usability Testing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testing phase</a:t>
            </a:r>
          </a:p>
          <a:p>
            <a:pPr marL="285750" indent="-285750" algn="just">
              <a:buFont typeface="Arial" panose="020B0604020202020204" pitchFamily="34" charset="0"/>
              <a:buChar char="•"/>
            </a:pPr>
            <a:r>
              <a:rPr lang="en-US" sz="2000" b="1" dirty="0">
                <a:solidFill>
                  <a:schemeClr val="accent1"/>
                </a:solidFill>
                <a:latin typeface="Calibri" panose="020F0502020204030204" pitchFamily="34" charset="0"/>
              </a:rPr>
              <a:t>Editing </a:t>
            </a:r>
            <a:r>
              <a:rPr lang="en-US" sz="2000" dirty="0">
                <a:solidFill>
                  <a:schemeClr val="accent1"/>
                </a:solidFill>
                <a:latin typeface="Calibri" panose="020F0502020204030204" pitchFamily="34" charset="0"/>
              </a:rPr>
              <a:t>- </a:t>
            </a:r>
            <a:r>
              <a:rPr lang="en-US" sz="2000" dirty="0">
                <a:latin typeface="Calibri" panose="020F0502020204030204" pitchFamily="34" charset="0"/>
              </a:rPr>
              <a:t>final phase</a:t>
            </a:r>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26</a:t>
            </a:fld>
            <a:endParaRPr lang="en"/>
          </a:p>
        </p:txBody>
      </p:sp>
      <p:sp>
        <p:nvSpPr>
          <p:cNvPr id="2" name="Rectangle 1"/>
          <p:cNvSpPr/>
          <p:nvPr/>
        </p:nvSpPr>
        <p:spPr>
          <a:xfrm flipH="1">
            <a:off x="7304927" y="4808307"/>
            <a:ext cx="1381972" cy="261610"/>
          </a:xfrm>
          <a:prstGeom prst="rect">
            <a:avLst/>
          </a:prstGeom>
        </p:spPr>
        <p:txBody>
          <a:bodyPr wrap="square">
            <a:spAutoFit/>
          </a:bodyPr>
          <a:lstStyle/>
          <a:p>
            <a:pPr lvl="0"/>
            <a:r>
              <a:rPr lang="en" sz="1100" b="1" dirty="0">
                <a:solidFill>
                  <a:schemeClr val="tx1"/>
                </a:solidFill>
                <a:latin typeface="Calibri" panose="020F0502020204030204" pitchFamily="34" charset="0"/>
              </a:rPr>
              <a:t>SRAVANTHI PALLETI</a:t>
            </a:r>
          </a:p>
        </p:txBody>
      </p:sp>
    </p:spTree>
    <p:extLst>
      <p:ext uri="{BB962C8B-B14F-4D97-AF65-F5344CB8AC3E}">
        <p14:creationId xmlns:p14="http://schemas.microsoft.com/office/powerpoint/2010/main" val="2421720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Industry Standard Documentation</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Specifications </a:t>
            </a:r>
          </a:p>
          <a:p>
            <a:pPr marL="285750" indent="-285750" algn="just">
              <a:buFont typeface="Arial" panose="020B0604020202020204" pitchFamily="34" charset="0"/>
              <a:buChar char="•"/>
            </a:pPr>
            <a:r>
              <a:rPr lang="en-US" sz="2000" dirty="0">
                <a:latin typeface="Calibri" panose="020F0502020204030204" pitchFamily="34" charset="0"/>
              </a:rPr>
              <a:t>Templates</a:t>
            </a:r>
          </a:p>
          <a:p>
            <a:pPr marL="285750" indent="-285750" algn="just">
              <a:buFont typeface="Arial" panose="020B0604020202020204" pitchFamily="34" charset="0"/>
              <a:buChar char="•"/>
            </a:pPr>
            <a:r>
              <a:rPr lang="en-US" sz="2000" dirty="0">
                <a:latin typeface="Calibri" panose="020F0502020204030204" pitchFamily="34" charset="0"/>
              </a:rPr>
              <a:t>Manual</a:t>
            </a:r>
          </a:p>
          <a:p>
            <a:pPr marL="285750" indent="-285750" algn="just">
              <a:buFont typeface="Arial" panose="020B0604020202020204" pitchFamily="34" charset="0"/>
              <a:buChar char="•"/>
            </a:pPr>
            <a:r>
              <a:rPr lang="en-US" sz="2000" dirty="0">
                <a:latin typeface="Calibri" panose="020F0502020204030204" pitchFamily="34" charset="0"/>
              </a:rPr>
              <a:t>Standard Operating Procedure</a:t>
            </a:r>
          </a:p>
          <a:p>
            <a:pPr marL="285750" indent="-285750" algn="just">
              <a:buFont typeface="Arial" panose="020B0604020202020204" pitchFamily="34" charset="0"/>
              <a:buChar char="•"/>
            </a:pPr>
            <a:r>
              <a:rPr lang="en-US" sz="2000" dirty="0">
                <a:latin typeface="Calibri" panose="020F0502020204030204" pitchFamily="34" charset="0"/>
              </a:rPr>
              <a:t>Progress Record</a:t>
            </a:r>
          </a:p>
          <a:p>
            <a:pPr marL="285750" indent="-285750" algn="just">
              <a:buFont typeface="Arial" panose="020B0604020202020204" pitchFamily="34" charset="0"/>
              <a:buChar char="•"/>
            </a:pPr>
            <a:r>
              <a:rPr lang="en-US" sz="2000" dirty="0">
                <a:latin typeface="Calibri" panose="020F0502020204030204" pitchFamily="34" charset="0"/>
              </a:rPr>
              <a:t>Test Reports</a:t>
            </a:r>
          </a:p>
          <a:p>
            <a:pPr marL="285750" indent="-285750" algn="just">
              <a:buFont typeface="Arial" panose="020B0604020202020204" pitchFamily="34" charset="0"/>
              <a:buChar char="•"/>
            </a:pPr>
            <a:r>
              <a:rPr lang="en-US" sz="2000" dirty="0">
                <a:latin typeface="Calibri" panose="020F0502020204030204" pitchFamily="34" charset="0"/>
              </a:rPr>
              <a:t>Copies Of Documents</a:t>
            </a:r>
          </a:p>
          <a:p>
            <a:pPr>
              <a:buNone/>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27</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Documentation of Meetings</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Brief to the point</a:t>
            </a:r>
          </a:p>
          <a:p>
            <a:pPr marL="285750" indent="-285750" algn="just">
              <a:buFont typeface="Arial" panose="020B0604020202020204" pitchFamily="34" charset="0"/>
              <a:buChar char="•"/>
            </a:pPr>
            <a:r>
              <a:rPr lang="en-US" sz="2000" dirty="0">
                <a:latin typeface="Calibri" panose="020F0502020204030204" pitchFamily="34" charset="0"/>
              </a:rPr>
              <a:t>List Agenda of the meeting</a:t>
            </a:r>
          </a:p>
          <a:p>
            <a:pPr marL="285750" indent="-285750" algn="just">
              <a:buFont typeface="Arial" panose="020B0604020202020204" pitchFamily="34" charset="0"/>
              <a:buChar char="•"/>
            </a:pPr>
            <a:r>
              <a:rPr lang="en-US" sz="2000" dirty="0">
                <a:latin typeface="Calibri" panose="020F0502020204030204" pitchFamily="34" charset="0"/>
              </a:rPr>
              <a:t>List Action Plan</a:t>
            </a:r>
          </a:p>
          <a:p>
            <a:pPr marL="285750" indent="-285750" algn="just">
              <a:buFont typeface="Arial" panose="020B0604020202020204" pitchFamily="34" charset="0"/>
              <a:buChar char="•"/>
            </a:pPr>
            <a:r>
              <a:rPr lang="en-US" sz="2000" dirty="0">
                <a:latin typeface="Calibri" panose="020F0502020204030204" pitchFamily="34" charset="0"/>
              </a:rPr>
              <a:t>Status of the Project</a:t>
            </a:r>
          </a:p>
          <a:p>
            <a:pPr marL="285750" indent="-285750" algn="just">
              <a:buFont typeface="Arial" panose="020B0604020202020204" pitchFamily="34" charset="0"/>
              <a:buChar char="•"/>
            </a:pPr>
            <a:r>
              <a:rPr lang="en-US" sz="2000" dirty="0">
                <a:latin typeface="Calibri" panose="020F0502020204030204" pitchFamily="34" charset="0"/>
              </a:rPr>
              <a:t>List new ideas for future reference</a:t>
            </a: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28</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spTree>
    <p:extLst>
      <p:ext uri="{BB962C8B-B14F-4D97-AF65-F5344CB8AC3E}">
        <p14:creationId xmlns:p14="http://schemas.microsoft.com/office/powerpoint/2010/main" val="2214325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Software Documentation</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068513"/>
            <a:ext cx="6224699" cy="3431568"/>
          </a:xfrm>
          <a:prstGeom prst="rect">
            <a:avLst/>
          </a:prstGeom>
        </p:spPr>
        <p:txBody>
          <a:bodyPr lIns="91425" tIns="91425" rIns="91425" bIns="91425" anchor="t" anchorCtr="0">
            <a:noAutofit/>
          </a:bodyPr>
          <a:lstStyle/>
          <a:p>
            <a:pPr marL="0" indent="0" algn="just">
              <a:buNone/>
            </a:pPr>
            <a:r>
              <a:rPr lang="en-US" sz="2000" dirty="0"/>
              <a:t>	</a:t>
            </a:r>
            <a:r>
              <a:rPr lang="en-US" sz="2000" dirty="0">
                <a:latin typeface="Calibri" panose="020F0502020204030204" pitchFamily="34" charset="0"/>
              </a:rPr>
              <a:t>Complete information on the capabilities, design details, features and limitations of a system or application software</a:t>
            </a:r>
          </a:p>
          <a:p>
            <a:pPr marL="0" indent="0" algn="just">
              <a:buNone/>
            </a:pPr>
            <a:endParaRPr lang="en-US" sz="2000" dirty="0">
              <a:latin typeface="Calibri" panose="020F0502020204030204" pitchFamily="34" charset="0"/>
            </a:endParaRPr>
          </a:p>
          <a:p>
            <a:pPr marL="0" indent="0" algn="just">
              <a:buNone/>
            </a:pPr>
            <a:r>
              <a:rPr lang="en-US" b="1" dirty="0">
                <a:solidFill>
                  <a:schemeClr val="accent1"/>
                </a:solidFill>
                <a:latin typeface="Calibri" panose="020F0502020204030204" pitchFamily="34" charset="0"/>
              </a:rPr>
              <a:t>Types Of Documentation</a:t>
            </a:r>
          </a:p>
          <a:p>
            <a:pPr marL="285750" indent="-285750" algn="just">
              <a:buFont typeface="Arial" panose="020B0604020202020204" pitchFamily="34" charset="0"/>
              <a:buChar char="•"/>
            </a:pPr>
            <a:r>
              <a:rPr lang="en-US" sz="2000" dirty="0">
                <a:latin typeface="Calibri" panose="020F0502020204030204" pitchFamily="34" charset="0"/>
              </a:rPr>
              <a:t>Requirements</a:t>
            </a:r>
          </a:p>
          <a:p>
            <a:pPr marL="285750" indent="-285750" algn="just">
              <a:buFont typeface="Arial" panose="020B0604020202020204" pitchFamily="34" charset="0"/>
              <a:buChar char="•"/>
            </a:pPr>
            <a:r>
              <a:rPr lang="en-US" sz="2000" dirty="0">
                <a:latin typeface="Calibri" panose="020F0502020204030204" pitchFamily="34" charset="0"/>
              </a:rPr>
              <a:t>Architecture/Design</a:t>
            </a:r>
          </a:p>
          <a:p>
            <a:pPr marL="285750" indent="-285750" algn="just">
              <a:buFont typeface="Arial" panose="020B0604020202020204" pitchFamily="34" charset="0"/>
              <a:buChar char="•"/>
            </a:pPr>
            <a:r>
              <a:rPr lang="en-US" sz="2000" dirty="0">
                <a:latin typeface="Calibri" panose="020F0502020204030204" pitchFamily="34" charset="0"/>
              </a:rPr>
              <a:t>Technical </a:t>
            </a:r>
          </a:p>
          <a:p>
            <a:pPr marL="285750" indent="-285750" algn="just">
              <a:buFont typeface="Arial" panose="020B0604020202020204" pitchFamily="34" charset="0"/>
              <a:buChar char="•"/>
            </a:pPr>
            <a:r>
              <a:rPr lang="en-US" sz="2000" dirty="0">
                <a:latin typeface="Calibri" panose="020F0502020204030204" pitchFamily="34" charset="0"/>
              </a:rPr>
              <a:t>User</a:t>
            </a:r>
          </a:p>
          <a:p>
            <a:pPr>
              <a:buSzPct val="150000"/>
              <a:buNone/>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29</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spTree>
    <p:extLst>
      <p:ext uri="{BB962C8B-B14F-4D97-AF65-F5344CB8AC3E}">
        <p14:creationId xmlns:p14="http://schemas.microsoft.com/office/powerpoint/2010/main" val="3590280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2660073" y="1128657"/>
            <a:ext cx="5870863" cy="3453733"/>
          </a:xfrm>
          <a:prstGeom prst="rect">
            <a:avLst/>
          </a:prstGeom>
        </p:spPr>
        <p:txBody>
          <a:bodyPr lIns="91425" tIns="91425" rIns="91425" bIns="91425" anchor="t" anchorCtr="0">
            <a:noAutofit/>
          </a:bodyPr>
          <a:lstStyle/>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Project Documentation</a:t>
            </a:r>
          </a:p>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Types Of Documentation</a:t>
            </a:r>
          </a:p>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Requirement Documentation</a:t>
            </a:r>
          </a:p>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Design Documentation</a:t>
            </a:r>
          </a:p>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Technical Documentation</a:t>
            </a:r>
          </a:p>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User Documentation</a:t>
            </a:r>
          </a:p>
          <a:p>
            <a:pPr marL="342900" lvl="0" indent="-342900" rtl="0">
              <a:spcBef>
                <a:spcPts val="0"/>
              </a:spcBef>
              <a:buFont typeface="Arial" panose="020B0604020202020204" pitchFamily="34" charset="0"/>
              <a:buChar char="•"/>
            </a:pPr>
            <a:r>
              <a:rPr lang="en" sz="2000" dirty="0" smtClean="0">
                <a:latin typeface="Calibri" panose="020F0502020204030204" pitchFamily="34" charset="0"/>
              </a:rPr>
              <a:t>Industry Standards Of Documentation</a:t>
            </a:r>
          </a:p>
          <a:p>
            <a:pPr marL="342900" lvl="0" indent="-342900" rtl="0">
              <a:spcBef>
                <a:spcPts val="0"/>
              </a:spcBef>
              <a:buFont typeface="Arial" panose="020B0604020202020204" pitchFamily="34" charset="0"/>
              <a:buChar char="•"/>
            </a:pPr>
            <a:endParaRPr lang="en" sz="2000" dirty="0" smtClean="0">
              <a:latin typeface="Calibri" panose="020F0502020204030204" pitchFamily="34" charset="0"/>
            </a:endParaRPr>
          </a:p>
          <a:p>
            <a:pPr marL="342900" lvl="0" indent="-342900" rtl="0">
              <a:spcBef>
                <a:spcPts val="0"/>
              </a:spcBef>
              <a:buFont typeface="Arial" panose="020B0604020202020204" pitchFamily="34" charset="0"/>
              <a:buChar char="•"/>
            </a:pPr>
            <a:endParaRPr lang="en" sz="2000" dirty="0">
              <a:latin typeface="Calibri" panose="020F0502020204030204" pitchFamily="34" charset="0"/>
            </a:endParaRPr>
          </a:p>
        </p:txBody>
      </p:sp>
      <p:sp>
        <p:nvSpPr>
          <p:cNvPr id="123" name="Shape 123"/>
          <p:cNvSpPr txBox="1">
            <a:spLocks noGrp="1"/>
          </p:cNvSpPr>
          <p:nvPr>
            <p:ph type="title"/>
          </p:nvPr>
        </p:nvSpPr>
        <p:spPr>
          <a:xfrm flipH="1">
            <a:off x="2524989" y="322118"/>
            <a:ext cx="5081153" cy="806540"/>
          </a:xfrm>
          <a:prstGeom prst="rect">
            <a:avLst/>
          </a:prstGeom>
        </p:spPr>
        <p:txBody>
          <a:bodyPr lIns="91425" tIns="91425" rIns="91425" bIns="91425" anchor="t" anchorCtr="0">
            <a:noAutofit/>
          </a:bodyPr>
          <a:lstStyle/>
          <a:p>
            <a:pPr lvl="0">
              <a:spcBef>
                <a:spcPts val="0"/>
              </a:spcBef>
              <a:buNone/>
            </a:pPr>
            <a:r>
              <a:rPr lang="en" sz="3200" b="0" dirty="0" smtClean="0">
                <a:solidFill>
                  <a:srgbClr val="002060"/>
                </a:solidFill>
                <a:latin typeface="Calibri" panose="020F0502020204030204" pitchFamily="34" charset="0"/>
              </a:rPr>
              <a:t>Overview</a:t>
            </a:r>
            <a:endParaRPr lang="en" sz="3200" b="0" dirty="0">
              <a:solidFill>
                <a:srgbClr val="002060"/>
              </a:solidFill>
              <a:latin typeface="Calibri" panose="020F0502020204030204" pitchFamily="34" charset="0"/>
            </a:endParaRPr>
          </a:p>
        </p:txBody>
      </p:sp>
      <p:sp>
        <p:nvSpPr>
          <p:cNvPr id="125" name="Shape 125"/>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a:t>
            </a:fld>
            <a:endParaRPr lang="en" dirty="0"/>
          </a:p>
        </p:txBody>
      </p:sp>
      <p:sp>
        <p:nvSpPr>
          <p:cNvPr id="2" name="Rectangle 1"/>
          <p:cNvSpPr/>
          <p:nvPr/>
        </p:nvSpPr>
        <p:spPr>
          <a:xfrm flipH="1">
            <a:off x="7419109" y="4852555"/>
            <a:ext cx="1111824" cy="261610"/>
          </a:xfrm>
          <a:prstGeom prst="rect">
            <a:avLst/>
          </a:prstGeom>
        </p:spPr>
        <p:txBody>
          <a:bodyPr wrap="square">
            <a:spAutoFit/>
          </a:bodyPr>
          <a:lstStyle/>
          <a:p>
            <a:pPr lvl="0"/>
            <a:r>
              <a:rPr lang="en" sz="1100" b="1" dirty="0">
                <a:solidFill>
                  <a:schemeClr val="tx1"/>
                </a:solidFill>
                <a:latin typeface="Calibri" panose="020F0502020204030204" pitchFamily="34" charset="0"/>
              </a:rPr>
              <a:t>THRISHA SINGI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Things to be followed in Software Documentation </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579418"/>
            <a:ext cx="6224699" cy="2920662"/>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Determine what information needs to be included</a:t>
            </a:r>
          </a:p>
          <a:p>
            <a:pPr marL="285750" indent="-285750" algn="just">
              <a:buFont typeface="Arial" panose="020B0604020202020204" pitchFamily="34" charset="0"/>
              <a:buChar char="•"/>
            </a:pPr>
            <a:r>
              <a:rPr lang="en-US" sz="2000" dirty="0">
                <a:latin typeface="Calibri" panose="020F0502020204030204" pitchFamily="34" charset="0"/>
              </a:rPr>
              <a:t>Choose appropriate Documentation tool </a:t>
            </a:r>
          </a:p>
          <a:p>
            <a:pPr marL="285750" indent="-285750" algn="just">
              <a:buFont typeface="Arial" panose="020B0604020202020204" pitchFamily="34" charset="0"/>
              <a:buChar char="•"/>
            </a:pPr>
            <a:r>
              <a:rPr lang="en-US" sz="2000" dirty="0">
                <a:latin typeface="Calibri" panose="020F0502020204030204" pitchFamily="34" charset="0"/>
              </a:rPr>
              <a:t>Determine the reasons for your documentation</a:t>
            </a:r>
          </a:p>
          <a:p>
            <a:pPr marL="285750" indent="-285750" algn="just">
              <a:buFont typeface="Arial" panose="020B0604020202020204" pitchFamily="34" charset="0"/>
              <a:buChar char="•"/>
            </a:pPr>
            <a:r>
              <a:rPr lang="en-US" sz="2000" dirty="0">
                <a:latin typeface="Calibri" panose="020F0502020204030204" pitchFamily="34" charset="0"/>
              </a:rPr>
              <a:t>Determine the appropriate formats for the documentation</a:t>
            </a:r>
          </a:p>
          <a:p>
            <a:pPr marL="285750" indent="-285750" algn="just">
              <a:buFont typeface="Arial" panose="020B0604020202020204" pitchFamily="34" charset="0"/>
              <a:buChar char="•"/>
            </a:pPr>
            <a:r>
              <a:rPr lang="en-US" sz="2000" dirty="0">
                <a:latin typeface="Calibri" panose="020F0502020204030204" pitchFamily="34" charset="0"/>
              </a:rPr>
              <a:t>Choose the amount of the documentation ought to be inside the program code.</a:t>
            </a: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30</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spTree>
    <p:extLst>
      <p:ext uri="{BB962C8B-B14F-4D97-AF65-F5344CB8AC3E}">
        <p14:creationId xmlns:p14="http://schemas.microsoft.com/office/powerpoint/2010/main" val="3971941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latin typeface="Calibri" panose="020F0502020204030204" pitchFamily="34" charset="0"/>
              </a:rPr>
              <a:t>Things to be considered in selecting a Templates</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652155"/>
            <a:ext cx="6224699" cy="2847925"/>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dirty="0">
                <a:latin typeface="Calibri" panose="020F0502020204030204" pitchFamily="34" charset="0"/>
              </a:rPr>
              <a:t>Determine exactly what kind of information do you need</a:t>
            </a:r>
          </a:p>
          <a:p>
            <a:pPr marL="285750" indent="-285750" algn="just">
              <a:buFont typeface="Arial" panose="020B0604020202020204" pitchFamily="34" charset="0"/>
              <a:buChar char="•"/>
            </a:pPr>
            <a:r>
              <a:rPr lang="en-US" sz="2000" dirty="0">
                <a:latin typeface="Calibri" panose="020F0502020204030204" pitchFamily="34" charset="0"/>
              </a:rPr>
              <a:t>A good template should be customizable for your </a:t>
            </a:r>
            <a:r>
              <a:rPr lang="en-US" sz="2000" dirty="0" smtClean="0">
                <a:latin typeface="Calibri" panose="020F0502020204030204" pitchFamily="34" charset="0"/>
              </a:rPr>
              <a:t>Organization</a:t>
            </a:r>
            <a:endParaRPr lang="en-US" sz="2000" dirty="0">
              <a:latin typeface="Calibri" panose="020F0502020204030204" pitchFamily="34" charset="0"/>
            </a:endParaRPr>
          </a:p>
          <a:p>
            <a:pPr marL="285750" indent="-285750" algn="just">
              <a:buFont typeface="Arial" panose="020B0604020202020204" pitchFamily="34" charset="0"/>
              <a:buChar char="•"/>
            </a:pPr>
            <a:r>
              <a:rPr lang="en-US" sz="2000" dirty="0">
                <a:latin typeface="Calibri" panose="020F0502020204030204" pitchFamily="34" charset="0"/>
              </a:rPr>
              <a:t>A good template should be flexible</a:t>
            </a:r>
          </a:p>
          <a:p>
            <a:pPr marL="285750" indent="-285750" algn="just">
              <a:buFont typeface="Arial" panose="020B0604020202020204" pitchFamily="34" charset="0"/>
              <a:buChar char="•"/>
            </a:pPr>
            <a:endParaRPr lang="en-US" sz="2000" dirty="0">
              <a:latin typeface="Calibri" panose="020F0502020204030204" pitchFamily="34" charset="0"/>
            </a:endParaRPr>
          </a:p>
          <a:p>
            <a:pPr algn="just">
              <a:buNone/>
            </a:pPr>
            <a:endParaRPr lang="en-US" sz="2000" dirty="0">
              <a:latin typeface="Calibri" panose="020F0502020204030204" pitchFamily="34" charset="0"/>
            </a:endParaRP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31</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spTree>
    <p:extLst>
      <p:ext uri="{BB962C8B-B14F-4D97-AF65-F5344CB8AC3E}">
        <p14:creationId xmlns:p14="http://schemas.microsoft.com/office/powerpoint/2010/main" val="4272354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 sz="3200" dirty="0" smtClean="0">
                <a:latin typeface="Calibri" panose="020F0502020204030204" pitchFamily="34" charset="0"/>
              </a:rPr>
              <a:t>Templates</a:t>
            </a:r>
            <a:endParaRPr lang="en" sz="32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32</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graphicFrame>
        <p:nvGraphicFramePr>
          <p:cNvPr id="6" name="Content Placeholder 7"/>
          <p:cNvGraphicFramePr>
            <a:graphicFrameLocks noGrp="1" noChangeAspect="1"/>
          </p:cNvGraphicFramePr>
          <p:nvPr>
            <p:ph idx="1"/>
            <p:extLst>
              <p:ext uri="{D42A27DB-BD31-4B8C-83A1-F6EECF244321}">
                <p14:modId xmlns:p14="http://schemas.microsoft.com/office/powerpoint/2010/main" val="519782609"/>
              </p:ext>
            </p:extLst>
          </p:nvPr>
        </p:nvGraphicFramePr>
        <p:xfrm>
          <a:off x="3585681" y="2044556"/>
          <a:ext cx="1601056" cy="1325367"/>
        </p:xfrm>
        <a:graphic>
          <a:graphicData uri="http://schemas.openxmlformats.org/presentationml/2006/ole">
            <mc:AlternateContent xmlns:mc="http://schemas.openxmlformats.org/markup-compatibility/2006">
              <mc:Choice xmlns:v="urn:schemas-microsoft-com:vml" Requires="v">
                <p:oleObj spid="_x0000_s1358" name="Worksheet" showAsIcon="1" r:id="rId4" imgW="914400" imgH="771480" progId="Excel.Sheet.12">
                  <p:link updateAutomatic="1"/>
                </p:oleObj>
              </mc:Choice>
              <mc:Fallback>
                <p:oleObj name="Worksheet" showAsIcon="1" r:id="rId4" imgW="914400" imgH="771480" progId="Excel.Sheet.12">
                  <p:link updateAutomatic="1"/>
                  <p:pic>
                    <p:nvPicPr>
                      <p:cNvPr id="0" name=""/>
                      <p:cNvPicPr/>
                      <p:nvPr/>
                    </p:nvPicPr>
                    <p:blipFill>
                      <a:blip r:embed="rId5"/>
                      <a:stretch>
                        <a:fillRect/>
                      </a:stretch>
                    </p:blipFill>
                    <p:spPr>
                      <a:xfrm>
                        <a:off x="3585681" y="2044556"/>
                        <a:ext cx="1601056" cy="132536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17904388"/>
              </p:ext>
            </p:extLst>
          </p:nvPr>
        </p:nvGraphicFramePr>
        <p:xfrm>
          <a:off x="6123397" y="2044556"/>
          <a:ext cx="1715784" cy="1325367"/>
        </p:xfrm>
        <a:graphic>
          <a:graphicData uri="http://schemas.openxmlformats.org/presentationml/2006/ole">
            <mc:AlternateContent xmlns:mc="http://schemas.openxmlformats.org/markup-compatibility/2006">
              <mc:Choice xmlns:v="urn:schemas-microsoft-com:vml" Requires="v">
                <p:oleObj spid="_x0000_s1359" name="Worksheet" showAsIcon="1" r:id="rId7" imgW="914400" imgH="771480" progId="Excel.Sheet.8">
                  <p:embed/>
                </p:oleObj>
              </mc:Choice>
              <mc:Fallback>
                <p:oleObj name="Worksheet" showAsIcon="1" r:id="rId7" imgW="914400" imgH="771480" progId="Excel.Sheet.8">
                  <p:embed/>
                  <p:pic>
                    <p:nvPicPr>
                      <p:cNvPr id="0" name=""/>
                      <p:cNvPicPr/>
                      <p:nvPr/>
                    </p:nvPicPr>
                    <p:blipFill>
                      <a:blip r:embed="rId8"/>
                      <a:stretch>
                        <a:fillRect/>
                      </a:stretch>
                    </p:blipFill>
                    <p:spPr>
                      <a:xfrm>
                        <a:off x="6123397" y="2044556"/>
                        <a:ext cx="1715784" cy="1325367"/>
                      </a:xfrm>
                      <a:prstGeom prst="rect">
                        <a:avLst/>
                      </a:prstGeom>
                    </p:spPr>
                  </p:pic>
                </p:oleObj>
              </mc:Fallback>
            </mc:AlternateContent>
          </a:graphicData>
        </a:graphic>
      </p:graphicFrame>
    </p:spTree>
    <p:extLst>
      <p:ext uri="{BB962C8B-B14F-4D97-AF65-F5344CB8AC3E}">
        <p14:creationId xmlns:p14="http://schemas.microsoft.com/office/powerpoint/2010/main" val="3322848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33</a:t>
            </a:fld>
            <a:endParaRPr lang="en"/>
          </a:p>
        </p:txBody>
      </p:sp>
      <p:sp>
        <p:nvSpPr>
          <p:cNvPr id="4" name="Rectangle 3"/>
          <p:cNvSpPr/>
          <p:nvPr/>
        </p:nvSpPr>
        <p:spPr>
          <a:xfrm>
            <a:off x="7397393" y="4813580"/>
            <a:ext cx="128950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MOUNICA RAMINI</a:t>
            </a:r>
          </a:p>
        </p:txBody>
      </p:sp>
      <p:graphicFrame>
        <p:nvGraphicFramePr>
          <p:cNvPr id="6" name="Content Placeholder 3"/>
          <p:cNvGraphicFramePr>
            <a:graphicFrameLocks noChangeAspect="1"/>
          </p:cNvGraphicFramePr>
          <p:nvPr>
            <p:extLst>
              <p:ext uri="{D42A27DB-BD31-4B8C-83A1-F6EECF244321}">
                <p14:modId xmlns:p14="http://schemas.microsoft.com/office/powerpoint/2010/main" val="3838608159"/>
              </p:ext>
            </p:extLst>
          </p:nvPr>
        </p:nvGraphicFramePr>
        <p:xfrm>
          <a:off x="4294598" y="1736332"/>
          <a:ext cx="2260314" cy="1825375"/>
        </p:xfrm>
        <a:graphic>
          <a:graphicData uri="http://schemas.openxmlformats.org/presentationml/2006/ole">
            <mc:AlternateContent xmlns:mc="http://schemas.openxmlformats.org/markup-compatibility/2006">
              <mc:Choice xmlns:v="urn:schemas-microsoft-com:vml" Requires="v">
                <p:oleObj spid="_x0000_s2216" name="Document" showAsIcon="1" r:id="rId4" imgW="914400" imgH="771480" progId="Word.Document.12">
                  <p:link updateAutomatic="1"/>
                </p:oleObj>
              </mc:Choice>
              <mc:Fallback>
                <p:oleObj name="Document" showAsIcon="1" r:id="rId4" imgW="914400" imgH="771480" progId="Word.Document.12">
                  <p:link updateAutomatic="1"/>
                  <p:pic>
                    <p:nvPicPr>
                      <p:cNvPr id="0" name=""/>
                      <p:cNvPicPr/>
                      <p:nvPr/>
                    </p:nvPicPr>
                    <p:blipFill>
                      <a:blip r:embed="rId5"/>
                      <a:stretch>
                        <a:fillRect/>
                      </a:stretch>
                    </p:blipFill>
                    <p:spPr>
                      <a:xfrm>
                        <a:off x="4294598" y="1736332"/>
                        <a:ext cx="2260314" cy="1825375"/>
                      </a:xfrm>
                      <a:prstGeom prst="rect">
                        <a:avLst/>
                      </a:prstGeom>
                    </p:spPr>
                  </p:pic>
                </p:oleObj>
              </mc:Fallback>
            </mc:AlternateContent>
          </a:graphicData>
        </a:graphic>
      </p:graphicFrame>
      <p:sp>
        <p:nvSpPr>
          <p:cNvPr id="2" name="Rectangle 1"/>
          <p:cNvSpPr/>
          <p:nvPr/>
        </p:nvSpPr>
        <p:spPr>
          <a:xfrm>
            <a:off x="2431473" y="342900"/>
            <a:ext cx="6255425" cy="584775"/>
          </a:xfrm>
          <a:prstGeom prst="rect">
            <a:avLst/>
          </a:prstGeom>
        </p:spPr>
        <p:txBody>
          <a:bodyPr wrap="square">
            <a:spAutoFit/>
          </a:bodyPr>
          <a:lstStyle/>
          <a:p>
            <a:pPr lvl="0"/>
            <a:r>
              <a:rPr lang="en" sz="3200" dirty="0" smtClean="0">
                <a:latin typeface="Calibri" panose="020F0502020204030204" pitchFamily="34" charset="0"/>
              </a:rPr>
              <a:t>Workshop</a:t>
            </a:r>
            <a:endParaRPr lang="en" sz="3200" dirty="0">
              <a:latin typeface="Calibri" panose="020F0502020204030204" pitchFamily="34" charset="0"/>
            </a:endParaRPr>
          </a:p>
        </p:txBody>
      </p:sp>
    </p:spTree>
    <p:extLst>
      <p:ext uri="{BB962C8B-B14F-4D97-AF65-F5344CB8AC3E}">
        <p14:creationId xmlns:p14="http://schemas.microsoft.com/office/powerpoint/2010/main" val="1414050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2106203"/>
            <a:ext cx="6224699" cy="1417834"/>
          </a:xfrm>
          <a:prstGeom prst="rect">
            <a:avLst/>
          </a:prstGeom>
        </p:spPr>
        <p:txBody>
          <a:bodyPr lIns="91425" tIns="91425" rIns="91425" bIns="91425" anchor="t" anchorCtr="0">
            <a:noAutofit/>
          </a:bodyPr>
          <a:lstStyle/>
          <a:p>
            <a:pPr lvl="0" algn="ctr">
              <a:buNone/>
            </a:pPr>
            <a:r>
              <a:rPr lang="en" sz="6000" b="1" dirty="0" smtClean="0">
                <a:latin typeface="Calibri" panose="020F0502020204030204" pitchFamily="34" charset="0"/>
              </a:rPr>
              <a:t>ANY QUESTIONS?</a:t>
            </a:r>
            <a:endParaRPr lang="en" sz="6000" b="1"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34</a:t>
            </a:fld>
            <a:endParaRPr lang="en"/>
          </a:p>
        </p:txBody>
      </p:sp>
    </p:spTree>
    <p:extLst>
      <p:ext uri="{BB962C8B-B14F-4D97-AF65-F5344CB8AC3E}">
        <p14:creationId xmlns:p14="http://schemas.microsoft.com/office/powerpoint/2010/main" val="900853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2106203"/>
            <a:ext cx="6224699" cy="1417834"/>
          </a:xfrm>
          <a:prstGeom prst="rect">
            <a:avLst/>
          </a:prstGeom>
        </p:spPr>
        <p:txBody>
          <a:bodyPr lIns="91425" tIns="91425" rIns="91425" bIns="91425" anchor="t" anchorCtr="0">
            <a:noAutofit/>
          </a:bodyPr>
          <a:lstStyle/>
          <a:p>
            <a:pPr lvl="0" algn="ctr">
              <a:buNone/>
            </a:pPr>
            <a:r>
              <a:rPr lang="en" sz="6000" b="1" dirty="0" smtClean="0">
                <a:latin typeface="Calibri" panose="020F0502020204030204" pitchFamily="34" charset="0"/>
              </a:rPr>
              <a:t>THANK YOU</a:t>
            </a:r>
            <a:endParaRPr lang="en" sz="6000" b="1"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3172904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Callout 12"/>
          <p:cNvSpPr/>
          <p:nvPr/>
        </p:nvSpPr>
        <p:spPr>
          <a:xfrm>
            <a:off x="4393591" y="1720434"/>
            <a:ext cx="2335795" cy="1018386"/>
          </a:xfrm>
          <a:prstGeom prst="cloudCallou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4" name="Cloud Callout 13"/>
          <p:cNvSpPr/>
          <p:nvPr/>
        </p:nvSpPr>
        <p:spPr>
          <a:xfrm>
            <a:off x="2522823" y="1059935"/>
            <a:ext cx="2102761" cy="907961"/>
          </a:xfrm>
          <a:prstGeom prst="cloudCallou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5" name="Cloud Callout 14"/>
          <p:cNvSpPr/>
          <p:nvPr/>
        </p:nvSpPr>
        <p:spPr>
          <a:xfrm>
            <a:off x="6605059" y="904406"/>
            <a:ext cx="2331682" cy="1256720"/>
          </a:xfrm>
          <a:prstGeom prst="cloudCallou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“I am focused on delivering the project. This is a low priority.”</a:t>
            </a:r>
          </a:p>
        </p:txBody>
      </p:sp>
      <p:sp>
        <p:nvSpPr>
          <p:cNvPr id="16" name="TextBox 15"/>
          <p:cNvSpPr txBox="1"/>
          <p:nvPr/>
        </p:nvSpPr>
        <p:spPr>
          <a:xfrm>
            <a:off x="2618509" y="1184564"/>
            <a:ext cx="1839191" cy="646331"/>
          </a:xfrm>
          <a:prstGeom prst="rect">
            <a:avLst/>
          </a:prstGeom>
          <a:noFill/>
        </p:spPr>
        <p:txBody>
          <a:bodyPr wrap="square" rtlCol="0">
            <a:spAutoFit/>
          </a:bodyPr>
          <a:lstStyle/>
          <a:p>
            <a:pPr algn="ctr"/>
            <a:r>
              <a:rPr lang="en-US" sz="1200" dirty="0">
                <a:solidFill>
                  <a:schemeClr val="accent1">
                    <a:lumMod val="75000"/>
                  </a:schemeClr>
                </a:solidFill>
                <a:latin typeface="Franklin Gothic Demi" panose="020B0703020102020204" pitchFamily="34" charset="0"/>
              </a:rPr>
              <a:t>“Let’s do it after completing all project activities, not right now”</a:t>
            </a:r>
          </a:p>
        </p:txBody>
      </p:sp>
      <p:sp>
        <p:nvSpPr>
          <p:cNvPr id="17" name="TextBox 16"/>
          <p:cNvSpPr txBox="1"/>
          <p:nvPr/>
        </p:nvSpPr>
        <p:spPr>
          <a:xfrm>
            <a:off x="4551218" y="1879306"/>
            <a:ext cx="1901537" cy="646331"/>
          </a:xfrm>
          <a:prstGeom prst="rect">
            <a:avLst/>
          </a:prstGeom>
          <a:noFill/>
          <a:ln>
            <a:noFill/>
          </a:ln>
        </p:spPr>
        <p:txBody>
          <a:bodyPr wrap="square" rtlCol="0">
            <a:spAutoFit/>
          </a:bodyPr>
          <a:lstStyle/>
          <a:p>
            <a:pPr algn="ctr"/>
            <a:r>
              <a:rPr lang="en-US" sz="1200" dirty="0">
                <a:solidFill>
                  <a:schemeClr val="accent1">
                    <a:lumMod val="75000"/>
                  </a:schemeClr>
                </a:solidFill>
                <a:latin typeface="Franklin Gothic Demi" panose="020B0703020102020204" pitchFamily="34" charset="0"/>
              </a:rPr>
              <a:t>“I am focused on delivering the project. This is a low priority.”</a:t>
            </a:r>
          </a:p>
        </p:txBody>
      </p:sp>
      <p:sp>
        <p:nvSpPr>
          <p:cNvPr id="18" name="TextBox 17"/>
          <p:cNvSpPr txBox="1"/>
          <p:nvPr/>
        </p:nvSpPr>
        <p:spPr>
          <a:xfrm>
            <a:off x="6853713" y="1059935"/>
            <a:ext cx="1911971" cy="1015663"/>
          </a:xfrm>
          <a:prstGeom prst="rect">
            <a:avLst/>
          </a:prstGeom>
          <a:noFill/>
        </p:spPr>
        <p:txBody>
          <a:bodyPr wrap="square" rtlCol="0">
            <a:spAutoFit/>
          </a:bodyPr>
          <a:lstStyle/>
          <a:p>
            <a:pPr algn="ctr"/>
            <a:r>
              <a:rPr lang="en-US" sz="1200" dirty="0">
                <a:solidFill>
                  <a:schemeClr val="accent1">
                    <a:lumMod val="75000"/>
                  </a:schemeClr>
                </a:solidFill>
                <a:latin typeface="Franklin Gothic Demi" panose="020B0703020102020204" pitchFamily="34" charset="0"/>
              </a:rPr>
              <a:t>“Hmmm…I would prefer to use that time meaningfully by doing some other project activities.”</a:t>
            </a:r>
          </a:p>
        </p:txBody>
      </p:sp>
      <p:sp>
        <p:nvSpPr>
          <p:cNvPr id="19" name="TextBox 18"/>
          <p:cNvSpPr txBox="1"/>
          <p:nvPr/>
        </p:nvSpPr>
        <p:spPr>
          <a:xfrm>
            <a:off x="2308233" y="2896392"/>
            <a:ext cx="6639060" cy="1631216"/>
          </a:xfrm>
          <a:prstGeom prst="rect">
            <a:avLst/>
          </a:prstGeom>
          <a:noFill/>
        </p:spPr>
        <p:txBody>
          <a:bodyPr wrap="square" rtlCol="0">
            <a:spAutoFit/>
          </a:bodyPr>
          <a:lstStyle/>
          <a:p>
            <a:pPr marL="285750" indent="-285750" defTabSz="685800">
              <a:buClr>
                <a:srgbClr val="00B0F0"/>
              </a:buClr>
              <a:buSzPct val="100000"/>
              <a:buFont typeface="Arial" panose="020B0604020202020204" pitchFamily="34" charset="0"/>
              <a:buChar char="•"/>
            </a:pPr>
            <a:r>
              <a:rPr lang="en-US" sz="2000" dirty="0" smtClean="0">
                <a:solidFill>
                  <a:srgbClr val="002060"/>
                </a:solidFill>
                <a:latin typeface="Calibri" panose="020F0502020204030204" pitchFamily="34" charset="0"/>
              </a:rPr>
              <a:t>Common complaints </a:t>
            </a:r>
            <a:r>
              <a:rPr lang="en-US" sz="2000" dirty="0">
                <a:solidFill>
                  <a:srgbClr val="002060"/>
                </a:solidFill>
                <a:latin typeface="Calibri" panose="020F0502020204030204" pitchFamily="34" charset="0"/>
              </a:rPr>
              <a:t>by project managers and developers</a:t>
            </a:r>
          </a:p>
          <a:p>
            <a:pPr marL="285750" indent="-285750" defTabSz="685800">
              <a:buClr>
                <a:srgbClr val="00B0F0"/>
              </a:buClr>
              <a:buSzPct val="100000"/>
              <a:buFont typeface="Arial" panose="020B0604020202020204" pitchFamily="34" charset="0"/>
              <a:buChar char="•"/>
            </a:pPr>
            <a:r>
              <a:rPr lang="en-US" sz="2000" dirty="0">
                <a:solidFill>
                  <a:srgbClr val="002060"/>
                </a:solidFill>
                <a:latin typeface="Calibri" panose="020F0502020204030204" pitchFamily="34" charset="0"/>
              </a:rPr>
              <a:t>Less interesting area for project managers </a:t>
            </a:r>
            <a:endParaRPr lang="en-US" sz="2000" dirty="0" smtClean="0">
              <a:solidFill>
                <a:srgbClr val="002060"/>
              </a:solidFill>
              <a:latin typeface="Calibri" panose="020F0502020204030204" pitchFamily="34" charset="0"/>
            </a:endParaRPr>
          </a:p>
          <a:p>
            <a:pPr marL="285750" indent="-285750" defTabSz="685800">
              <a:buClr>
                <a:srgbClr val="00B0F0"/>
              </a:buClr>
              <a:buSzPct val="100000"/>
              <a:buFont typeface="Arial" panose="020B0604020202020204" pitchFamily="34" charset="0"/>
              <a:buChar char="•"/>
            </a:pPr>
            <a:r>
              <a:rPr lang="en-US" sz="2000" dirty="0" smtClean="0">
                <a:solidFill>
                  <a:srgbClr val="002060"/>
                </a:solidFill>
                <a:latin typeface="Calibri" panose="020F0502020204030204" pitchFamily="34" charset="0"/>
              </a:rPr>
              <a:t>key </a:t>
            </a:r>
            <a:r>
              <a:rPr lang="en-US" sz="2000" dirty="0">
                <a:solidFill>
                  <a:srgbClr val="002060"/>
                </a:solidFill>
                <a:latin typeface="Calibri" panose="020F0502020204030204" pitchFamily="34" charset="0"/>
              </a:rPr>
              <a:t>component of project management</a:t>
            </a:r>
          </a:p>
          <a:p>
            <a:pPr marL="285750" indent="-285750" defTabSz="685800">
              <a:buClr>
                <a:srgbClr val="00B0F0"/>
              </a:buClr>
              <a:buSzPct val="100000"/>
              <a:buFont typeface="Arial" panose="020B0604020202020204" pitchFamily="34" charset="0"/>
              <a:buChar char="•"/>
            </a:pPr>
            <a:r>
              <a:rPr lang="en-US" sz="2000" dirty="0" smtClean="0">
                <a:solidFill>
                  <a:srgbClr val="002060"/>
                </a:solidFill>
                <a:latin typeface="Calibri" panose="020F0502020204030204" pitchFamily="34" charset="0"/>
              </a:rPr>
              <a:t>Carries through start to finish of all projects.</a:t>
            </a:r>
          </a:p>
          <a:p>
            <a:pPr marL="171450" indent="-171450">
              <a:buSzPct val="100000"/>
              <a:buFont typeface="Arial" panose="020B0604020202020204" pitchFamily="34" charset="0"/>
              <a:buChar char="•"/>
            </a:pPr>
            <a:endParaRPr lang="en-US" sz="2000" dirty="0">
              <a:latin typeface="Calibri" panose="020F0502020204030204" pitchFamily="34" charset="0"/>
            </a:endParaRPr>
          </a:p>
        </p:txBody>
      </p:sp>
      <p:sp>
        <p:nvSpPr>
          <p:cNvPr id="20" name="TextBox 19"/>
          <p:cNvSpPr txBox="1"/>
          <p:nvPr/>
        </p:nvSpPr>
        <p:spPr>
          <a:xfrm>
            <a:off x="5063304" y="1059559"/>
            <a:ext cx="1340427" cy="584775"/>
          </a:xfrm>
          <a:prstGeom prst="rect">
            <a:avLst/>
          </a:prstGeom>
          <a:noFill/>
        </p:spPr>
        <p:txBody>
          <a:bodyPr wrap="square" rtlCol="0">
            <a:spAutoFit/>
          </a:bodyPr>
          <a:lstStyle/>
          <a:p>
            <a:r>
              <a:rPr lang="en-US" sz="1600" b="1" dirty="0">
                <a:solidFill>
                  <a:srgbClr val="002060"/>
                </a:solidFill>
                <a:latin typeface="Lucida Calligraphy" panose="03010101010101010101" pitchFamily="66" charset="0"/>
              </a:rPr>
              <a:t>Sounds Familiar?</a:t>
            </a:r>
          </a:p>
        </p:txBody>
      </p:sp>
      <p:sp>
        <p:nvSpPr>
          <p:cNvPr id="2" name="Rectangle 1"/>
          <p:cNvSpPr/>
          <p:nvPr/>
        </p:nvSpPr>
        <p:spPr>
          <a:xfrm>
            <a:off x="7469313" y="4763763"/>
            <a:ext cx="1376736" cy="261610"/>
          </a:xfrm>
          <a:prstGeom prst="rect">
            <a:avLst/>
          </a:prstGeom>
        </p:spPr>
        <p:txBody>
          <a:bodyPr wrap="square">
            <a:spAutoFit/>
          </a:bodyPr>
          <a:lstStyle/>
          <a:p>
            <a:pPr lvl="0"/>
            <a:r>
              <a:rPr lang="en" sz="1100" b="1" dirty="0">
                <a:solidFill>
                  <a:schemeClr val="tx1"/>
                </a:solidFill>
                <a:latin typeface="Calibri" panose="020F0502020204030204" pitchFamily="34" charset="0"/>
              </a:rPr>
              <a:t>THRISHA SINGI</a:t>
            </a:r>
          </a:p>
        </p:txBody>
      </p:sp>
      <p:sp>
        <p:nvSpPr>
          <p:cNvPr id="3" name="Rectangle 2"/>
          <p:cNvSpPr/>
          <p:nvPr/>
        </p:nvSpPr>
        <p:spPr>
          <a:xfrm>
            <a:off x="2400300" y="239812"/>
            <a:ext cx="6365384" cy="584775"/>
          </a:xfrm>
          <a:prstGeom prst="rect">
            <a:avLst/>
          </a:prstGeom>
        </p:spPr>
        <p:txBody>
          <a:bodyPr wrap="square">
            <a:spAutoFit/>
          </a:bodyPr>
          <a:lstStyle/>
          <a:p>
            <a:r>
              <a:rPr lang="en-US" sz="3200" dirty="0">
                <a:solidFill>
                  <a:srgbClr val="002060"/>
                </a:solidFill>
                <a:latin typeface="Calibri" panose="020F0502020204030204" pitchFamily="34" charset="0"/>
                <a:ea typeface="Montserrat"/>
                <a:cs typeface="Montserrat"/>
                <a:sym typeface="Montserrat"/>
              </a:rPr>
              <a:t>Project Documentation</a:t>
            </a:r>
          </a:p>
        </p:txBody>
      </p:sp>
      <p:sp>
        <p:nvSpPr>
          <p:cNvPr id="4" name="Rectangle 3"/>
          <p:cNvSpPr/>
          <p:nvPr/>
        </p:nvSpPr>
        <p:spPr>
          <a:xfrm>
            <a:off x="166255" y="239812"/>
            <a:ext cx="405245" cy="307777"/>
          </a:xfrm>
          <a:prstGeom prst="rect">
            <a:avLst/>
          </a:prstGeom>
        </p:spPr>
        <p:txBody>
          <a:bodyPr wrap="square">
            <a:spAutoFit/>
          </a:bodyPr>
          <a:lstStyle/>
          <a:p>
            <a:pPr lvl="0"/>
            <a:r>
              <a:rPr lang="en" dirty="0" smtClean="0"/>
              <a:t>4</a:t>
            </a:r>
            <a:endParaRPr lang="en" dirty="0"/>
          </a:p>
        </p:txBody>
      </p:sp>
    </p:spTree>
    <p:extLst>
      <p:ext uri="{BB962C8B-B14F-4D97-AF65-F5344CB8AC3E}">
        <p14:creationId xmlns:p14="http://schemas.microsoft.com/office/powerpoint/2010/main" val="2306260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5</a:t>
            </a:fld>
            <a:endParaRPr lang="en"/>
          </a:p>
        </p:txBody>
      </p:sp>
      <p:sp>
        <p:nvSpPr>
          <p:cNvPr id="4" name="Rectangle 3"/>
          <p:cNvSpPr/>
          <p:nvPr/>
        </p:nvSpPr>
        <p:spPr>
          <a:xfrm>
            <a:off x="7564581" y="4813580"/>
            <a:ext cx="1122317"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THRISHA SINGI</a:t>
            </a:r>
            <a:endParaRPr lang="en" sz="1100" b="1" dirty="0">
              <a:solidFill>
                <a:schemeClr val="tx1"/>
              </a:solidFill>
              <a:latin typeface="Calibri" panose="020F0502020204030204" pitchFamily="34" charset="0"/>
            </a:endParaRPr>
          </a:p>
        </p:txBody>
      </p:sp>
      <p:sp>
        <p:nvSpPr>
          <p:cNvPr id="3" name="Rectangle 2"/>
          <p:cNvSpPr/>
          <p:nvPr/>
        </p:nvSpPr>
        <p:spPr>
          <a:xfrm>
            <a:off x="2431473" y="1319645"/>
            <a:ext cx="6255425" cy="3798476"/>
          </a:xfrm>
          <a:prstGeom prst="rect">
            <a:avLst/>
          </a:prstGeom>
        </p:spPr>
        <p:txBody>
          <a:bodyPr wrap="square">
            <a:spAutoFit/>
          </a:bodyPr>
          <a:lstStyle/>
          <a:p>
            <a:pPr marL="283464" lvl="0" indent="-283464" algn="just">
              <a:spcAft>
                <a:spcPts val="700"/>
              </a:spcAft>
              <a:buClr>
                <a:schemeClr val="accent1">
                  <a:lumMod val="60000"/>
                  <a:lumOff val="40000"/>
                </a:schemeClr>
              </a:buClr>
              <a:buSzPct val="100000"/>
              <a:buFont typeface="Arial" panose="020B0604020202020204" pitchFamily="34" charset="0"/>
              <a:buChar char="•"/>
            </a:pPr>
            <a:r>
              <a:rPr lang="en-US" sz="2000" kern="1200" dirty="0" smtClean="0">
                <a:solidFill>
                  <a:srgbClr val="002060"/>
                </a:solidFill>
                <a:latin typeface="Calibri" panose="020F0502020204030204" pitchFamily="34" charset="0"/>
              </a:rPr>
              <a:t>“If </a:t>
            </a:r>
            <a:r>
              <a:rPr lang="en-US" sz="2000" kern="1200" dirty="0">
                <a:solidFill>
                  <a:srgbClr val="002060"/>
                </a:solidFill>
                <a:latin typeface="Calibri" panose="020F0502020204030204" pitchFamily="34" charset="0"/>
              </a:rPr>
              <a:t>its not in writing, it didn’t happen”</a:t>
            </a:r>
          </a:p>
          <a:p>
            <a:pPr marL="283464" lvl="0" indent="-283464" algn="just">
              <a:spcAft>
                <a:spcPts val="700"/>
              </a:spcAft>
              <a:buClr>
                <a:schemeClr val="accent1">
                  <a:lumMod val="60000"/>
                  <a:lumOff val="40000"/>
                </a:schemeClr>
              </a:buClr>
              <a:buSzPct val="100000"/>
              <a:buFont typeface="Arial" panose="020B0604020202020204" pitchFamily="34" charset="0"/>
              <a:buChar char="•"/>
            </a:pPr>
            <a:r>
              <a:rPr lang="en-US" sz="2000" kern="1200" dirty="0">
                <a:solidFill>
                  <a:srgbClr val="002060"/>
                </a:solidFill>
                <a:latin typeface="Calibri" panose="020F0502020204030204" pitchFamily="34" charset="0"/>
              </a:rPr>
              <a:t>Important part of project management.</a:t>
            </a:r>
          </a:p>
          <a:p>
            <a:pPr marL="283464" lvl="0" indent="-283464" algn="just">
              <a:spcAft>
                <a:spcPts val="700"/>
              </a:spcAft>
              <a:buClr>
                <a:schemeClr val="accent1">
                  <a:lumMod val="60000"/>
                  <a:lumOff val="40000"/>
                </a:schemeClr>
              </a:buClr>
              <a:buSzPct val="100000"/>
              <a:buFont typeface="Arial" panose="020B0604020202020204" pitchFamily="34" charset="0"/>
              <a:buChar char="•"/>
            </a:pPr>
            <a:r>
              <a:rPr lang="en-US" sz="2000" kern="1200" dirty="0">
                <a:solidFill>
                  <a:srgbClr val="002060"/>
                </a:solidFill>
                <a:latin typeface="Calibri" panose="020F0502020204030204" pitchFamily="34" charset="0"/>
              </a:rPr>
              <a:t>Substantiated by two essential functions </a:t>
            </a:r>
          </a:p>
          <a:p>
            <a:pPr marL="788670" lvl="1" indent="-285750" algn="just">
              <a:spcAft>
                <a:spcPts val="700"/>
              </a:spcAft>
              <a:buClr>
                <a:schemeClr val="accent1">
                  <a:lumMod val="60000"/>
                  <a:lumOff val="40000"/>
                </a:schemeClr>
              </a:buClr>
              <a:buSzPct val="75000"/>
              <a:buFont typeface="Wingdings" panose="05000000000000000000" pitchFamily="2" charset="2"/>
              <a:buChar char="§"/>
            </a:pPr>
            <a:r>
              <a:rPr lang="en-US" sz="2000" kern="1200" dirty="0">
                <a:solidFill>
                  <a:srgbClr val="002060"/>
                </a:solidFill>
                <a:latin typeface="Calibri" panose="020F0502020204030204" pitchFamily="34" charset="0"/>
              </a:rPr>
              <a:t>Project requirements are fulfilled </a:t>
            </a:r>
          </a:p>
          <a:p>
            <a:pPr marL="788670" lvl="1" indent="-285750" algn="just">
              <a:spcAft>
                <a:spcPts val="700"/>
              </a:spcAft>
              <a:buClr>
                <a:schemeClr val="accent1">
                  <a:lumMod val="60000"/>
                  <a:lumOff val="40000"/>
                </a:schemeClr>
              </a:buClr>
              <a:buSzPct val="75000"/>
              <a:buFont typeface="Wingdings" panose="05000000000000000000" pitchFamily="2" charset="2"/>
              <a:buChar char="§"/>
            </a:pPr>
            <a:r>
              <a:rPr lang="en-US" sz="2000" kern="1200" dirty="0">
                <a:solidFill>
                  <a:srgbClr val="002060"/>
                </a:solidFill>
                <a:latin typeface="Calibri" panose="020F0502020204030204" pitchFamily="34" charset="0"/>
              </a:rPr>
              <a:t>What has been done, who has done it, and when it has been done.</a:t>
            </a:r>
          </a:p>
          <a:p>
            <a:pPr marL="283464" lvl="0" indent="-283464" algn="just">
              <a:spcAft>
                <a:spcPts val="700"/>
              </a:spcAft>
              <a:buClr>
                <a:schemeClr val="accent1">
                  <a:lumMod val="60000"/>
                  <a:lumOff val="40000"/>
                </a:schemeClr>
              </a:buClr>
              <a:buSzPct val="100000"/>
              <a:buFont typeface="Arial" panose="020B0604020202020204" pitchFamily="34" charset="0"/>
              <a:buChar char="•"/>
            </a:pPr>
            <a:r>
              <a:rPr lang="en-US" sz="2000" kern="1200" dirty="0" smtClean="0">
                <a:solidFill>
                  <a:srgbClr val="002060"/>
                </a:solidFill>
                <a:latin typeface="Calibri" panose="020F0502020204030204" pitchFamily="34" charset="0"/>
              </a:rPr>
              <a:t>Must </a:t>
            </a:r>
            <a:r>
              <a:rPr lang="en-US" sz="2000" kern="1200" dirty="0">
                <a:solidFill>
                  <a:srgbClr val="002060"/>
                </a:solidFill>
                <a:latin typeface="Calibri" panose="020F0502020204030204" pitchFamily="34" charset="0"/>
              </a:rPr>
              <a:t>lay the foundation for quality, traceability, and history </a:t>
            </a:r>
            <a:endParaRPr lang="en-US" sz="2000" kern="1200" dirty="0" smtClean="0">
              <a:solidFill>
                <a:srgbClr val="002060"/>
              </a:solidFill>
              <a:latin typeface="Calibri" panose="020F0502020204030204" pitchFamily="34" charset="0"/>
            </a:endParaRPr>
          </a:p>
          <a:p>
            <a:pPr marL="283464" lvl="0" indent="-283464" algn="just">
              <a:spcAft>
                <a:spcPts val="700"/>
              </a:spcAft>
              <a:buClr>
                <a:schemeClr val="accent1">
                  <a:lumMod val="60000"/>
                  <a:lumOff val="40000"/>
                </a:schemeClr>
              </a:buClr>
              <a:buSzPct val="100000"/>
              <a:buFont typeface="Arial" panose="020B0604020202020204" pitchFamily="34" charset="0"/>
              <a:buChar char="•"/>
            </a:pPr>
            <a:r>
              <a:rPr lang="en-US" sz="2000" kern="1200" dirty="0">
                <a:solidFill>
                  <a:srgbClr val="002060"/>
                </a:solidFill>
                <a:latin typeface="Calibri" panose="020F0502020204030204" pitchFamily="34" charset="0"/>
              </a:rPr>
              <a:t>W</a:t>
            </a:r>
            <a:r>
              <a:rPr lang="en-US" sz="2000" kern="1200" dirty="0" smtClean="0">
                <a:solidFill>
                  <a:srgbClr val="002060"/>
                </a:solidFill>
                <a:latin typeface="Calibri" panose="020F0502020204030204" pitchFamily="34" charset="0"/>
              </a:rPr>
              <a:t>ell </a:t>
            </a:r>
            <a:r>
              <a:rPr lang="en-US" sz="2000" kern="1200" dirty="0">
                <a:solidFill>
                  <a:srgbClr val="002060"/>
                </a:solidFill>
                <a:latin typeface="Calibri" panose="020F0502020204030204" pitchFamily="34" charset="0"/>
              </a:rPr>
              <a:t>arranged, easy to read, and adequate.</a:t>
            </a:r>
          </a:p>
          <a:p>
            <a:pPr marL="283464" indent="-283464">
              <a:buClr>
                <a:schemeClr val="accent1">
                  <a:lumMod val="60000"/>
                  <a:lumOff val="40000"/>
                </a:schemeClr>
              </a:buClr>
              <a:buSzPct val="100000"/>
              <a:buFont typeface="Arial" panose="020B0604020202020204" pitchFamily="34" charset="0"/>
              <a:buChar char="•"/>
            </a:pPr>
            <a:endParaRPr lang="en-US" sz="2000" dirty="0">
              <a:latin typeface="Calibri" panose="020F0502020204030204" pitchFamily="34" charset="0"/>
            </a:endParaRPr>
          </a:p>
        </p:txBody>
      </p:sp>
      <p:sp>
        <p:nvSpPr>
          <p:cNvPr id="8" name="Rectangle 7"/>
          <p:cNvSpPr/>
          <p:nvPr/>
        </p:nvSpPr>
        <p:spPr>
          <a:xfrm>
            <a:off x="2514600" y="332510"/>
            <a:ext cx="5943600" cy="584775"/>
          </a:xfrm>
          <a:prstGeom prst="rect">
            <a:avLst/>
          </a:prstGeom>
        </p:spPr>
        <p:txBody>
          <a:bodyPr wrap="square">
            <a:spAutoFit/>
          </a:bodyPr>
          <a:lstStyle/>
          <a:p>
            <a:r>
              <a:rPr lang="en-US" sz="3200" dirty="0" smtClean="0">
                <a:solidFill>
                  <a:srgbClr val="002060"/>
                </a:solidFill>
                <a:latin typeface="Calibri" panose="020F0502020204030204" pitchFamily="34" charset="0"/>
                <a:ea typeface="Montserrat"/>
                <a:cs typeface="Montserrat"/>
                <a:sym typeface="Montserrat"/>
              </a:rPr>
              <a:t>What is Documentation?</a:t>
            </a:r>
            <a:endParaRPr lang="en-US" sz="3200" dirty="0">
              <a:solidFill>
                <a:srgbClr val="002060"/>
              </a:solidFill>
              <a:latin typeface="Calibri" panose="020F0502020204030204" pitchFamily="34" charset="0"/>
              <a:ea typeface="Montserrat"/>
              <a:cs typeface="Montserrat"/>
              <a:sym typeface="Montserrat"/>
            </a:endParaRPr>
          </a:p>
        </p:txBody>
      </p:sp>
    </p:spTree>
    <p:extLst>
      <p:ext uri="{BB962C8B-B14F-4D97-AF65-F5344CB8AC3E}">
        <p14:creationId xmlns:p14="http://schemas.microsoft.com/office/powerpoint/2010/main" val="283056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 sz="3200" dirty="0" smtClean="0">
                <a:latin typeface="Calibri" panose="020F0502020204030204" pitchFamily="34" charset="0"/>
              </a:rPr>
              <a:t>Why is it Important</a:t>
            </a:r>
            <a:endParaRPr lang="en" sz="3200" dirty="0">
              <a:latin typeface="Calibri" panose="020F0502020204030204" pitchFamily="34" charset="0"/>
            </a:endParaRPr>
          </a:p>
        </p:txBody>
      </p:sp>
      <p:sp>
        <p:nvSpPr>
          <p:cNvPr id="67" name="Shape 67"/>
          <p:cNvSpPr txBox="1">
            <a:spLocks noGrp="1"/>
          </p:cNvSpPr>
          <p:nvPr>
            <p:ph type="body" idx="2"/>
          </p:nvPr>
        </p:nvSpPr>
        <p:spPr>
          <a:xfrm>
            <a:off x="2462200" y="1068513"/>
            <a:ext cx="6224699" cy="3431568"/>
          </a:xfrm>
          <a:prstGeom prst="rect">
            <a:avLst/>
          </a:prstGeom>
        </p:spPr>
        <p:txBody>
          <a:bodyPr lIns="91425" tIns="91425" rIns="91425" bIns="91425" anchor="t" anchorCtr="0">
            <a:noAutofit/>
          </a:bodyPr>
          <a:lstStyle/>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Define the project scope and ensure agreement </a:t>
            </a:r>
            <a:endParaRPr lang="en-US" sz="2000" kern="1200" dirty="0" smtClean="0">
              <a:solidFill>
                <a:srgbClr val="002060"/>
              </a:solidFill>
              <a:latin typeface="Calibri" panose="020F0502020204030204" pitchFamily="34" charset="0"/>
              <a:ea typeface="Arial"/>
              <a:cs typeface="Arial"/>
            </a:endParaRPr>
          </a:p>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W</a:t>
            </a:r>
            <a:r>
              <a:rPr lang="en-US" sz="2000" kern="1200" dirty="0" smtClean="0">
                <a:solidFill>
                  <a:srgbClr val="002060"/>
                </a:solidFill>
                <a:latin typeface="Calibri" panose="020F0502020204030204" pitchFamily="34" charset="0"/>
                <a:ea typeface="Arial"/>
                <a:cs typeface="Arial"/>
              </a:rPr>
              <a:t>ritten </a:t>
            </a:r>
            <a:r>
              <a:rPr lang="en-US" sz="2000" kern="1200" dirty="0">
                <a:solidFill>
                  <a:srgbClr val="002060"/>
                </a:solidFill>
                <a:latin typeface="Calibri" panose="020F0502020204030204" pitchFamily="34" charset="0"/>
                <a:ea typeface="Arial"/>
                <a:cs typeface="Arial"/>
              </a:rPr>
              <a:t>account of activities as they happen </a:t>
            </a:r>
          </a:p>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W</a:t>
            </a:r>
            <a:r>
              <a:rPr lang="en-US" sz="2000" kern="1200" dirty="0" smtClean="0">
                <a:solidFill>
                  <a:srgbClr val="002060"/>
                </a:solidFill>
                <a:latin typeface="Calibri" panose="020F0502020204030204" pitchFamily="34" charset="0"/>
                <a:ea typeface="Arial"/>
                <a:cs typeface="Arial"/>
              </a:rPr>
              <a:t>ritten </a:t>
            </a:r>
            <a:r>
              <a:rPr lang="en-US" sz="2000" kern="1200" dirty="0">
                <a:solidFill>
                  <a:srgbClr val="002060"/>
                </a:solidFill>
                <a:latin typeface="Calibri" panose="020F0502020204030204" pitchFamily="34" charset="0"/>
                <a:ea typeface="Arial"/>
                <a:cs typeface="Arial"/>
              </a:rPr>
              <a:t>proof that something was done or said.</a:t>
            </a:r>
          </a:p>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Helpful in proper communication</a:t>
            </a:r>
          </a:p>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Everything is clearly explained</a:t>
            </a:r>
          </a:p>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R</a:t>
            </a:r>
            <a:r>
              <a:rPr lang="en-US" sz="2000" kern="1200" dirty="0" smtClean="0">
                <a:solidFill>
                  <a:srgbClr val="002060"/>
                </a:solidFill>
                <a:latin typeface="Calibri" panose="020F0502020204030204" pitchFamily="34" charset="0"/>
                <a:ea typeface="Arial"/>
                <a:cs typeface="Arial"/>
              </a:rPr>
              <a:t>esolution </a:t>
            </a:r>
            <a:r>
              <a:rPr lang="en-US" sz="2000" kern="1200" dirty="0">
                <a:solidFill>
                  <a:srgbClr val="002060"/>
                </a:solidFill>
                <a:latin typeface="Calibri" panose="020F0502020204030204" pitchFamily="34" charset="0"/>
                <a:ea typeface="Arial"/>
                <a:cs typeface="Arial"/>
              </a:rPr>
              <a:t>of disputes between various stakeholders.</a:t>
            </a:r>
          </a:p>
          <a:p>
            <a:pPr marL="283464" indent="-283464" algn="just">
              <a:spcAft>
                <a:spcPts val="800"/>
              </a:spcAf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E</a:t>
            </a:r>
            <a:r>
              <a:rPr lang="en-US" sz="2000" kern="1200" dirty="0" smtClean="0">
                <a:solidFill>
                  <a:srgbClr val="002060"/>
                </a:solidFill>
                <a:latin typeface="Calibri" panose="020F0502020204030204" pitchFamily="34" charset="0"/>
                <a:ea typeface="Arial"/>
                <a:cs typeface="Arial"/>
              </a:rPr>
              <a:t>nsure </a:t>
            </a:r>
            <a:r>
              <a:rPr lang="en-US" sz="2000" kern="1200" dirty="0">
                <a:solidFill>
                  <a:srgbClr val="002060"/>
                </a:solidFill>
                <a:latin typeface="Calibri" panose="020F0502020204030204" pitchFamily="34" charset="0"/>
                <a:ea typeface="Arial"/>
                <a:cs typeface="Arial"/>
              </a:rPr>
              <a:t>the success of future projects.</a:t>
            </a:r>
          </a:p>
          <a:p>
            <a:pPr marL="283464" indent="-283464" algn="just">
              <a:buFont typeface="Arial" panose="020B0604020202020204" pitchFamily="34" charset="0"/>
              <a:buChar char="•"/>
            </a:pPr>
            <a:endParaRPr lang="en-US" sz="2000" kern="1200" dirty="0">
              <a:solidFill>
                <a:srgbClr val="002060"/>
              </a:solidFill>
              <a:latin typeface="Calibri" panose="020F0502020204030204" pitchFamily="34" charset="0"/>
              <a:ea typeface="Arial"/>
              <a:cs typeface="Arial"/>
            </a:endParaRPr>
          </a:p>
          <a:p>
            <a:pPr marL="283464" indent="-283464" algn="just">
              <a:buFont typeface="Arial" panose="020B0604020202020204" pitchFamily="34" charset="0"/>
              <a:buChar char="•"/>
            </a:pPr>
            <a:endParaRPr lang="en-US" sz="2000" dirty="0">
              <a:latin typeface="Calibri" panose="020F0502020204030204" pitchFamily="34" charset="0"/>
            </a:endParaRPr>
          </a:p>
          <a:p>
            <a:pPr marL="283464" indent="-283464" algn="just">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6</a:t>
            </a:fld>
            <a:endParaRPr lang="en"/>
          </a:p>
        </p:txBody>
      </p:sp>
      <p:sp>
        <p:nvSpPr>
          <p:cNvPr id="4" name="Rectangle 3"/>
          <p:cNvSpPr/>
          <p:nvPr/>
        </p:nvSpPr>
        <p:spPr>
          <a:xfrm>
            <a:off x="7564581" y="4813580"/>
            <a:ext cx="1122317"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THRISHA SINGI</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38543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317174" y="0"/>
            <a:ext cx="6369726" cy="1068513"/>
          </a:xfrm>
          <a:prstGeom prst="rect">
            <a:avLst/>
          </a:prstGeom>
        </p:spPr>
        <p:txBody>
          <a:bodyPr lIns="91425" tIns="91425" rIns="91425" bIns="91425" anchor="t" anchorCtr="0">
            <a:noAutofit/>
          </a:bodyPr>
          <a:lstStyle/>
          <a:p>
            <a:pPr lvl="0">
              <a:buNone/>
            </a:pPr>
            <a:r>
              <a:rPr lang="en-US" sz="3200" dirty="0">
                <a:solidFill>
                  <a:srgbClr val="002060"/>
                </a:solidFill>
                <a:latin typeface="Calibri" panose="020F0502020204030204" pitchFamily="34" charset="0"/>
              </a:rPr>
              <a:t>Experience shared by a developer</a:t>
            </a:r>
            <a:endParaRPr lang="en" sz="3200" b="1" dirty="0">
              <a:latin typeface="Calibri" panose="020F0502020204030204" pitchFamily="34" charset="0"/>
            </a:endParaRPr>
          </a:p>
        </p:txBody>
      </p:sp>
      <p:sp>
        <p:nvSpPr>
          <p:cNvPr id="67" name="Shape 67"/>
          <p:cNvSpPr txBox="1">
            <a:spLocks noGrp="1"/>
          </p:cNvSpPr>
          <p:nvPr>
            <p:ph type="body" idx="2"/>
          </p:nvPr>
        </p:nvSpPr>
        <p:spPr>
          <a:xfrm>
            <a:off x="2317174" y="665018"/>
            <a:ext cx="6369725" cy="3835063"/>
          </a:xfrm>
          <a:prstGeom prst="rect">
            <a:avLst/>
          </a:prstGeom>
        </p:spPr>
        <p:txBody>
          <a:bodyPr lIns="91425" tIns="91425" rIns="91425" bIns="91425" anchor="t" anchorCtr="0">
            <a:noAutofit/>
          </a:bodyPr>
          <a:lstStyle/>
          <a:p>
            <a:pPr marL="285750" indent="-285750" algn="jus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A developing team delivered a project with an unknown issue, to the client. </a:t>
            </a:r>
          </a:p>
          <a:p>
            <a:pPr marL="285750" indent="-285750" algn="jus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They found the issue at client side and the quality assurance team were held responsible </a:t>
            </a:r>
          </a:p>
          <a:p>
            <a:pPr marL="285750" indent="-285750" algn="jus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The issue was something regarding the compatibility of one website.</a:t>
            </a:r>
          </a:p>
          <a:p>
            <a:pPr marL="285750" indent="-285750" algn="jus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When this reached  QA team, they claimed that they did not </a:t>
            </a:r>
            <a:r>
              <a:rPr lang="en-US" sz="2000" dirty="0">
                <a:latin typeface="Calibri" panose="020F0502020204030204" pitchFamily="34" charset="0"/>
              </a:rPr>
              <a:t>get such requirement document which state they have to check compatibility of the website also.</a:t>
            </a:r>
          </a:p>
          <a:p>
            <a:pPr marL="285750" indent="-285750" algn="just">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They were safe and shared that they </a:t>
            </a:r>
            <a:r>
              <a:rPr lang="en-US" sz="2000" dirty="0">
                <a:latin typeface="Calibri" panose="020F0502020204030204" pitchFamily="34" charset="0"/>
              </a:rPr>
              <a:t>realized the importance of documentation and from that day, started to work on documents and created testing documents like Test plan, Test cases, sanity testing checklist, bug report etc. </a:t>
            </a:r>
            <a:endParaRPr lang="en-US" sz="2000" kern="1200" dirty="0">
              <a:solidFill>
                <a:srgbClr val="002060"/>
              </a:solidFill>
              <a:latin typeface="Calibri" panose="020F0502020204030204" pitchFamily="34" charset="0"/>
              <a:ea typeface="Arial"/>
              <a:cs typeface="Arial"/>
            </a:endParaRPr>
          </a:p>
          <a:p>
            <a:pPr marL="285750" indent="-285750" algn="just">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7</a:t>
            </a:fld>
            <a:endParaRPr lang="en"/>
          </a:p>
        </p:txBody>
      </p:sp>
      <p:sp>
        <p:nvSpPr>
          <p:cNvPr id="4" name="Rectangle 3"/>
          <p:cNvSpPr/>
          <p:nvPr/>
        </p:nvSpPr>
        <p:spPr>
          <a:xfrm>
            <a:off x="7564581" y="4813580"/>
            <a:ext cx="1122317"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THRISHA SINGI</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60989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369128" y="146024"/>
            <a:ext cx="6317772" cy="922489"/>
          </a:xfrm>
          <a:prstGeom prst="rect">
            <a:avLst/>
          </a:prstGeom>
        </p:spPr>
        <p:txBody>
          <a:bodyPr lIns="91425" tIns="91425" rIns="91425" bIns="91425" anchor="t" anchorCtr="0">
            <a:noAutofit/>
          </a:bodyPr>
          <a:lstStyle/>
          <a:p>
            <a:pPr lvl="0">
              <a:buNone/>
            </a:pPr>
            <a:r>
              <a:rPr lang="en-US" sz="3200" dirty="0">
                <a:solidFill>
                  <a:srgbClr val="002060"/>
                </a:solidFill>
                <a:latin typeface="Calibri" panose="020F0502020204030204" pitchFamily="34" charset="0"/>
              </a:rPr>
              <a:t>Types of Documentation</a:t>
            </a:r>
            <a:endParaRPr lang="en" sz="3200" b="1" dirty="0">
              <a:latin typeface="Calibri" panose="020F0502020204030204" pitchFamily="34" charset="0"/>
            </a:endParaRPr>
          </a:p>
        </p:txBody>
      </p:sp>
      <p:sp>
        <p:nvSpPr>
          <p:cNvPr id="67" name="Shape 67"/>
          <p:cNvSpPr txBox="1">
            <a:spLocks noGrp="1"/>
          </p:cNvSpPr>
          <p:nvPr>
            <p:ph type="body" idx="2"/>
          </p:nvPr>
        </p:nvSpPr>
        <p:spPr>
          <a:xfrm>
            <a:off x="2369128" y="914400"/>
            <a:ext cx="6317771" cy="3585681"/>
          </a:xfrm>
          <a:prstGeom prst="rect">
            <a:avLst/>
          </a:prstGeom>
        </p:spPr>
        <p:txBody>
          <a:bodyPr lIns="91425" tIns="91425" rIns="91425" bIns="91425" anchor="t" anchorCtr="0">
            <a:noAutofit/>
          </a:bodyPr>
          <a:lstStyle/>
          <a:p>
            <a:pPr marL="342900" indent="-342900" algn="just">
              <a:buFont typeface="Arial" panose="020B0604020202020204" pitchFamily="34" charset="0"/>
              <a:buChar char="•"/>
            </a:pPr>
            <a:r>
              <a:rPr lang="en-US" sz="2000" kern="1200" dirty="0" smtClean="0">
                <a:solidFill>
                  <a:schemeClr val="accent1"/>
                </a:solidFill>
                <a:latin typeface="Calibri" panose="020F0502020204030204" pitchFamily="34" charset="0"/>
                <a:ea typeface="Arial"/>
                <a:cs typeface="Arial"/>
              </a:rPr>
              <a:t>Requirements</a:t>
            </a:r>
            <a:r>
              <a:rPr lang="en-US" sz="2000" kern="1200" dirty="0">
                <a:solidFill>
                  <a:schemeClr val="accent1">
                    <a:lumMod val="60000"/>
                    <a:lumOff val="40000"/>
                  </a:schemeClr>
                </a:solidFill>
                <a:latin typeface="Calibri" panose="020F0502020204030204" pitchFamily="34" charset="0"/>
                <a:ea typeface="Arial"/>
                <a:cs typeface="Arial"/>
              </a:rPr>
              <a:t> </a:t>
            </a:r>
            <a:r>
              <a:rPr lang="en-US" sz="2000" kern="1200" dirty="0">
                <a:solidFill>
                  <a:srgbClr val="002060"/>
                </a:solidFill>
                <a:latin typeface="Calibri" panose="020F0502020204030204" pitchFamily="34" charset="0"/>
                <a:ea typeface="Arial"/>
                <a:cs typeface="Arial"/>
              </a:rPr>
              <a:t>– Statements that identify attributes, capabilities, characteristics, or qualities of a system. This is the foundation for what will be or has been implemented.</a:t>
            </a:r>
          </a:p>
          <a:p>
            <a:pPr marL="342900" indent="-342900" algn="just">
              <a:buFont typeface="Arial" panose="020B0604020202020204" pitchFamily="34" charset="0"/>
              <a:buChar char="•"/>
            </a:pPr>
            <a:r>
              <a:rPr lang="en-US" sz="2000" kern="1200" dirty="0">
                <a:solidFill>
                  <a:schemeClr val="accent1"/>
                </a:solidFill>
                <a:latin typeface="Calibri" panose="020F0502020204030204" pitchFamily="34" charset="0"/>
                <a:ea typeface="Arial"/>
                <a:cs typeface="Arial"/>
              </a:rPr>
              <a:t>Architecture/Design</a:t>
            </a:r>
            <a:r>
              <a:rPr lang="en-US" sz="2000" kern="1200" dirty="0">
                <a:solidFill>
                  <a:srgbClr val="002060"/>
                </a:solidFill>
                <a:latin typeface="Calibri" panose="020F0502020204030204" pitchFamily="34" charset="0"/>
                <a:ea typeface="Arial"/>
                <a:cs typeface="Arial"/>
              </a:rPr>
              <a:t> – Overview of software. Includes relations to an environment and construction principles to be used in design of software components.</a:t>
            </a:r>
          </a:p>
          <a:p>
            <a:pPr marL="342900" indent="-342900" algn="just">
              <a:buFont typeface="Arial" panose="020B0604020202020204" pitchFamily="34" charset="0"/>
              <a:buChar char="•"/>
            </a:pPr>
            <a:r>
              <a:rPr lang="en-US" sz="2000" kern="1200" dirty="0">
                <a:solidFill>
                  <a:schemeClr val="accent1"/>
                </a:solidFill>
                <a:latin typeface="Calibri" panose="020F0502020204030204" pitchFamily="34" charset="0"/>
                <a:ea typeface="Arial"/>
                <a:cs typeface="Arial"/>
              </a:rPr>
              <a:t>Technical</a:t>
            </a:r>
            <a:r>
              <a:rPr lang="en-US" sz="2000" kern="1200" dirty="0">
                <a:solidFill>
                  <a:srgbClr val="002060"/>
                </a:solidFill>
                <a:latin typeface="Calibri" panose="020F0502020204030204" pitchFamily="34" charset="0"/>
                <a:ea typeface="Arial"/>
                <a:cs typeface="Arial"/>
              </a:rPr>
              <a:t> – Documentation of code, algorithms, interfaces, and APIs.</a:t>
            </a:r>
          </a:p>
          <a:p>
            <a:pPr marL="342900" indent="-342900" algn="just">
              <a:buFont typeface="Arial" panose="020B0604020202020204" pitchFamily="34" charset="0"/>
              <a:buChar char="•"/>
            </a:pPr>
            <a:r>
              <a:rPr lang="en-US" sz="2000" kern="1200" dirty="0">
                <a:solidFill>
                  <a:schemeClr val="accent1"/>
                </a:solidFill>
                <a:latin typeface="Calibri" panose="020F0502020204030204" pitchFamily="34" charset="0"/>
                <a:ea typeface="Arial"/>
                <a:cs typeface="Arial"/>
              </a:rPr>
              <a:t>End user</a:t>
            </a:r>
            <a:r>
              <a:rPr lang="en-US" sz="2000" kern="1200" dirty="0">
                <a:solidFill>
                  <a:srgbClr val="002060"/>
                </a:solidFill>
                <a:latin typeface="Calibri" panose="020F0502020204030204" pitchFamily="34" charset="0"/>
                <a:ea typeface="Arial"/>
                <a:cs typeface="Arial"/>
              </a:rPr>
              <a:t> – Manuals for the end-user, system administrators and support staff.</a:t>
            </a:r>
          </a:p>
          <a:p>
            <a:pPr marL="283464" indent="-283464">
              <a:buNone/>
            </a:pPr>
            <a:endParaRPr lang="en-US" sz="2000" dirty="0">
              <a:latin typeface="Calibri" panose="020F0502020204030204" pitchFamily="34" charset="0"/>
            </a:endParaRPr>
          </a:p>
          <a:p>
            <a:pPr marL="285750" indent="-285750">
              <a:buSzPct val="15000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8</a:t>
            </a:fld>
            <a:endParaRPr lang="en"/>
          </a:p>
        </p:txBody>
      </p:sp>
      <p:sp>
        <p:nvSpPr>
          <p:cNvPr id="4" name="Rectangle 3"/>
          <p:cNvSpPr/>
          <p:nvPr/>
        </p:nvSpPr>
        <p:spPr>
          <a:xfrm>
            <a:off x="7564581" y="4813580"/>
            <a:ext cx="1122317"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THRISHA SINGI</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33398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2"/>
          </p:nvPr>
        </p:nvSpPr>
        <p:spPr>
          <a:xfrm>
            <a:off x="2462200" y="361951"/>
            <a:ext cx="6224699" cy="706562"/>
          </a:xfrm>
          <a:prstGeom prst="rect">
            <a:avLst/>
          </a:prstGeom>
        </p:spPr>
        <p:txBody>
          <a:bodyPr lIns="91425" tIns="91425" rIns="91425" bIns="91425" anchor="t" anchorCtr="0">
            <a:noAutofit/>
          </a:bodyPr>
          <a:lstStyle/>
          <a:p>
            <a:pPr lvl="0">
              <a:buNone/>
            </a:pPr>
            <a:r>
              <a:rPr lang="en-US" sz="3200" dirty="0">
                <a:solidFill>
                  <a:srgbClr val="002060"/>
                </a:solidFill>
                <a:latin typeface="Calibri" panose="020F0502020204030204" pitchFamily="34" charset="0"/>
              </a:rPr>
              <a:t>Tool for Documentation of code</a:t>
            </a:r>
            <a:endParaRPr lang="en" sz="3200" b="1" dirty="0">
              <a:solidFill>
                <a:srgbClr val="002060"/>
              </a:solidFill>
              <a:latin typeface="Calibri" panose="020F0502020204030204" pitchFamily="34" charset="0"/>
            </a:endParaRPr>
          </a:p>
        </p:txBody>
      </p:sp>
      <p:sp>
        <p:nvSpPr>
          <p:cNvPr id="67" name="Shape 67"/>
          <p:cNvSpPr txBox="1">
            <a:spLocks noGrp="1"/>
          </p:cNvSpPr>
          <p:nvPr>
            <p:ph type="body" idx="2"/>
          </p:nvPr>
        </p:nvSpPr>
        <p:spPr>
          <a:xfrm>
            <a:off x="2462200" y="1284271"/>
            <a:ext cx="6224699" cy="3215810"/>
          </a:xfrm>
          <a:prstGeom prst="rect">
            <a:avLst/>
          </a:prstGeom>
        </p:spPr>
        <p:txBody>
          <a:bodyPr lIns="91425" tIns="91425" rIns="91425" bIns="91425" anchor="t" anchorCtr="0">
            <a:noAutofit/>
          </a:bodyPr>
          <a:lstStyle/>
          <a:p>
            <a:pPr>
              <a:buNone/>
            </a:pPr>
            <a:r>
              <a:rPr lang="en-US" sz="2000" kern="1200" dirty="0">
                <a:solidFill>
                  <a:schemeClr val="accent1"/>
                </a:solidFill>
                <a:latin typeface="Calibri" panose="020F0502020204030204" pitchFamily="34" charset="0"/>
                <a:ea typeface="Arial"/>
                <a:cs typeface="Arial"/>
              </a:rPr>
              <a:t>Ghost Doc</a:t>
            </a:r>
          </a:p>
          <a:p>
            <a:pPr marL="285750" indent="-285750">
              <a:buFont typeface="Arial" panose="020B0604020202020204" pitchFamily="34" charset="0"/>
              <a:buChar char="•"/>
            </a:pPr>
            <a:endParaRPr lang="en-US" sz="2000" u="sng" kern="1200" dirty="0">
              <a:solidFill>
                <a:srgbClr val="002060"/>
              </a:solidFill>
              <a:latin typeface="Calibri" panose="020F0502020204030204" pitchFamily="34" charset="0"/>
              <a:ea typeface="Arial"/>
              <a:cs typeface="Arial"/>
            </a:endParaRPr>
          </a:p>
          <a:p>
            <a:pPr marL="285750" indent="-285750">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GhostDoc is a Visual Studio extension </a:t>
            </a:r>
          </a:p>
          <a:p>
            <a:pPr marL="285750" indent="-285750">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Automatically generates XML documentation comments for methods and properties </a:t>
            </a:r>
          </a:p>
          <a:p>
            <a:pPr marL="285750" indent="-285750">
              <a:buFont typeface="Arial" panose="020B0604020202020204" pitchFamily="34" charset="0"/>
              <a:buChar char="•"/>
            </a:pPr>
            <a:r>
              <a:rPr lang="en-US" sz="2000" kern="1200" dirty="0">
                <a:solidFill>
                  <a:srgbClr val="002060"/>
                </a:solidFill>
                <a:latin typeface="Calibri" panose="020F0502020204030204" pitchFamily="34" charset="0"/>
                <a:ea typeface="Arial"/>
                <a:cs typeface="Arial"/>
              </a:rPr>
              <a:t>Generates based on their type, parameters, name, and other contextual information.</a:t>
            </a:r>
          </a:p>
          <a:p>
            <a:pPr>
              <a:buNone/>
            </a:pPr>
            <a:endParaRPr lang="en-US" sz="2000" kern="1200" dirty="0">
              <a:solidFill>
                <a:srgbClr val="002060"/>
              </a:solidFill>
              <a:latin typeface="Calibri" panose="020F0502020204030204" pitchFamily="34" charset="0"/>
              <a:ea typeface="Arial"/>
              <a:cs typeface="Arial"/>
            </a:endParaRPr>
          </a:p>
          <a:p>
            <a:pPr>
              <a:buNone/>
            </a:pPr>
            <a:r>
              <a:rPr lang="en-US" sz="2000" kern="1200" dirty="0">
                <a:solidFill>
                  <a:schemeClr val="accent1"/>
                </a:solidFill>
                <a:latin typeface="Calibri" panose="020F0502020204030204" pitchFamily="34" charset="0"/>
                <a:ea typeface="Arial"/>
                <a:cs typeface="Arial"/>
              </a:rPr>
              <a:t>Demo</a:t>
            </a:r>
          </a:p>
          <a:p>
            <a:pPr marL="285750" indent="-285750">
              <a:buFont typeface="Arial" panose="020B0604020202020204" pitchFamily="34" charset="0"/>
              <a:buChar char="•"/>
            </a:pPr>
            <a:endParaRPr lang="en" sz="2000" dirty="0">
              <a:latin typeface="Calibri" panose="020F0502020204030204" pitchFamily="34" charset="0"/>
            </a:endParaRPr>
          </a:p>
        </p:txBody>
      </p:sp>
      <p:sp>
        <p:nvSpPr>
          <p:cNvPr id="70" name="Shape 7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a:spcBef>
                <a:spcPts val="0"/>
              </a:spcBef>
              <a:buNone/>
            </a:pPr>
            <a:fld id="{00000000-1234-1234-1234-123412341234}" type="slidenum">
              <a:rPr lang="en"/>
              <a:t>9</a:t>
            </a:fld>
            <a:endParaRPr lang="en"/>
          </a:p>
        </p:txBody>
      </p:sp>
      <p:sp>
        <p:nvSpPr>
          <p:cNvPr id="4" name="Rectangle 3"/>
          <p:cNvSpPr/>
          <p:nvPr/>
        </p:nvSpPr>
        <p:spPr>
          <a:xfrm>
            <a:off x="7564581" y="4813580"/>
            <a:ext cx="1122317" cy="261610"/>
          </a:xfrm>
          <a:prstGeom prst="rect">
            <a:avLst/>
          </a:prstGeom>
        </p:spPr>
        <p:txBody>
          <a:bodyPr wrap="square">
            <a:spAutoFit/>
          </a:bodyPr>
          <a:lstStyle/>
          <a:p>
            <a:pPr lvl="0"/>
            <a:r>
              <a:rPr lang="en" sz="1100" b="1" dirty="0" smtClean="0">
                <a:solidFill>
                  <a:schemeClr val="tx1"/>
                </a:solidFill>
                <a:latin typeface="Calibri" panose="020F0502020204030204" pitchFamily="34" charset="0"/>
              </a:rPr>
              <a:t>THRISHA SINGI</a:t>
            </a:r>
            <a:endParaRPr lang="en" sz="11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472597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1323</Words>
  <Application>Microsoft Office PowerPoint</Application>
  <PresentationFormat>On-screen Show (16:9)</PresentationFormat>
  <Paragraphs>264</Paragraphs>
  <Slides>35</Slides>
  <Notes>34</Notes>
  <HiddenSlides>0</HiddenSlides>
  <MMClips>0</MMClips>
  <ScaleCrop>false</ScaleCrop>
  <HeadingPairs>
    <vt:vector size="10" baseType="variant">
      <vt:variant>
        <vt:lpstr>Fonts Used</vt:lpstr>
      </vt:variant>
      <vt:variant>
        <vt:i4>8</vt:i4>
      </vt:variant>
      <vt:variant>
        <vt:lpstr>Theme</vt:lpstr>
      </vt:variant>
      <vt:variant>
        <vt:i4>1</vt:i4>
      </vt:variant>
      <vt:variant>
        <vt:lpstr>Links</vt:lpstr>
      </vt:variant>
      <vt:variant>
        <vt:i4>4</vt:i4>
      </vt:variant>
      <vt:variant>
        <vt:lpstr>Embedded OLE Servers</vt:lpstr>
      </vt:variant>
      <vt:variant>
        <vt:i4>1</vt:i4>
      </vt:variant>
      <vt:variant>
        <vt:lpstr>Slide Titles</vt:lpstr>
      </vt:variant>
      <vt:variant>
        <vt:i4>35</vt:i4>
      </vt:variant>
    </vt:vector>
  </HeadingPairs>
  <TitlesOfParts>
    <vt:vector size="49" baseType="lpstr">
      <vt:lpstr>Arial</vt:lpstr>
      <vt:lpstr>Calibri</vt:lpstr>
      <vt:lpstr>Courier New</vt:lpstr>
      <vt:lpstr>Franklin Gothic Demi</vt:lpstr>
      <vt:lpstr>Lucida Calligraphy</vt:lpstr>
      <vt:lpstr>Montserrat</vt:lpstr>
      <vt:lpstr>Roboto</vt:lpstr>
      <vt:lpstr>Wingdings</vt:lpstr>
      <vt:lpstr>Aemelia template</vt:lpstr>
      <vt:lpstr>C:\Users\s525098\Downloads\Srs.docx</vt:lpstr>
      <vt:lpstr>C:\Users\s525098\Downloads\PartyGuardWeb_Use cases.docx</vt:lpstr>
      <vt:lpstr>C:\Users\s525098\Downloads\Issue_Tracker.xlsx</vt:lpstr>
      <vt:lpstr>C:\Users\s525098\Downloads\Client Meet - Meeting Minutues  Template.docx</vt:lpstr>
      <vt:lpstr>Worksheet</vt:lpstr>
      <vt:lpstr>Communications and Documentation Management Workshop</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Documentation Management Workshop</dc:title>
  <dc:creator>Ramini,Mounica</dc:creator>
  <cp:lastModifiedBy>Ramini,Mounica</cp:lastModifiedBy>
  <cp:revision>127</cp:revision>
  <dcterms:modified xsi:type="dcterms:W3CDTF">2016-11-11T01:58:50Z</dcterms:modified>
</cp:coreProperties>
</file>