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016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C8E91F5-ED23-4101-9F62-2549839902F5}" type="datetimeFigureOut">
              <a:rPr lang="he-IL" smtClean="0"/>
              <a:t>י'/אלול/תשפ"ב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E0492FA-1FEB-4883-99B5-C3CAED7FEB06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72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91F5-ED23-4101-9F62-2549839902F5}" type="datetimeFigureOut">
              <a:rPr lang="he-IL" smtClean="0"/>
              <a:t>י'/אלול/תשפ"ב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92FA-1FEB-4883-99B5-C3CAED7FEB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966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91F5-ED23-4101-9F62-2549839902F5}" type="datetimeFigureOut">
              <a:rPr lang="he-IL" smtClean="0"/>
              <a:t>י'/אלול/תשפ"ב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92FA-1FEB-4883-99B5-C3CAED7FEB06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932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91F5-ED23-4101-9F62-2549839902F5}" type="datetimeFigureOut">
              <a:rPr lang="he-IL" smtClean="0"/>
              <a:t>י'/אלול/תשפ"ב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92FA-1FEB-4883-99B5-C3CAED7FEB06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623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91F5-ED23-4101-9F62-2549839902F5}" type="datetimeFigureOut">
              <a:rPr lang="he-IL" smtClean="0"/>
              <a:t>י'/אלול/תשפ"ב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92FA-1FEB-4883-99B5-C3CAED7FEB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7842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91F5-ED23-4101-9F62-2549839902F5}" type="datetimeFigureOut">
              <a:rPr lang="he-IL" smtClean="0"/>
              <a:t>י'/אלול/תשפ"ב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92FA-1FEB-4883-99B5-C3CAED7FEB06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486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91F5-ED23-4101-9F62-2549839902F5}" type="datetimeFigureOut">
              <a:rPr lang="he-IL" smtClean="0"/>
              <a:t>י'/אלול/תשפ"ב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92FA-1FEB-4883-99B5-C3CAED7FEB06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148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91F5-ED23-4101-9F62-2549839902F5}" type="datetimeFigureOut">
              <a:rPr lang="he-IL" smtClean="0"/>
              <a:t>י'/אלול/תשפ"ב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92FA-1FEB-4883-99B5-C3CAED7FEB06}" type="slidenum">
              <a:rPr lang="he-IL" smtClean="0"/>
              <a:t>‹#›</a:t>
            </a:fld>
            <a:endParaRPr lang="he-I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227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91F5-ED23-4101-9F62-2549839902F5}" type="datetimeFigureOut">
              <a:rPr lang="he-IL" smtClean="0"/>
              <a:t>י'/אלול/תשפ"ב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92FA-1FEB-4883-99B5-C3CAED7FEB06}" type="slidenum">
              <a:rPr lang="he-IL" smtClean="0"/>
              <a:t>‹#›</a:t>
            </a:fld>
            <a:endParaRPr lang="he-I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57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91F5-ED23-4101-9F62-2549839902F5}" type="datetimeFigureOut">
              <a:rPr lang="he-IL" smtClean="0"/>
              <a:t>י'/אלול/תשפ"ב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92FA-1FEB-4883-99B5-C3CAED7FEB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221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91F5-ED23-4101-9F62-2549839902F5}" type="datetimeFigureOut">
              <a:rPr lang="he-IL" smtClean="0"/>
              <a:t>י'/אלול/תשפ"ב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92FA-1FEB-4883-99B5-C3CAED7FEB06}" type="slidenum">
              <a:rPr lang="he-IL" smtClean="0"/>
              <a:t>‹#›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66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91F5-ED23-4101-9F62-2549839902F5}" type="datetimeFigureOut">
              <a:rPr lang="he-IL" smtClean="0"/>
              <a:t>י'/אלול/תשפ"ב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92FA-1FEB-4883-99B5-C3CAED7FEB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782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91F5-ED23-4101-9F62-2549839902F5}" type="datetimeFigureOut">
              <a:rPr lang="he-IL" smtClean="0"/>
              <a:t>י'/אלול/תשפ"ב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92FA-1FEB-4883-99B5-C3CAED7FEB06}" type="slidenum">
              <a:rPr lang="he-IL" smtClean="0"/>
              <a:t>‹#›</a:t>
            </a:fld>
            <a:endParaRPr lang="he-I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99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91F5-ED23-4101-9F62-2549839902F5}" type="datetimeFigureOut">
              <a:rPr lang="he-IL" smtClean="0"/>
              <a:t>י'/אלול/תשפ"ב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92FA-1FEB-4883-99B5-C3CAED7FEB06}" type="slidenum">
              <a:rPr lang="he-IL" smtClean="0"/>
              <a:t>‹#›</a:t>
            </a:fld>
            <a:endParaRPr lang="he-I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8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91F5-ED23-4101-9F62-2549839902F5}" type="datetimeFigureOut">
              <a:rPr lang="he-IL" smtClean="0"/>
              <a:t>י'/אלול/תשפ"ב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92FA-1FEB-4883-99B5-C3CAED7FEB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075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91F5-ED23-4101-9F62-2549839902F5}" type="datetimeFigureOut">
              <a:rPr lang="he-IL" smtClean="0"/>
              <a:t>י'/אלול/תשפ"ב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92FA-1FEB-4883-99B5-C3CAED7FEB06}" type="slidenum">
              <a:rPr lang="he-IL" smtClean="0"/>
              <a:t>‹#›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54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91F5-ED23-4101-9F62-2549839902F5}" type="datetimeFigureOut">
              <a:rPr lang="he-IL" smtClean="0"/>
              <a:t>י'/אלול/תשפ"ב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92FA-1FEB-4883-99B5-C3CAED7FEB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293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8E91F5-ED23-4101-9F62-2549839902F5}" type="datetimeFigureOut">
              <a:rPr lang="he-IL" smtClean="0"/>
              <a:t>י'/אלול/תשפ"ב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0492FA-1FEB-4883-99B5-C3CAED7FEB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47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9243F1-924F-2FA0-8C22-8EFD8A6F7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917" y="488828"/>
            <a:ext cx="10890738" cy="4863944"/>
          </a:xfrm>
        </p:spPr>
        <p:txBody>
          <a:bodyPr>
            <a:normAutofit/>
          </a:bodyPr>
          <a:lstStyle/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Evil Twin Attacks</a:t>
            </a:r>
            <a:b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מגישים:</a:t>
            </a: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דביר אברהמי - 207029364</a:t>
            </a: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נדב קיסר - 207229477</a:t>
            </a: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הראל עזרא - 318926854</a:t>
            </a: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val="3548744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C6886A-1D98-DCF6-52F2-7B100468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/>
              <a:t>פוטנציאל הנזק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7E91A9B-F751-7720-DADC-35D64AB91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he-IL" dirty="0"/>
              <a:t>שימוש ב</a:t>
            </a:r>
            <a:r>
              <a:rPr lang="en-US" dirty="0"/>
              <a:t>captive portal </a:t>
            </a:r>
            <a:r>
              <a:rPr lang="he-IL" dirty="0"/>
              <a:t> על מנת לגנוב סיסמאות, פרטים אישיים </a:t>
            </a:r>
            <a:r>
              <a:rPr lang="he-IL" dirty="0" err="1"/>
              <a:t>וכו</a:t>
            </a:r>
            <a:r>
              <a:rPr lang="he-IL" dirty="0"/>
              <a:t>'.</a:t>
            </a:r>
          </a:p>
          <a:p>
            <a:pPr marL="514350" indent="-514350">
              <a:buAutoNum type="arabicPeriod"/>
            </a:pPr>
            <a:r>
              <a:rPr lang="he-IL" dirty="0"/>
              <a:t>הפניות לאתרים המכילים קוד זדוני שינסה לנצל חולשות בדפדפנים, מה שיאפשר התקנת וירוסים ותולעים.</a:t>
            </a:r>
          </a:p>
          <a:p>
            <a:pPr marL="514350" indent="-514350">
              <a:buAutoNum type="arabicPeriod"/>
            </a:pPr>
            <a:r>
              <a:rPr lang="he-IL" dirty="0"/>
              <a:t>גניבת מידע מצד שלישי אליו המשתמש מתחבר. (ארגונים וכו')</a:t>
            </a:r>
          </a:p>
          <a:p>
            <a:pPr marL="514350" indent="-514350">
              <a:buAutoNum type="arabicPeriod"/>
            </a:pPr>
            <a:r>
              <a:rPr lang="he-IL" dirty="0"/>
              <a:t>ביצוע </a:t>
            </a:r>
            <a:r>
              <a:rPr lang="en-US" dirty="0"/>
              <a:t>sniffing</a:t>
            </a:r>
            <a:r>
              <a:rPr lang="he-IL" dirty="0"/>
              <a:t> – האזנה על התעבורה העוברת בין המשתמש אל הרשת וגניבת מידע רגיש.</a:t>
            </a:r>
          </a:p>
        </p:txBody>
      </p:sp>
    </p:spTree>
    <p:extLst>
      <p:ext uri="{BB962C8B-B14F-4D97-AF65-F5344CB8AC3E}">
        <p14:creationId xmlns:p14="http://schemas.microsoft.com/office/powerpoint/2010/main" val="662373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1C5C05-444A-D134-3F56-2CD7300F3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/>
              <a:t>הגנה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3D890AB-8226-88E8-95F9-746EBBDD1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e-IL" dirty="0"/>
              <a:t>מודעות.</a:t>
            </a:r>
          </a:p>
          <a:p>
            <a:pPr marL="0" indent="0" algn="ctr">
              <a:buNone/>
            </a:pPr>
            <a:r>
              <a:rPr lang="he-IL" dirty="0"/>
              <a:t>שימת לב לרשתות ציבוריות.</a:t>
            </a:r>
          </a:p>
          <a:p>
            <a:pPr marL="0" indent="0" algn="ctr">
              <a:buNone/>
            </a:pPr>
            <a:r>
              <a:rPr lang="he-IL" dirty="0"/>
              <a:t>ביטול התחברות אוטומטית.</a:t>
            </a:r>
          </a:p>
          <a:p>
            <a:pPr marL="0" indent="0" algn="ctr">
              <a:buNone/>
            </a:pPr>
            <a:r>
              <a:rPr lang="he-IL" dirty="0"/>
              <a:t>שימוש ב</a:t>
            </a:r>
            <a:r>
              <a:rPr lang="en-US" dirty="0"/>
              <a:t>VPN</a:t>
            </a:r>
            <a:r>
              <a:rPr lang="he-IL" dirty="0"/>
              <a:t>. </a:t>
            </a:r>
          </a:p>
          <a:p>
            <a:pPr marL="0" indent="0" algn="ctr">
              <a:buNone/>
            </a:pPr>
            <a:r>
              <a:rPr lang="en-US" dirty="0" err="1"/>
              <a:t>WifiHop</a:t>
            </a:r>
            <a:r>
              <a:rPr lang="he-IL" dirty="0"/>
              <a:t> - כלי העוזר לאמת את ה</a:t>
            </a:r>
            <a:r>
              <a:rPr lang="en-US" dirty="0"/>
              <a:t>AP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8065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8029A2-33DA-F0F4-071D-59B3BBBC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/>
              <a:t>מימוש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F9AF958-C6B7-49D7-B7E1-16D1B096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מימוש בשפת </a:t>
            </a:r>
            <a:r>
              <a:rPr lang="en-US" dirty="0" err="1"/>
              <a:t>pyhthon</a:t>
            </a:r>
            <a:r>
              <a:rPr lang="en-US" dirty="0"/>
              <a:t> </a:t>
            </a:r>
            <a:r>
              <a:rPr lang="he-IL" dirty="0"/>
              <a:t> וספריית </a:t>
            </a:r>
            <a:r>
              <a:rPr lang="en-US" dirty="0" err="1"/>
              <a:t>scapy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dirty="0"/>
              <a:t>קישור </a:t>
            </a:r>
            <a:r>
              <a:rPr lang="he-IL" dirty="0" err="1"/>
              <a:t>לגיט</a:t>
            </a:r>
            <a:r>
              <a:rPr lang="he-IL" dirty="0"/>
              <a:t> -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https://github.com/Harel-ezra/Evil-Twin-Attack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22857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109B56-53A4-7B90-6192-BA851FF3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/>
              <a:t>סיכום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88C8102-DAB7-089C-3EE8-9A8D63E03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e-IL" dirty="0"/>
              <a:t>זיוף </a:t>
            </a:r>
            <a:r>
              <a:rPr lang="en-US" dirty="0"/>
              <a:t>AP</a:t>
            </a:r>
            <a:r>
              <a:rPr lang="he-IL" dirty="0"/>
              <a:t>.</a:t>
            </a:r>
          </a:p>
          <a:p>
            <a:pPr marL="0" indent="0" algn="ctr">
              <a:buNone/>
            </a:pPr>
            <a:r>
              <a:rPr lang="he-IL" dirty="0"/>
              <a:t>חיבור משתמשים.</a:t>
            </a:r>
          </a:p>
          <a:p>
            <a:pPr marL="0" indent="0" algn="ctr">
              <a:buNone/>
            </a:pPr>
            <a:r>
              <a:rPr lang="he-IL" dirty="0"/>
              <a:t>האזנה וגניבת מידע.</a:t>
            </a:r>
          </a:p>
        </p:txBody>
      </p:sp>
    </p:spTree>
    <p:extLst>
      <p:ext uri="{BB962C8B-B14F-4D97-AF65-F5344CB8AC3E}">
        <p14:creationId xmlns:p14="http://schemas.microsoft.com/office/powerpoint/2010/main" val="421478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B02226C-E652-26BF-49CE-4056538CF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he-IL" sz="3600" b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מהי </a:t>
            </a:r>
            <a:r>
              <a:rPr lang="en-US" sz="3600" b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Evil Twin Attack</a:t>
            </a:r>
            <a:r>
              <a:rPr lang="he-IL" sz="3600" b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endParaRPr lang="he-IL" sz="36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AAEAAE1-2599-1935-575C-48D678852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e-IL" dirty="0">
                <a:solidFill>
                  <a:srgbClr val="212121"/>
                </a:solidFill>
              </a:rPr>
              <a:t>הרעיון: זיוף רשת </a:t>
            </a:r>
            <a:r>
              <a:rPr lang="en-US">
                <a:solidFill>
                  <a:srgbClr val="212121"/>
                </a:solidFill>
              </a:rPr>
              <a:t>Wifi</a:t>
            </a:r>
            <a:r>
              <a:rPr lang="he-IL" dirty="0">
                <a:solidFill>
                  <a:srgbClr val="212121"/>
                </a:solidFill>
              </a:rPr>
              <a:t> הדומה לרשת המקורית כך שמשתמשים יתחברו אל הרשת </a:t>
            </a:r>
            <a:r>
              <a:rPr lang="he-IL">
                <a:solidFill>
                  <a:srgbClr val="212121"/>
                </a:solidFill>
              </a:rPr>
              <a:t>המזוייפת</a:t>
            </a:r>
            <a:r>
              <a:rPr lang="he-IL" dirty="0">
                <a:solidFill>
                  <a:srgbClr val="212121"/>
                </a:solidFill>
              </a:rPr>
              <a:t> במחשבה שזו הרשת המקורית.</a:t>
            </a:r>
          </a:p>
          <a:p>
            <a:pPr marL="0" indent="0">
              <a:buNone/>
            </a:pPr>
            <a:r>
              <a:rPr lang="he-IL" dirty="0">
                <a:solidFill>
                  <a:srgbClr val="212121"/>
                </a:solidFill>
              </a:rPr>
              <a:t>המתקפה בעצם מאפשרת לרמות את המשתמש ע"י הוספת </a:t>
            </a:r>
            <a:r>
              <a:rPr lang="en-US" dirty="0">
                <a:solidFill>
                  <a:srgbClr val="212121"/>
                </a:solidFill>
              </a:rPr>
              <a:t>AP</a:t>
            </a:r>
            <a:r>
              <a:rPr lang="he-IL" dirty="0">
                <a:solidFill>
                  <a:srgbClr val="212121"/>
                </a:solidFill>
              </a:rPr>
              <a:t> עם אותו שם רשת ל</a:t>
            </a:r>
            <a:r>
              <a:rPr lang="en-US" dirty="0">
                <a:solidFill>
                  <a:srgbClr val="212121"/>
                </a:solidFill>
              </a:rPr>
              <a:t>AP</a:t>
            </a:r>
            <a:r>
              <a:rPr lang="he-IL" dirty="0">
                <a:solidFill>
                  <a:srgbClr val="212121"/>
                </a:solidFill>
              </a:rPr>
              <a:t> המקורי, המשתמש מתחבר אל ה</a:t>
            </a:r>
            <a:r>
              <a:rPr lang="en-US" dirty="0">
                <a:solidFill>
                  <a:srgbClr val="212121"/>
                </a:solidFill>
              </a:rPr>
              <a:t>AP</a:t>
            </a:r>
            <a:r>
              <a:rPr lang="he-IL" dirty="0">
                <a:solidFill>
                  <a:srgbClr val="212121"/>
                </a:solidFill>
              </a:rPr>
              <a:t> </a:t>
            </a:r>
            <a:r>
              <a:rPr lang="he-IL">
                <a:solidFill>
                  <a:srgbClr val="212121"/>
                </a:solidFill>
              </a:rPr>
              <a:t>המזוייף</a:t>
            </a:r>
            <a:r>
              <a:rPr lang="he-IL" dirty="0">
                <a:solidFill>
                  <a:srgbClr val="212121"/>
                </a:solidFill>
              </a:rPr>
              <a:t>, מקבל גישה לרשת, וכך גם התוקף מקבל גישה למידע המועבר בין המשתמש אל הרשת.</a:t>
            </a:r>
          </a:p>
        </p:txBody>
      </p:sp>
    </p:spTree>
    <p:extLst>
      <p:ext uri="{BB962C8B-B14F-4D97-AF65-F5344CB8AC3E}">
        <p14:creationId xmlns:p14="http://schemas.microsoft.com/office/powerpoint/2010/main" val="129473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CA5C53-3406-1832-9491-14463ADC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68252"/>
          </a:xfrm>
        </p:spPr>
        <p:txBody>
          <a:bodyPr>
            <a:normAutofit/>
          </a:bodyPr>
          <a:lstStyle/>
          <a:p>
            <a:r>
              <a:rPr lang="he-IL" b="1">
                <a:solidFill>
                  <a:srgbClr val="373737"/>
                </a:solidFill>
              </a:rPr>
              <a:t>תקן </a:t>
            </a:r>
            <a:r>
              <a:rPr lang="en-US" b="1">
                <a:solidFill>
                  <a:srgbClr val="373737"/>
                </a:solidFill>
              </a:rPr>
              <a:t>IE802.11</a:t>
            </a:r>
            <a:endParaRPr lang="he-IL" b="1">
              <a:solidFill>
                <a:srgbClr val="373737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CAAA23-4D6F-900C-793B-A83E36FCA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919662"/>
            <a:ext cx="9601196" cy="295620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he-IL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תקן 802.11 הוא שם כולל למשפחה של תקנים לתקשורת אלחוטיות.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he-IL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כאשר משתמש מתחבר ל</a:t>
            </a:r>
            <a:r>
              <a:rPr lang="en-US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</a:t>
            </a:r>
            <a:r>
              <a:rPr lang="he-IL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נעשה זיהוי. המידע היחיד שמועבר בזיהוי הוא שם הרשת -</a:t>
            </a:r>
            <a:r>
              <a:rPr lang="en-US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SSID </a:t>
            </a:r>
            <a:r>
              <a:rPr lang="he-IL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וכתובת ה</a:t>
            </a:r>
            <a:r>
              <a:rPr lang="en-US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</a:t>
            </a:r>
            <a:r>
              <a:rPr lang="he-IL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he-IL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כתוצאה מכך ניתן דיי בקלות לייצור כתובת רשת </a:t>
            </a:r>
            <a:r>
              <a:rPr lang="he-IL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מזוייפת</a:t>
            </a:r>
            <a:r>
              <a:rPr lang="he-IL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עם אותו השם כמו של הרשת המקורית</a:t>
            </a:r>
            <a:r>
              <a:rPr lang="he-IL" dirty="0">
                <a:solidFill>
                  <a:srgbClr val="21212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</a:t>
            </a:r>
            <a:r>
              <a:rPr lang="en-US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SSID</a:t>
            </a:r>
            <a:r>
              <a:rPr lang="he-IL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ולחבר אליה משתמשים.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he-IL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בנוסף יש קושי בתקן לאמת את זהות שולחי החבילות ולכן ניתן לזייף חבילת ניתוק מהרשת המקורית</a:t>
            </a:r>
            <a:r>
              <a:rPr lang="he-IL" dirty="0">
                <a:solidFill>
                  <a:srgbClr val="21212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he-IL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96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7FAC0F-418F-8CCB-0FAE-EB3E66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/>
              <a:t>איך עובדת המתקפה?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47A4F4-04FB-A9B4-2921-2504406AD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dirty="0">
                <a:cs typeface="+mj-cs"/>
              </a:rPr>
              <a:t>כדי לפרסם את ה</a:t>
            </a:r>
            <a:r>
              <a:rPr lang="en-US" dirty="0">
                <a:cs typeface="+mj-cs"/>
              </a:rPr>
              <a:t>AP</a:t>
            </a:r>
            <a:r>
              <a:rPr lang="he-IL" dirty="0">
                <a:cs typeface="+mj-cs"/>
              </a:rPr>
              <a:t>, נשלחת </a:t>
            </a:r>
            <a:r>
              <a:rPr lang="he-IL" dirty="0" err="1">
                <a:cs typeface="+mj-cs"/>
              </a:rPr>
              <a:t>פקטת</a:t>
            </a:r>
            <a:r>
              <a:rPr lang="he-IL" dirty="0">
                <a:cs typeface="+mj-cs"/>
              </a:rPr>
              <a:t> </a:t>
            </a:r>
            <a:r>
              <a:rPr lang="en-US" dirty="0" err="1">
                <a:cs typeface="+mj-cs"/>
              </a:rPr>
              <a:t>Becaon</a:t>
            </a:r>
            <a:r>
              <a:rPr lang="he-IL" dirty="0">
                <a:cs typeface="+mj-cs"/>
              </a:rPr>
              <a:t>.</a:t>
            </a:r>
          </a:p>
          <a:p>
            <a:pPr marL="0" indent="0" algn="ctr">
              <a:buNone/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המשמעות היא שכל מי שנמצא בסביבת ה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AP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lang="he-IL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+mj-cs"/>
              </a:rPr>
              <a:t> מודע לקיום הרשת האלחוטית. </a:t>
            </a:r>
          </a:p>
          <a:p>
            <a:pPr marL="0" indent="0" algn="ctr">
              <a:buNone/>
            </a:pPr>
            <a:r>
              <a:rPr lang="he-IL" dirty="0">
                <a:latin typeface="Arial" panose="020B0604020202020204" pitchFamily="34" charset="0"/>
                <a:cs typeface="+mj-cs"/>
              </a:rPr>
              <a:t>תהליך ההתחברות נעשה לפי תקן </a:t>
            </a:r>
            <a:r>
              <a:rPr lang="en-US" dirty="0">
                <a:latin typeface="Arial" panose="020B0604020202020204" pitchFamily="34" charset="0"/>
                <a:cs typeface="+mj-cs"/>
              </a:rPr>
              <a:t>IE802.11 </a:t>
            </a:r>
            <a:r>
              <a:rPr lang="he-IL" dirty="0">
                <a:latin typeface="Arial" panose="020B0604020202020204" pitchFamily="34" charset="0"/>
                <a:cs typeface="+mj-cs"/>
              </a:rPr>
              <a:t> ולכן אין אפשרות למשתמש להבחין בין </a:t>
            </a:r>
            <a:r>
              <a:rPr lang="en-US" dirty="0">
                <a:latin typeface="Arial" panose="020B0604020202020204" pitchFamily="34" charset="0"/>
                <a:cs typeface="+mj-cs"/>
              </a:rPr>
              <a:t>AP</a:t>
            </a:r>
            <a:r>
              <a:rPr lang="he-IL" dirty="0">
                <a:latin typeface="Arial" panose="020B0604020202020204" pitchFamily="34" charset="0"/>
                <a:cs typeface="+mj-cs"/>
              </a:rPr>
              <a:t> מקורי לבין </a:t>
            </a:r>
            <a:r>
              <a:rPr lang="en-US" dirty="0">
                <a:latin typeface="Arial" panose="020B0604020202020204" pitchFamily="34" charset="0"/>
                <a:cs typeface="+mj-cs"/>
              </a:rPr>
              <a:t>AP</a:t>
            </a:r>
            <a:r>
              <a:rPr lang="he-IL" dirty="0">
                <a:latin typeface="Arial" panose="020B0604020202020204" pitchFamily="34" charset="0"/>
                <a:cs typeface="+mj-cs"/>
              </a:rPr>
              <a:t> </a:t>
            </a:r>
            <a:r>
              <a:rPr lang="he-IL" dirty="0" err="1">
                <a:latin typeface="Arial" panose="020B0604020202020204" pitchFamily="34" charset="0"/>
                <a:cs typeface="+mj-cs"/>
              </a:rPr>
              <a:t>מזוייף</a:t>
            </a:r>
            <a:r>
              <a:rPr lang="he-IL" dirty="0">
                <a:latin typeface="Arial" panose="020B0604020202020204" pitchFamily="34" charset="0"/>
                <a:cs typeface="+mj-cs"/>
              </a:rPr>
              <a:t>.</a:t>
            </a:r>
          </a:p>
          <a:p>
            <a:pPr marL="0" indent="0" algn="ctr">
              <a:buNone/>
            </a:pPr>
            <a:r>
              <a:rPr lang="he-IL" dirty="0">
                <a:latin typeface="Arial" panose="020B0604020202020204" pitchFamily="34" charset="0"/>
                <a:cs typeface="+mj-cs"/>
              </a:rPr>
              <a:t>בנוסף, המשתמש בד"כ יתחבר אוטומטית לרשתות שהוא כבר מכיר.</a:t>
            </a:r>
          </a:p>
          <a:p>
            <a:pPr marL="0" indent="0" algn="ctr">
              <a:buNone/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אזי בכל פעם שהמשתמש יזהה כי קיימת רשת</a:t>
            </a:r>
            <a:r>
              <a:rPr lang="he-IL" dirty="0">
                <a:effectLst/>
                <a:ea typeface="Calibri" panose="020F0502020204030204" pitchFamily="34" charset="0"/>
                <a:cs typeface="+mj-cs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Wifi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באזור עם אותו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SSID</a:t>
            </a: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, הוא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י</a:t>
            </a: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נסה להתחבר אליה תוך כדי הפעלת מנגנון האבטחה אשר הוגדר לרשת זו.</a:t>
            </a:r>
            <a:endParaRPr lang="he-IL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1863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A686B9-0E36-6713-4B07-6D055996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/>
              <a:t>מציאת מטרה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CD2C3B5-BDA0-7C51-C4A8-E4BD18E68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e-IL" dirty="0"/>
              <a:t>מיקום פיזי לתקיפה שיכול להיות בו רשת </a:t>
            </a:r>
            <a:r>
              <a:rPr lang="en-US" dirty="0" err="1"/>
              <a:t>Wifi</a:t>
            </a:r>
            <a:r>
              <a:rPr lang="he-IL" dirty="0"/>
              <a:t> פגיעה.</a:t>
            </a:r>
          </a:p>
          <a:p>
            <a:pPr marL="0" indent="0" algn="ctr">
              <a:buNone/>
            </a:pPr>
            <a:r>
              <a:rPr lang="en-US" dirty="0"/>
              <a:t>AP</a:t>
            </a:r>
            <a:r>
              <a:rPr lang="he-IL" dirty="0"/>
              <a:t> ספציפי במקום הפיזי הנבחר.</a:t>
            </a:r>
          </a:p>
          <a:p>
            <a:pPr marL="0" indent="0" algn="ctr">
              <a:buNone/>
            </a:pPr>
            <a:r>
              <a:rPr lang="he-IL" dirty="0"/>
              <a:t>נבחר משתמש שיהיה המטרה.</a:t>
            </a:r>
          </a:p>
        </p:txBody>
      </p:sp>
    </p:spTree>
    <p:extLst>
      <p:ext uri="{BB962C8B-B14F-4D97-AF65-F5344CB8AC3E}">
        <p14:creationId xmlns:p14="http://schemas.microsoft.com/office/powerpoint/2010/main" val="36220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107793-8F37-8ABA-4D6E-11EEF6E11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/>
              <a:t>הקמת </a:t>
            </a:r>
            <a:r>
              <a:rPr lang="en-US" b="1" dirty="0"/>
              <a:t>AP</a:t>
            </a:r>
            <a:r>
              <a:rPr lang="he-IL" b="1" dirty="0"/>
              <a:t> </a:t>
            </a:r>
            <a:r>
              <a:rPr lang="he-IL" b="1" dirty="0" err="1"/>
              <a:t>מזוייף</a:t>
            </a:r>
            <a:r>
              <a:rPr lang="he-IL" b="1" dirty="0"/>
              <a:t>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1418C45-7729-D6F5-2D4B-0AF26ECB9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e-IL" dirty="0"/>
              <a:t>נרצה להרים </a:t>
            </a:r>
            <a:r>
              <a:rPr lang="en-US" dirty="0"/>
              <a:t>AP</a:t>
            </a:r>
            <a:r>
              <a:rPr lang="he-IL" dirty="0"/>
              <a:t> </a:t>
            </a:r>
            <a:r>
              <a:rPr lang="he-IL" dirty="0" err="1"/>
              <a:t>מזוייף</a:t>
            </a:r>
            <a:r>
              <a:rPr lang="he-IL" dirty="0"/>
              <a:t> בעל אותו שם - </a:t>
            </a:r>
            <a:r>
              <a:rPr lang="en-US" dirty="0"/>
              <a:t>SSID</a:t>
            </a:r>
            <a:r>
              <a:rPr lang="he-IL" dirty="0"/>
              <a:t> ל</a:t>
            </a:r>
            <a:r>
              <a:rPr lang="en-US" dirty="0"/>
              <a:t>AP</a:t>
            </a:r>
            <a:r>
              <a:rPr lang="he-IL" dirty="0"/>
              <a:t> המקורי אותו תוקפים.</a:t>
            </a:r>
          </a:p>
          <a:p>
            <a:pPr marL="0" indent="0" algn="ctr">
              <a:buNone/>
            </a:pPr>
            <a:r>
              <a:rPr lang="he-IL" dirty="0"/>
              <a:t>יכול להיות שנרצה להשתמש במכשיר מגדיל טווח על מנת להגדיל את עוצמת השידור.</a:t>
            </a:r>
          </a:p>
          <a:p>
            <a:pPr marL="0" indent="0" algn="ctr">
              <a:buNone/>
            </a:pPr>
            <a:r>
              <a:rPr lang="he-IL" dirty="0"/>
              <a:t>בד"כ המשתמש מתחבר לרשת בעלת עוצמת השידור החזקה ביותר.</a:t>
            </a:r>
          </a:p>
          <a:p>
            <a:pPr marL="0" indent="0" algn="ctr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27286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4CD57B-05D8-9E8E-7D82-9F679F726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/>
              <a:t>חיבור משתמש אל ה</a:t>
            </a:r>
            <a:r>
              <a:rPr lang="en-US" b="1" dirty="0"/>
              <a:t>AP</a:t>
            </a:r>
            <a:r>
              <a:rPr lang="he-IL" b="1" dirty="0"/>
              <a:t> </a:t>
            </a:r>
            <a:r>
              <a:rPr lang="he-IL" b="1" dirty="0" err="1"/>
              <a:t>המזוייף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A4DFF1B-FB2E-E3F6-5B89-A51110EE0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e-IL" dirty="0"/>
              <a:t>נזייף </a:t>
            </a:r>
            <a:r>
              <a:rPr lang="he-IL" dirty="0" err="1"/>
              <a:t>פקטת</a:t>
            </a:r>
            <a:r>
              <a:rPr lang="he-IL" dirty="0"/>
              <a:t> </a:t>
            </a:r>
            <a:r>
              <a:rPr lang="en-US" dirty="0" err="1"/>
              <a:t>Deauth</a:t>
            </a:r>
            <a:r>
              <a:rPr lang="he-IL" dirty="0"/>
              <a:t> שתישלח אל המשתמש, </a:t>
            </a:r>
            <a:r>
              <a:rPr lang="he-IL" dirty="0" err="1"/>
              <a:t>ותזוייף</a:t>
            </a:r>
            <a:r>
              <a:rPr lang="he-IL" dirty="0"/>
              <a:t> כך שכביכול נשלחה מה</a:t>
            </a:r>
            <a:r>
              <a:rPr lang="en-US" dirty="0"/>
              <a:t>AP</a:t>
            </a:r>
            <a:r>
              <a:rPr lang="he-IL" dirty="0"/>
              <a:t> המקורי. </a:t>
            </a:r>
            <a:r>
              <a:rPr lang="he-IL" dirty="0" err="1"/>
              <a:t>פקטה</a:t>
            </a:r>
            <a:r>
              <a:rPr lang="he-IL" dirty="0"/>
              <a:t> זו אינה דורשת אימות.</a:t>
            </a:r>
          </a:p>
          <a:p>
            <a:pPr marL="0" indent="0" algn="ctr">
              <a:buNone/>
            </a:pPr>
            <a:r>
              <a:rPr lang="he-IL" dirty="0"/>
              <a:t>מה שיגרום למשתמש להתנתק מה</a:t>
            </a:r>
            <a:r>
              <a:rPr lang="en-US" dirty="0"/>
              <a:t>AP</a:t>
            </a:r>
            <a:r>
              <a:rPr lang="he-IL" dirty="0"/>
              <a:t> אליו היה מחובר.</a:t>
            </a:r>
          </a:p>
          <a:p>
            <a:pPr marL="0" indent="0" algn="ctr">
              <a:buNone/>
            </a:pPr>
            <a:r>
              <a:rPr lang="he-IL" dirty="0"/>
              <a:t>בעזרת עוצמת שידור חזקה נגרום למשתמש להתחבר אל ה</a:t>
            </a:r>
            <a:r>
              <a:rPr lang="en-US" dirty="0"/>
              <a:t>AP</a:t>
            </a:r>
            <a:r>
              <a:rPr lang="he-IL" dirty="0"/>
              <a:t> </a:t>
            </a:r>
            <a:r>
              <a:rPr lang="he-IL" dirty="0" err="1"/>
              <a:t>המזוייף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789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176B63-EF23-0D85-6CD6-713725C1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captive portal	</a:t>
            </a:r>
            <a:r>
              <a:rPr lang="he-IL" dirty="0"/>
              <a:t> 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01DDF1E-BAD9-F9BE-48EC-B432B3C1E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e-IL" dirty="0"/>
              <a:t>אפשרות לבקשת סיסמאות, פרטים אישים </a:t>
            </a:r>
            <a:r>
              <a:rPr lang="he-IL" dirty="0" err="1"/>
              <a:t>וכו</a:t>
            </a:r>
            <a:r>
              <a:rPr lang="he-IL" dirty="0"/>
              <a:t>'. (לרוב במקומות ציבורים) </a:t>
            </a:r>
          </a:p>
          <a:p>
            <a:pPr marL="0" indent="0" algn="ctr">
              <a:buNone/>
            </a:pPr>
            <a:r>
              <a:rPr lang="he-IL" dirty="0"/>
              <a:t>במידה והתקיפה נעשית ברשתות פרטיות ניתן כך להשיג את הסיסמה אל הרשת הפרטית.</a:t>
            </a:r>
          </a:p>
        </p:txBody>
      </p:sp>
    </p:spTree>
    <p:extLst>
      <p:ext uri="{BB962C8B-B14F-4D97-AF65-F5344CB8AC3E}">
        <p14:creationId xmlns:p14="http://schemas.microsoft.com/office/powerpoint/2010/main" val="279911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879D35-F29B-7062-14A2-B38D092E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sniffing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7DA53AE-269C-D2C2-A576-531CFDE79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9189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he-IL" dirty="0"/>
              <a:t>למעשה כעת אנחנו מגשרים בין האינטרנט אל המשתמש,</a:t>
            </a:r>
          </a:p>
          <a:p>
            <a:pPr marL="0" indent="0" algn="ctr">
              <a:buNone/>
            </a:pPr>
            <a:r>
              <a:rPr lang="he-IL" dirty="0"/>
              <a:t>וכך בעזרת כלים נוספים ניתן לגשת אל התעבורה בין המשתמש אל הרשת.</a:t>
            </a:r>
          </a:p>
        </p:txBody>
      </p:sp>
    </p:spTree>
    <p:extLst>
      <p:ext uri="{BB962C8B-B14F-4D97-AF65-F5344CB8AC3E}">
        <p14:creationId xmlns:p14="http://schemas.microsoft.com/office/powerpoint/2010/main" val="3072285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רגני">
  <a:themeElements>
    <a:clrScheme name="אורגני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אורגני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אורגני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2162</TotalTime>
  <Words>525</Words>
  <Application>Microsoft Office PowerPoint</Application>
  <PresentationFormat>מסך רחב</PresentationFormat>
  <Paragraphs>51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7" baseType="lpstr">
      <vt:lpstr>Arial</vt:lpstr>
      <vt:lpstr>Calibri</vt:lpstr>
      <vt:lpstr>Garamond</vt:lpstr>
      <vt:lpstr>אורגני</vt:lpstr>
      <vt:lpstr>Evil Twin Attacks מגישים: דביר אברהמי - 207029364 נדב קיסר - 207229477 הראל עזרא - 318926854</vt:lpstr>
      <vt:lpstr>מהי Evil Twin Attack?</vt:lpstr>
      <vt:lpstr>תקן IE802.11</vt:lpstr>
      <vt:lpstr>איך עובדת המתקפה?</vt:lpstr>
      <vt:lpstr>מציאת מטרה</vt:lpstr>
      <vt:lpstr>הקמת AP מזוייף </vt:lpstr>
      <vt:lpstr>חיבור משתמש אל הAP המזוייף</vt:lpstr>
      <vt:lpstr>captive portal   </vt:lpstr>
      <vt:lpstr>sniffing</vt:lpstr>
      <vt:lpstr>פוטנציאל הנזק</vt:lpstr>
      <vt:lpstr>הגנה</vt:lpstr>
      <vt:lpstr>מימוש</vt:lpstr>
      <vt:lpstr>סיכום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Evil Twin Attacks מגישים: דביר אברהמי - 207029364 נדב קיסר - 207229477 הראל עזרא - 318926854</dc:title>
  <dc:creator>הראל עזרא</dc:creator>
  <cp:lastModifiedBy>הראל עזרא</cp:lastModifiedBy>
  <cp:revision>48</cp:revision>
  <dcterms:created xsi:type="dcterms:W3CDTF">2022-09-05T08:24:47Z</dcterms:created>
  <dcterms:modified xsi:type="dcterms:W3CDTF">2022-09-06T20:28:34Z</dcterms:modified>
</cp:coreProperties>
</file>