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2" r:id="rId3"/>
    <p:sldId id="271" r:id="rId4"/>
    <p:sldId id="297" r:id="rId5"/>
    <p:sldId id="294" r:id="rId6"/>
    <p:sldId id="300" r:id="rId7"/>
    <p:sldId id="299" r:id="rId8"/>
    <p:sldId id="298" r:id="rId9"/>
    <p:sldId id="28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E0F6FA"/>
    <a:srgbClr val="000099"/>
    <a:srgbClr val="659A2A"/>
    <a:srgbClr val="7CBF33"/>
    <a:srgbClr val="008000"/>
    <a:srgbClr val="FFFFCC"/>
    <a:srgbClr val="CCFFCC"/>
    <a:srgbClr val="99CC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3932" autoAdjust="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89D3F-28D0-4A94-8E62-1C1DBDC1642E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FC279-8DB6-48C1-A024-6F4536888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2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FC279-8DB6-48C1-A024-6F4536888B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FC279-8DB6-48C1-A024-6F4536888B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09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FC279-8DB6-48C1-A024-6F4536888B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8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FC279-8DB6-48C1-A024-6F4536888B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2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FC279-8DB6-48C1-A024-6F4536888B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1329FE-C5C0-41B1-BEAC-91D86376976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541330-85DB-4C88-8755-7EF852A337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9FE-C5C0-41B1-BEAC-91D86376976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330-85DB-4C88-8755-7EF852A337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9FE-C5C0-41B1-BEAC-91D86376976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330-85DB-4C88-8755-7EF852A337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9FE-C5C0-41B1-BEAC-91D86376976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330-85DB-4C88-8755-7EF852A3373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9FE-C5C0-41B1-BEAC-91D86376976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330-85DB-4C88-8755-7EF852A3373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9FE-C5C0-41B1-BEAC-91D86376976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330-85DB-4C88-8755-7EF852A3373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9FE-C5C0-41B1-BEAC-91D86376976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330-85DB-4C88-8755-7EF852A337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9FE-C5C0-41B1-BEAC-91D86376976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330-85DB-4C88-8755-7EF852A3373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9FE-C5C0-41B1-BEAC-91D86376976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330-85DB-4C88-8755-7EF852A337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91329FE-C5C0-41B1-BEAC-91D86376976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330-85DB-4C88-8755-7EF852A337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1329FE-C5C0-41B1-BEAC-91D86376976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541330-85DB-4C88-8755-7EF852A3373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1329FE-C5C0-41B1-BEAC-91D863769769}" type="datetimeFigureOut">
              <a:rPr lang="zh-CN" altLang="en-US" smtClean="0"/>
              <a:pPr/>
              <a:t>2019/11/11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5541330-85DB-4C88-8755-7EF852A337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&#26399;&#26411;&#32771;&#35797;.ppt" TargetMode="External"/><Relationship Id="rId3" Type="http://schemas.openxmlformats.org/officeDocument/2006/relationships/image" Target="../media/image4.png"/><Relationship Id="rId7" Type="http://schemas.openxmlformats.org/officeDocument/2006/relationships/hyperlink" Target="&#35838;&#31243;&#35770;&#25991;&#35201;&#27714;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31243;&#27969;&#31243;.ppt" TargetMode="External"/><Relationship Id="rId5" Type="http://schemas.openxmlformats.org/officeDocument/2006/relationships/hyperlink" Target="&#21442;&#32771;&#25945;&#26448;&#21450;&#30456;&#20851;&#36164;&#26009;.ppt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595149"/>
            <a:ext cx="7919230" cy="12772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工 程 伦 理 导 论</a:t>
            </a:r>
            <a:endParaRPr lang="en-US" altLang="zh-C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>
              <a:spcBef>
                <a:spcPts val="600"/>
              </a:spcBef>
            </a:pP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（</a:t>
            </a:r>
            <a:r>
              <a:rPr lang="en-US" altLang="zh-C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Introduction to Engineering Ethics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2006"/>
            <a:ext cx="648072" cy="6439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212AFD-E3C9-426D-BD72-D3F484C6D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52404"/>
            <a:ext cx="3744416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冬</a:t>
            </a:r>
            <a:r>
              <a:rPr kumimoji="0" lang="zh-CN" altLang="en-US" sz="22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学期本科生通识课</a:t>
            </a:r>
          </a:p>
        </p:txBody>
      </p:sp>
      <p:sp>
        <p:nvSpPr>
          <p:cNvPr id="8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B6DFD28-CDB6-48C0-BEEC-16CE3DC903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670" y="3717032"/>
            <a:ext cx="5474642" cy="1512888"/>
          </a:xfrm>
          <a:noFill/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  淼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浙江大学人文学院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wangmiao@zju.edu.cn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2019-11-11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11BAA21-CF70-4E5B-A53D-30AC1215C543}"/>
              </a:ext>
            </a:extLst>
          </p:cNvPr>
          <p:cNvSpPr/>
          <p:nvPr/>
        </p:nvSpPr>
        <p:spPr>
          <a:xfrm>
            <a:off x="539552" y="1595149"/>
            <a:ext cx="7919230" cy="13696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课 程 概 述</a:t>
            </a:r>
            <a:endParaRPr lang="en-US" altLang="zh-CN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>
              <a:spcBef>
                <a:spcPts val="600"/>
              </a:spcBef>
            </a:pP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（</a:t>
            </a:r>
            <a:r>
              <a:rPr lang="en-US" altLang="zh-CN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Course Overview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）</a:t>
            </a:r>
          </a:p>
        </p:txBody>
      </p:sp>
      <p:sp>
        <p:nvSpPr>
          <p:cNvPr id="6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16CE99-EF90-459C-B75A-D0EEF9433F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670" y="3717032"/>
            <a:ext cx="5474642" cy="1512888"/>
          </a:xfrm>
          <a:noFill/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  淼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浙江大学人文学院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CN" sz="2400" b="1" dirty="0" err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wangmiao@zju.edu.cn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2019-11-11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5F335B-94DE-4827-8D8A-865E8DF72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2006"/>
            <a:ext cx="648072" cy="643944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2C0F5A7-912C-4203-A1F4-8F46B2B6F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52404"/>
            <a:ext cx="5184576" cy="6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冬</a:t>
            </a:r>
            <a:r>
              <a:rPr kumimoji="0" lang="zh-CN" altLang="en-US" sz="22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学期</a:t>
            </a:r>
            <a:r>
              <a:rPr kumimoji="0" lang="en-US" altLang="zh-CN" sz="22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kumimoji="0" lang="zh-CN" altLang="en-US" sz="22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工程伦理导论</a:t>
            </a:r>
            <a:r>
              <a:rPr kumimoji="0" lang="en-US" altLang="zh-CN" sz="22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kumimoji="0" lang="zh-CN" altLang="en-US" sz="22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</a:t>
            </a:r>
          </a:p>
        </p:txBody>
      </p:sp>
    </p:spTree>
    <p:extLst>
      <p:ext uri="{BB962C8B-B14F-4D97-AF65-F5344CB8AC3E}">
        <p14:creationId xmlns:p14="http://schemas.microsoft.com/office/powerpoint/2010/main" val="107161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285728"/>
            <a:ext cx="9144000" cy="825522"/>
            <a:chOff x="184" y="568"/>
            <a:chExt cx="5249" cy="433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84" y="568"/>
              <a:ext cx="3248" cy="2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t"/>
            <a:lstStyle/>
            <a:p>
              <a:pPr algn="l">
                <a:buClrTx/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 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课程目的</a:t>
              </a:r>
            </a:p>
          </p:txBody>
        </p:sp>
        <p:sp>
          <p:nvSpPr>
            <p:cNvPr id="6" name="Rectangle 18"/>
            <p:cNvSpPr>
              <a:spLocks noChangeArrowheads="1"/>
            </p:cNvSpPr>
            <p:nvPr/>
          </p:nvSpPr>
          <p:spPr bwMode="auto">
            <a:xfrm>
              <a:off x="3785" y="568"/>
              <a:ext cx="1648" cy="4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buClrTx/>
                <a:buFontTx/>
                <a:buNone/>
              </a:pPr>
              <a:endPara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3408" y="568"/>
              <a:ext cx="376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448"/>
                </a:cxn>
                <a:cxn ang="0">
                  <a:pos x="0" y="256"/>
                </a:cxn>
                <a:cxn ang="0">
                  <a:pos x="0" y="0"/>
                </a:cxn>
              </a:cxnLst>
              <a:rect l="0" t="0" r="r" b="b"/>
              <a:pathLst>
                <a:path w="456" h="448">
                  <a:moveTo>
                    <a:pt x="0" y="0"/>
                  </a:moveTo>
                  <a:lnTo>
                    <a:pt x="456" y="0"/>
                  </a:lnTo>
                  <a:lnTo>
                    <a:pt x="456" y="44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37866"/>
            <a:ext cx="719453" cy="714870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2F75F726-DA9A-43FF-9CA2-B0CC14E0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" y="1772816"/>
            <a:ext cx="8135938" cy="368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3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培养工程伦理</a:t>
            </a:r>
            <a:r>
              <a:rPr kumimoji="0"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意识</a:t>
            </a: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Ethical consciousness/awareness</a:t>
            </a: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kumimoji="0" lang="zh-CN" altLang="en-US" sz="2200" b="1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了解工程伦理</a:t>
            </a:r>
            <a:r>
              <a:rPr kumimoji="0"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规范</a:t>
            </a: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Professional ethical code of conduct</a:t>
            </a: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kumimoji="0" lang="zh-CN" altLang="en-US" sz="2200" b="1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提升伦理决策</a:t>
            </a:r>
            <a:r>
              <a:rPr kumimoji="0"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能力</a:t>
            </a: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Ethical decision-making ability</a:t>
            </a: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kumimoji="0" lang="zh-CN" altLang="en-US" sz="22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285728"/>
            <a:ext cx="9144000" cy="825522"/>
            <a:chOff x="184" y="568"/>
            <a:chExt cx="5249" cy="433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84" y="568"/>
              <a:ext cx="3248" cy="2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t"/>
            <a:lstStyle/>
            <a:p>
              <a:pPr algn="l">
                <a:buClrTx/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 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课程安排</a:t>
              </a:r>
            </a:p>
          </p:txBody>
        </p:sp>
        <p:sp>
          <p:nvSpPr>
            <p:cNvPr id="6" name="Rectangle 18"/>
            <p:cNvSpPr>
              <a:spLocks noChangeArrowheads="1"/>
            </p:cNvSpPr>
            <p:nvPr/>
          </p:nvSpPr>
          <p:spPr bwMode="auto">
            <a:xfrm>
              <a:off x="3785" y="568"/>
              <a:ext cx="1648" cy="4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buClrTx/>
                <a:buFontTx/>
                <a:buNone/>
              </a:pPr>
              <a:endPara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3408" y="568"/>
              <a:ext cx="376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448"/>
                </a:cxn>
                <a:cxn ang="0">
                  <a:pos x="0" y="256"/>
                </a:cxn>
                <a:cxn ang="0">
                  <a:pos x="0" y="0"/>
                </a:cxn>
              </a:cxnLst>
              <a:rect l="0" t="0" r="r" b="b"/>
              <a:pathLst>
                <a:path w="456" h="448">
                  <a:moveTo>
                    <a:pt x="0" y="0"/>
                  </a:moveTo>
                  <a:lnTo>
                    <a:pt x="456" y="0"/>
                  </a:lnTo>
                  <a:lnTo>
                    <a:pt x="456" y="44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37866"/>
            <a:ext cx="719453" cy="71487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040F223-7724-4129-BBCB-D5DB7EAC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784"/>
            <a:ext cx="8136135" cy="407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）课程形式：</a:t>
            </a:r>
            <a:r>
              <a:rPr kumimoji="0" lang="zh-CN" altLang="en-US" sz="22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大班讲授 </a:t>
            </a:r>
            <a:r>
              <a:rPr kumimoji="0" lang="en-US" altLang="zh-CN" sz="22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kumimoji="0" lang="zh-CN" altLang="en-US" sz="22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小班讨论</a:t>
            </a:r>
          </a:p>
          <a:p>
            <a:pPr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）参考教材及相关资料</a:t>
            </a:r>
            <a:r>
              <a:rPr kumimoji="0" lang="zh-CN" altLang="en-US" sz="2200" b="1" dirty="0">
                <a:solidFill>
                  <a:srgbClr val="000066"/>
                </a:solidFill>
                <a:ea typeface="宋体" panose="02010600030101010101" pitchFamily="2" charset="-122"/>
                <a:hlinkClick r:id="rId5" action="ppaction://hlinkpres?slideindex=1&amp;slidetitle="/>
              </a:rPr>
              <a:t>*</a:t>
            </a:r>
            <a:endParaRPr kumimoji="0" lang="zh-CN" altLang="en-US" sz="22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0" lang="zh-CN" altLang="en-US" sz="22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）课程要求：</a:t>
            </a:r>
          </a:p>
          <a:p>
            <a:pPr>
              <a:spcBef>
                <a:spcPts val="1800"/>
              </a:spcBef>
              <a:buClrTx/>
              <a:buSzTx/>
              <a:buNone/>
            </a:pPr>
            <a:r>
              <a:rPr kumimoji="0"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① 按时到课参加学习和研讨（含大班课和小班讨论课）。 </a:t>
            </a:r>
            <a:r>
              <a:rPr kumimoji="0"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6" action="ppaction://hlinkpres?slideindex=1&amp;slidetitle="/>
              </a:rPr>
              <a:t>*</a:t>
            </a:r>
            <a:endParaRPr kumimoji="0" lang="zh-CN" altLang="en-US" sz="1800" b="1" dirty="0">
              <a:solidFill>
                <a:srgbClr val="00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Tx/>
              <a:buSzTx/>
              <a:buNone/>
            </a:pPr>
            <a:r>
              <a:rPr kumimoji="0"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② 提交课程论文 </a:t>
            </a:r>
            <a:r>
              <a:rPr kumimoji="0" lang="en-US" altLang="zh-CN" sz="1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篇。 </a:t>
            </a:r>
            <a:r>
              <a:rPr kumimoji="0"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7" action="ppaction://hlinkpres?slideindex=1&amp;slidetitle="/>
              </a:rPr>
              <a:t>*</a:t>
            </a:r>
            <a:endParaRPr kumimoji="0" lang="zh-CN" altLang="en-US" sz="1800" b="1" dirty="0">
              <a:solidFill>
                <a:srgbClr val="00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Tx/>
              <a:buSzTx/>
              <a:buNone/>
            </a:pPr>
            <a:r>
              <a:rPr kumimoji="0"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③ 参加期末随堂测试（不另行安排统一考试）。</a:t>
            </a:r>
            <a:r>
              <a:rPr kumimoji="0" lang="zh-CN" altLang="en-US" sz="1800" b="1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8" action="ppaction://hlinkpres?slideindex=1&amp;slidetitle="/>
              </a:rPr>
              <a:t> *</a:t>
            </a:r>
            <a:endParaRPr kumimoji="0" lang="zh-CN" altLang="en-US" sz="1800" b="1" dirty="0">
              <a:solidFill>
                <a:srgbClr val="00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2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285728"/>
            <a:ext cx="9144000" cy="825522"/>
            <a:chOff x="184" y="568"/>
            <a:chExt cx="5249" cy="433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84" y="568"/>
              <a:ext cx="3248" cy="2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t"/>
            <a:lstStyle/>
            <a:p>
              <a:pPr algn="l">
                <a:buClrTx/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 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课程进度</a:t>
              </a:r>
            </a:p>
          </p:txBody>
        </p:sp>
        <p:sp>
          <p:nvSpPr>
            <p:cNvPr id="6" name="Rectangle 18"/>
            <p:cNvSpPr>
              <a:spLocks noChangeArrowheads="1"/>
            </p:cNvSpPr>
            <p:nvPr/>
          </p:nvSpPr>
          <p:spPr bwMode="auto">
            <a:xfrm>
              <a:off x="3785" y="568"/>
              <a:ext cx="1648" cy="4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buClrTx/>
                <a:buFontTx/>
                <a:buNone/>
              </a:pPr>
              <a:endPara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3408" y="568"/>
              <a:ext cx="376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448"/>
                </a:cxn>
                <a:cxn ang="0">
                  <a:pos x="0" y="256"/>
                </a:cxn>
                <a:cxn ang="0">
                  <a:pos x="0" y="0"/>
                </a:cxn>
              </a:cxnLst>
              <a:rect l="0" t="0" r="r" b="b"/>
              <a:pathLst>
                <a:path w="456" h="448">
                  <a:moveTo>
                    <a:pt x="0" y="0"/>
                  </a:moveTo>
                  <a:lnTo>
                    <a:pt x="456" y="0"/>
                  </a:lnTo>
                  <a:lnTo>
                    <a:pt x="456" y="44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37866"/>
            <a:ext cx="719453" cy="714870"/>
          </a:xfrm>
          <a:prstGeom prst="rect">
            <a:avLst/>
          </a:prstGeom>
        </p:spPr>
      </p:pic>
      <p:graphicFrame>
        <p:nvGraphicFramePr>
          <p:cNvPr id="8" name="Group 241">
            <a:extLst>
              <a:ext uri="{FF2B5EF4-FFF2-40B4-BE49-F238E27FC236}">
                <a16:creationId xmlns:a16="http://schemas.microsoft.com/office/drawing/2014/main" id="{F7186421-CB34-4BE2-A9C8-E05D493D3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16337"/>
              </p:ext>
            </p:extLst>
          </p:nvPr>
        </p:nvGraphicFramePr>
        <p:xfrm>
          <a:off x="504031" y="1412776"/>
          <a:ext cx="8135937" cy="4251321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序号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时间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专题内容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11.11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工程与伦理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11.18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工程中的风险、安全与责任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11.25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工程利益相关方的博弈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12.2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工程师的责任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12.9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工程活动中的环境伦理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12.16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土木工程中的伦理问题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12.23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信息工程中的伦理问题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12.30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基因工程中的伦理问题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9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285728"/>
            <a:ext cx="9144000" cy="825522"/>
            <a:chOff x="184" y="568"/>
            <a:chExt cx="5249" cy="433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84" y="568"/>
              <a:ext cx="3248" cy="2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t"/>
            <a:lstStyle/>
            <a:p>
              <a:pPr algn="l">
                <a:buClrTx/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 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成绩构成</a:t>
              </a:r>
            </a:p>
          </p:txBody>
        </p:sp>
        <p:sp>
          <p:nvSpPr>
            <p:cNvPr id="6" name="Rectangle 18"/>
            <p:cNvSpPr>
              <a:spLocks noChangeArrowheads="1"/>
            </p:cNvSpPr>
            <p:nvPr/>
          </p:nvSpPr>
          <p:spPr bwMode="auto">
            <a:xfrm>
              <a:off x="3785" y="568"/>
              <a:ext cx="1648" cy="4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buClrTx/>
                <a:buFontTx/>
                <a:buNone/>
              </a:pPr>
              <a:endPara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3408" y="568"/>
              <a:ext cx="376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448"/>
                </a:cxn>
                <a:cxn ang="0">
                  <a:pos x="0" y="256"/>
                </a:cxn>
                <a:cxn ang="0">
                  <a:pos x="0" y="0"/>
                </a:cxn>
              </a:cxnLst>
              <a:rect l="0" t="0" r="r" b="b"/>
              <a:pathLst>
                <a:path w="456" h="448">
                  <a:moveTo>
                    <a:pt x="0" y="0"/>
                  </a:moveTo>
                  <a:lnTo>
                    <a:pt x="456" y="0"/>
                  </a:lnTo>
                  <a:lnTo>
                    <a:pt x="456" y="44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37866"/>
            <a:ext cx="719453" cy="71487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040F223-7724-4129-BBCB-D5DB7EAC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28" y="1498897"/>
            <a:ext cx="8208143" cy="386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）平时成绩（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40%</a:t>
            </a:r>
            <a:r>
              <a:rPr kumimoji="0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kumimoji="0"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kumimoji="0"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大班和小班上课点名累计达 </a:t>
            </a:r>
            <a:r>
              <a:rPr kumimoji="0"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0"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次不到者不给成绩。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kumimoji="0"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② 在大班课堂上积极发言及高质量完成课程论文同学酌情加分。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kumimoji="0"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③ 在讨论中表现活跃如能进行尖锐质疑将酌情加分。</a:t>
            </a:r>
          </a:p>
          <a:p>
            <a:pPr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）课程论文（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20%</a:t>
            </a:r>
            <a:r>
              <a:rPr kumimoji="0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0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）期末随堂测试（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40%</a:t>
            </a:r>
            <a:r>
              <a:rPr kumimoji="0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30000"/>
              </a:lnSpc>
              <a:spcBef>
                <a:spcPts val="1200"/>
              </a:spcBef>
              <a:buClrTx/>
              <a:buSzTx/>
              <a:buNone/>
            </a:pPr>
            <a:endParaRPr kumimoji="0" lang="zh-CN" altLang="en-US" sz="2000" b="1" dirty="0">
              <a:solidFill>
                <a:srgbClr val="00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2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285728"/>
            <a:ext cx="9144000" cy="825522"/>
            <a:chOff x="184" y="568"/>
            <a:chExt cx="5249" cy="433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84" y="568"/>
              <a:ext cx="3248" cy="2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t"/>
            <a:lstStyle/>
            <a:p>
              <a:pPr algn="l">
                <a:buClrTx/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 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班级</a:t>
              </a:r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QQ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群</a:t>
              </a:r>
            </a:p>
          </p:txBody>
        </p:sp>
        <p:sp>
          <p:nvSpPr>
            <p:cNvPr id="6" name="Rectangle 18"/>
            <p:cNvSpPr>
              <a:spLocks noChangeArrowheads="1"/>
            </p:cNvSpPr>
            <p:nvPr/>
          </p:nvSpPr>
          <p:spPr bwMode="auto">
            <a:xfrm>
              <a:off x="3785" y="568"/>
              <a:ext cx="1648" cy="4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buClrTx/>
                <a:buFontTx/>
                <a:buNone/>
              </a:pPr>
              <a:endPara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3408" y="568"/>
              <a:ext cx="376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448"/>
                </a:cxn>
                <a:cxn ang="0">
                  <a:pos x="0" y="256"/>
                </a:cxn>
                <a:cxn ang="0">
                  <a:pos x="0" y="0"/>
                </a:cxn>
              </a:cxnLst>
              <a:rect l="0" t="0" r="r" b="b"/>
              <a:pathLst>
                <a:path w="456" h="448">
                  <a:moveTo>
                    <a:pt x="0" y="0"/>
                  </a:moveTo>
                  <a:lnTo>
                    <a:pt x="456" y="0"/>
                  </a:lnTo>
                  <a:lnTo>
                    <a:pt x="456" y="44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37866"/>
            <a:ext cx="719453" cy="714870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518D4035-CFC3-48D1-836D-72C68D506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750219"/>
            <a:ext cx="4319587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群名称：</a:t>
            </a:r>
            <a:r>
              <a:rPr kumimoji="0"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</a:t>
            </a:r>
            <a:r>
              <a:rPr kumimoji="0"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冬工程伦理导论</a:t>
            </a:r>
            <a:endParaRPr kumimoji="0" lang="en-US" altLang="zh-CN" sz="20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群号：</a:t>
            </a:r>
            <a:r>
              <a:rPr kumimoji="0"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812649493</a:t>
            </a:r>
          </a:p>
          <a:p>
            <a:pPr eaLnBrk="1" hangingPunct="1">
              <a:lnSpc>
                <a:spcPct val="125000"/>
              </a:lnSpc>
              <a:spcBef>
                <a:spcPts val="24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6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进群后请修改群名片： “姓名”</a:t>
            </a:r>
            <a:r>
              <a:rPr kumimoji="0"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0" lang="zh-CN" altLang="en-US" sz="16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“专业”</a:t>
            </a:r>
            <a:endParaRPr kumimoji="0" lang="en-US" altLang="zh-CN" sz="16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800" b="1" dirty="0">
                <a:solidFill>
                  <a:srgbClr val="66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群内资料仅供学习参考，请勿外传。</a:t>
            </a:r>
            <a:endParaRPr kumimoji="0" lang="en-US" altLang="zh-CN" sz="1800" b="1" dirty="0">
              <a:solidFill>
                <a:srgbClr val="66003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6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助教：李京柯（</a:t>
            </a:r>
            <a:r>
              <a:rPr lang="en-US" altLang="zh-CN" sz="1600" b="1" dirty="0" err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en-US" sz="16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442674540</a:t>
            </a:r>
            <a:r>
              <a:rPr kumimoji="0" lang="zh-CN" altLang="en-US" sz="16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16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13E74B-0916-49DD-AD75-365AAEB1F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28" y="1268760"/>
            <a:ext cx="3940741" cy="50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285728"/>
            <a:ext cx="9144000" cy="825522"/>
            <a:chOff x="184" y="568"/>
            <a:chExt cx="5249" cy="433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84" y="568"/>
              <a:ext cx="3248" cy="2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t"/>
            <a:lstStyle/>
            <a:p>
              <a:pPr algn="l">
                <a:buClrTx/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  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/>
          </p:nvSpPr>
          <p:spPr bwMode="auto">
            <a:xfrm>
              <a:off x="3785" y="568"/>
              <a:ext cx="1648" cy="4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buClrTx/>
                <a:buFontTx/>
                <a:buNone/>
              </a:pPr>
              <a:endPara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>
              <a:off x="3408" y="568"/>
              <a:ext cx="376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448"/>
                </a:cxn>
                <a:cxn ang="0">
                  <a:pos x="0" y="256"/>
                </a:cxn>
                <a:cxn ang="0">
                  <a:pos x="0" y="0"/>
                </a:cxn>
              </a:cxnLst>
              <a:rect l="0" t="0" r="r" b="b"/>
              <a:pathLst>
                <a:path w="456" h="448">
                  <a:moveTo>
                    <a:pt x="0" y="0"/>
                  </a:moveTo>
                  <a:lnTo>
                    <a:pt x="456" y="0"/>
                  </a:lnTo>
                  <a:lnTo>
                    <a:pt x="456" y="448"/>
                  </a:lnTo>
                  <a:lnTo>
                    <a:pt x="0" y="25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337866"/>
            <a:ext cx="719453" cy="71487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74F4710-CC0E-4362-A504-3A72B70D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5038"/>
            <a:ext cx="7924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Char char="Ø"/>
            </a:pPr>
            <a:endParaRPr kumimoji="0"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algn="ctr" eaLnBrk="1" hangingPunct="1">
              <a:buClrTx/>
              <a:buSzTx/>
              <a:buNone/>
            </a:pPr>
            <a:r>
              <a:rPr kumimoji="0" lang="zh-CN" altLang="en-US" sz="36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欢迎提出宝贵意见和建议！</a:t>
            </a:r>
          </a:p>
        </p:txBody>
      </p:sp>
    </p:spTree>
    <p:extLst>
      <p:ext uri="{BB962C8B-B14F-4D97-AF65-F5344CB8AC3E}">
        <p14:creationId xmlns:p14="http://schemas.microsoft.com/office/powerpoint/2010/main" val="69205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53298" y="1819809"/>
            <a:ext cx="79192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</a:t>
            </a:r>
            <a:endParaRPr lang="zh-CN" altLang="en-US" sz="8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" y="370723"/>
            <a:ext cx="1136692" cy="112945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锐得PPT论坛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 bwMode="auto">
        <a:solidFill>
          <a:schemeClr val="bg1">
            <a:lumMod val="95000"/>
            <a:alpha val="88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a:spPr>
      <a:bodyPr wrap="none" lIns="90000" tIns="46800" rIns="90000" bIns="46800" anchor="ctr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372</Words>
  <Application>Microsoft Office PowerPoint</Application>
  <PresentationFormat>全屏显示(4:3)</PresentationFormat>
  <Paragraphs>75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华文中宋</vt:lpstr>
      <vt:lpstr>楷体</vt:lpstr>
      <vt:lpstr>等线</vt:lpstr>
      <vt:lpstr>Arial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锐得PPT论坛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王乃晶</dc:creator>
  <cp:lastModifiedBy>wm</cp:lastModifiedBy>
  <cp:revision>152</cp:revision>
  <dcterms:created xsi:type="dcterms:W3CDTF">2011-11-10T23:59:48Z</dcterms:created>
  <dcterms:modified xsi:type="dcterms:W3CDTF">2019-11-11T02:14:04Z</dcterms:modified>
</cp:coreProperties>
</file>