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728A8F2-1B80-554F-84A5-4BF1CF2F1AC9}" type="datetimeFigureOut">
              <a:rPr lang="en-US" smtClean="0"/>
              <a:t>2/24/2024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06A59A39-F993-164E-9614-48F98D302707}" type="slidenum">
              <a:rPr lang="en-US" smtClean="0"/>
              <a:t>‹#›</a:t>
            </a:fld>
            <a:endParaRPr lang="en-US"/>
          </a:p>
        </p:txBody>
      </p:sp>
    </p:spTree>
    <p:extLst>
      <p:ext uri="{BB962C8B-B14F-4D97-AF65-F5344CB8AC3E}">
        <p14:creationId xmlns:p14="http://schemas.microsoft.com/office/powerpoint/2010/main" val="345124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407956"/>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marL="0" indent="0">
              <a:lnSpc>
                <a:spcPts val="3827"/>
              </a:lnSpc>
              <a:buNone/>
            </a:pPr>
            <a:r>
              <a:rPr lang="en-US" sz="3062" dirty="0">
                <a:solidFill>
                  <a:srgbClr val="EBCCBB"/>
                </a:solidFill>
                <a:latin typeface="Gelasio" pitchFamily="34" charset="0"/>
                <a:ea typeface="Gelasio" pitchFamily="34" charset="-122"/>
                <a:cs typeface="Gelasio" pitchFamily="34" charset="-120"/>
              </a:rPr>
              <a:t>Developing a Code Generator for a Novel Programming Language</a:t>
            </a:r>
            <a:endParaRPr lang="en-US" sz="3062" dirty="0"/>
          </a:p>
        </p:txBody>
      </p:sp>
      <p:sp>
        <p:nvSpPr>
          <p:cNvPr id="6" name="Text 3"/>
          <p:cNvSpPr/>
          <p:nvPr/>
        </p:nvSpPr>
        <p:spPr>
          <a:xfrm>
            <a:off x="3621167" y="3577114"/>
            <a:ext cx="7388066" cy="3233380"/>
          </a:xfrm>
          <a:prstGeom prst="rect">
            <a:avLst/>
          </a:prstGeom>
          <a:noFill/>
          <a:ln/>
        </p:spPr>
        <p:txBody>
          <a:bodyPr wrap="square" rtlCol="0" anchor="t"/>
          <a:lstStyle/>
          <a:p>
            <a:pPr marL="0" indent="0">
              <a:lnSpc>
                <a:spcPts val="1960"/>
              </a:lnSpc>
              <a:buNone/>
            </a:pPr>
            <a:r>
              <a:rPr lang="en-US" sz="1225" dirty="0">
                <a:solidFill>
                  <a:srgbClr val="C9C2C0"/>
                </a:solidFill>
                <a:latin typeface="Gelasio" pitchFamily="34" charset="0"/>
                <a:ea typeface="Gelasio" pitchFamily="34" charset="-122"/>
                <a:cs typeface="Gelasio" pitchFamily="34" charset="-120"/>
              </a:rPr>
              <a:t>In the realm of software development, the creation of new programming languages is both an art and a science. Each new language aims to address specific needs, cater to unique paradigms, or offer innovative solutions to existing problems. As technology advances and new challenges emerge, there arises a demand for languages that can express concepts more effectively, enhance productivity, and facilitate the development of robust and efficient software systems. With this in mind, the development of a novel programming language represents a significant undertaking, requiring careful consideration of design principles, syntax, semantics, and implementation details. However, the journey doesn't end with the design and implementation of the language itself. Equally crucial is the tooling ecosystem surrounding the language, including compilers, interpreters, debuggers, and code generators. A code generator, in particular, plays a pivotal role in the software development lifecycle by translating high-level code written in the novel programming language into executable machine code or intermediate representations. It bridges the gap between the developer's intent and the execution environment, enabling the creation of efficient and performant software.</a:t>
            </a:r>
            <a:endParaRPr lang="en-US" sz="1225" dirty="0"/>
          </a:p>
        </p:txBody>
      </p:sp>
      <p:sp>
        <p:nvSpPr>
          <p:cNvPr id="7" name="Text 4"/>
          <p:cNvSpPr/>
          <p:nvPr/>
        </p:nvSpPr>
        <p:spPr>
          <a:xfrm>
            <a:off x="3621167" y="6985397"/>
            <a:ext cx="7388066" cy="994886"/>
          </a:xfrm>
          <a:prstGeom prst="rect">
            <a:avLst/>
          </a:prstGeom>
          <a:noFill/>
          <a:ln/>
        </p:spPr>
        <p:txBody>
          <a:bodyPr wrap="square" rtlCol="0" anchor="t"/>
          <a:lstStyle/>
          <a:p>
            <a:pPr marL="0" indent="0">
              <a:lnSpc>
                <a:spcPts val="1960"/>
              </a:lnSpc>
              <a:buNone/>
            </a:pPr>
            <a:r>
              <a:rPr lang="en-US" sz="1225" dirty="0">
                <a:solidFill>
                  <a:srgbClr val="C9C2C0"/>
                </a:solidFill>
                <a:latin typeface="Gelasio" pitchFamily="34" charset="0"/>
                <a:ea typeface="Gelasio" pitchFamily="34" charset="-122"/>
                <a:cs typeface="Gelasio" pitchFamily="34" charset="-120"/>
              </a:rPr>
              <a:t>In this paper, we delve into the process of developing a code generator for a novel programming language, exploring the various components, challenges, and considerations involved. We discuss the architecture of a code generator, techniques for code generation, optimization strategies, and integration with the broader tooling ecosystem.</a:t>
            </a:r>
            <a:endParaRPr lang="en-US" sz="12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2087404"/>
          </a:xfrm>
          <a:prstGeom prst="rect">
            <a:avLst/>
          </a:prstGeom>
        </p:spPr>
      </p:pic>
      <p:sp>
        <p:nvSpPr>
          <p:cNvPr id="5" name="Text 2"/>
          <p:cNvSpPr/>
          <p:nvPr/>
        </p:nvSpPr>
        <p:spPr>
          <a:xfrm>
            <a:off x="3348990" y="2547223"/>
            <a:ext cx="7932301" cy="1565553"/>
          </a:xfrm>
          <a:prstGeom prst="rect">
            <a:avLst/>
          </a:prstGeom>
          <a:noFill/>
          <a:ln/>
        </p:spPr>
        <p:txBody>
          <a:bodyPr wrap="square" rtlCol="0" anchor="t"/>
          <a:lstStyle/>
          <a:p>
            <a:pPr marL="0" indent="0">
              <a:lnSpc>
                <a:spcPts val="4109"/>
              </a:lnSpc>
              <a:buNone/>
            </a:pPr>
            <a:r>
              <a:rPr lang="en-US" sz="3287" dirty="0">
                <a:solidFill>
                  <a:srgbClr val="EBCCBB"/>
                </a:solidFill>
                <a:latin typeface="Gelasio" pitchFamily="34" charset="0"/>
                <a:ea typeface="Gelasio" pitchFamily="34" charset="-122"/>
                <a:cs typeface="Gelasio" pitchFamily="34" charset="-120"/>
              </a:rPr>
              <a:t>role of testing, validation, and community feedback in refining the code generator implementation</a:t>
            </a:r>
            <a:endParaRPr lang="en-US" sz="3287" dirty="0"/>
          </a:p>
        </p:txBody>
      </p:sp>
      <p:sp>
        <p:nvSpPr>
          <p:cNvPr id="6" name="Text 3"/>
          <p:cNvSpPr/>
          <p:nvPr/>
        </p:nvSpPr>
        <p:spPr>
          <a:xfrm>
            <a:off x="3616166" y="4363164"/>
            <a:ext cx="7665125" cy="801529"/>
          </a:xfrm>
          <a:prstGeom prst="rect">
            <a:avLst/>
          </a:prstGeom>
          <a:noFill/>
          <a:ln/>
        </p:spPr>
        <p:txBody>
          <a:bodyPr wrap="square" rtlCol="0" anchor="t"/>
          <a:lstStyle/>
          <a:p>
            <a:pPr marL="342900" indent="-342900" algn="l">
              <a:lnSpc>
                <a:spcPts val="2104"/>
              </a:lnSpc>
              <a:buSzPct val="100000"/>
              <a:buChar char="•"/>
            </a:pPr>
            <a:r>
              <a:rPr lang="en-US" sz="1315" b="1" dirty="0">
                <a:solidFill>
                  <a:srgbClr val="C9C2C0"/>
                </a:solidFill>
                <a:latin typeface="Gelasio" pitchFamily="34" charset="0"/>
                <a:ea typeface="Gelasio" pitchFamily="34" charset="-122"/>
                <a:cs typeface="Gelasio" pitchFamily="34" charset="-120"/>
              </a:rPr>
              <a:t>Ultimately, the development of a code generator for a novel programming language represents a significant engineering endeavor with the potential to shape the future of software development.</a:t>
            </a:r>
            <a:endParaRPr lang="en-US" sz="1315" dirty="0"/>
          </a:p>
        </p:txBody>
      </p:sp>
      <p:sp>
        <p:nvSpPr>
          <p:cNvPr id="7" name="Text 4"/>
          <p:cNvSpPr/>
          <p:nvPr/>
        </p:nvSpPr>
        <p:spPr>
          <a:xfrm>
            <a:off x="3616166" y="5231487"/>
            <a:ext cx="7665125" cy="801529"/>
          </a:xfrm>
          <a:prstGeom prst="rect">
            <a:avLst/>
          </a:prstGeom>
          <a:noFill/>
          <a:ln/>
        </p:spPr>
        <p:txBody>
          <a:bodyPr wrap="square" rtlCol="0" anchor="t"/>
          <a:lstStyle/>
          <a:p>
            <a:pPr marL="342900" indent="-342900" algn="l">
              <a:lnSpc>
                <a:spcPts val="2104"/>
              </a:lnSpc>
              <a:buSzPct val="100000"/>
              <a:buChar char="•"/>
            </a:pPr>
            <a:r>
              <a:rPr lang="en-US" sz="1315" b="1" dirty="0">
                <a:solidFill>
                  <a:srgbClr val="C9C2C0"/>
                </a:solidFill>
                <a:latin typeface="Gelasio" pitchFamily="34" charset="0"/>
                <a:ea typeface="Gelasio" pitchFamily="34" charset="-122"/>
                <a:cs typeface="Gelasio" pitchFamily="34" charset="-120"/>
              </a:rPr>
              <a:t>By systematically tackling these problems, developers can create a code generator that empowers programmers to harness the full potential of the novel programming language and build software systems that meet the demands of modern computing environments.</a:t>
            </a:r>
            <a:endParaRPr lang="en-US" sz="1315" dirty="0"/>
          </a:p>
        </p:txBody>
      </p:sp>
      <p:sp>
        <p:nvSpPr>
          <p:cNvPr id="8" name="Text 5"/>
          <p:cNvSpPr/>
          <p:nvPr/>
        </p:nvSpPr>
        <p:spPr>
          <a:xfrm>
            <a:off x="3616166" y="6099810"/>
            <a:ext cx="7665125" cy="801529"/>
          </a:xfrm>
          <a:prstGeom prst="rect">
            <a:avLst/>
          </a:prstGeom>
          <a:noFill/>
          <a:ln/>
        </p:spPr>
        <p:txBody>
          <a:bodyPr wrap="square" rtlCol="0" anchor="t"/>
          <a:lstStyle/>
          <a:p>
            <a:pPr marL="342900" indent="-342900" algn="l">
              <a:lnSpc>
                <a:spcPts val="2104"/>
              </a:lnSpc>
              <a:buSzPct val="100000"/>
              <a:buChar char="•"/>
            </a:pPr>
            <a:r>
              <a:rPr lang="en-US" sz="1315" b="1" dirty="0">
                <a:solidFill>
                  <a:srgbClr val="C9C2C0"/>
                </a:solidFill>
                <a:latin typeface="Gelasio" pitchFamily="34" charset="0"/>
                <a:ea typeface="Gelasio" pitchFamily="34" charset="-122"/>
                <a:cs typeface="Gelasio" pitchFamily="34" charset="-120"/>
              </a:rPr>
              <a:t>Textbooks such as "Compilers: Principles, Techniques, and Tools" by Aho, Lam, Sethi, and Ullman (commonly known as the Dragon Book) provide comprehensive coverage of compiler construction principles, including code generation techniques.</a:t>
            </a:r>
            <a:endParaRPr lang="en-US" sz="1315" dirty="0"/>
          </a:p>
        </p:txBody>
      </p:sp>
      <p:sp>
        <p:nvSpPr>
          <p:cNvPr id="9" name="Text 6"/>
          <p:cNvSpPr/>
          <p:nvPr/>
        </p:nvSpPr>
        <p:spPr>
          <a:xfrm>
            <a:off x="3616166" y="6968133"/>
            <a:ext cx="7665125" cy="801529"/>
          </a:xfrm>
          <a:prstGeom prst="rect">
            <a:avLst/>
          </a:prstGeom>
          <a:noFill/>
          <a:ln/>
        </p:spPr>
        <p:txBody>
          <a:bodyPr wrap="square" rtlCol="0" anchor="t"/>
          <a:lstStyle/>
          <a:p>
            <a:pPr marL="342900" indent="-342900" algn="l">
              <a:lnSpc>
                <a:spcPts val="2104"/>
              </a:lnSpc>
              <a:buSzPct val="100000"/>
              <a:buChar char="•"/>
            </a:pPr>
            <a:r>
              <a:rPr lang="en-US" sz="1315" dirty="0">
                <a:solidFill>
                  <a:srgbClr val="C9C2C0"/>
                </a:solidFill>
                <a:latin typeface="Gelasio" pitchFamily="34" charset="0"/>
                <a:ea typeface="Gelasio" pitchFamily="34" charset="-122"/>
                <a:cs typeface="Gelasio" pitchFamily="34" charset="-120"/>
              </a:rPr>
              <a:t>Academic research papers published in journals and conference proceedings contribute valuable insights into advanced code generation techniques, optimization algorithms, and experimental evaluation methodologies.</a:t>
            </a:r>
            <a:endParaRPr lang="en-US" sz="131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0" y="0"/>
            <a:ext cx="14630400" cy="2128838"/>
          </a:xfrm>
          <a:prstGeom prst="rect">
            <a:avLst/>
          </a:prstGeom>
        </p:spPr>
      </p:pic>
      <p:sp>
        <p:nvSpPr>
          <p:cNvPr id="5" name="Text 2"/>
          <p:cNvSpPr/>
          <p:nvPr/>
        </p:nvSpPr>
        <p:spPr>
          <a:xfrm>
            <a:off x="3270171" y="2597229"/>
            <a:ext cx="8089940" cy="2661047"/>
          </a:xfrm>
          <a:prstGeom prst="rect">
            <a:avLst/>
          </a:prstGeom>
          <a:noFill/>
          <a:ln/>
        </p:spPr>
        <p:txBody>
          <a:bodyPr wrap="square" rtlCol="0" anchor="t"/>
          <a:lstStyle/>
          <a:p>
            <a:pPr marL="0" indent="0">
              <a:lnSpc>
                <a:spcPts val="4191"/>
              </a:lnSpc>
              <a:buNone/>
            </a:pPr>
            <a:r>
              <a:rPr lang="en-US" sz="3353" dirty="0">
                <a:solidFill>
                  <a:srgbClr val="EBCCBB"/>
                </a:solidFill>
                <a:latin typeface="Gelasio" pitchFamily="34" charset="0"/>
                <a:ea typeface="Gelasio" pitchFamily="34" charset="-122"/>
                <a:cs typeface="Gelasio" pitchFamily="34" charset="-120"/>
              </a:rPr>
              <a:t>Open-source compiler projects, such as LLVM (Low-Level Virtual Machine) and GCC (GNU Compiler Collection), serve as valuable resources for studying real-world code generator implementations.</a:t>
            </a:r>
            <a:endParaRPr lang="en-US" sz="3353" dirty="0"/>
          </a:p>
        </p:txBody>
      </p:sp>
      <p:sp>
        <p:nvSpPr>
          <p:cNvPr id="6" name="Text 3"/>
          <p:cNvSpPr/>
          <p:nvPr/>
        </p:nvSpPr>
        <p:spPr>
          <a:xfrm>
            <a:off x="3542586" y="5513665"/>
            <a:ext cx="7817525" cy="1089660"/>
          </a:xfrm>
          <a:prstGeom prst="rect">
            <a:avLst/>
          </a:prstGeom>
          <a:noFill/>
          <a:ln/>
        </p:spPr>
        <p:txBody>
          <a:bodyPr wrap="square" rtlCol="0" anchor="t"/>
          <a:lstStyle/>
          <a:p>
            <a:pPr marL="342900" indent="-342900" algn="l">
              <a:lnSpc>
                <a:spcPts val="2146"/>
              </a:lnSpc>
              <a:buSzPct val="100000"/>
              <a:buChar char="•"/>
            </a:pPr>
            <a:r>
              <a:rPr lang="en-US" sz="1341" b="1" dirty="0">
                <a:solidFill>
                  <a:srgbClr val="C9C2C0"/>
                </a:solidFill>
                <a:latin typeface="Gelasio" pitchFamily="34" charset="0"/>
                <a:ea typeface="Gelasio" pitchFamily="34" charset="-122"/>
                <a:cs typeface="Gelasio" pitchFamily="34" charset="-120"/>
              </a:rPr>
              <a:t>Techniques such as template-based code generation, model-driven development (MDD), and domain-specific code generators enable the rapid development of code generators tailored to specific application domains, such as embedded systems, scientific computing, and web development.</a:t>
            </a:r>
            <a:endParaRPr lang="en-US" sz="1341" dirty="0"/>
          </a:p>
        </p:txBody>
      </p:sp>
      <p:sp>
        <p:nvSpPr>
          <p:cNvPr id="7" name="Text 4"/>
          <p:cNvSpPr/>
          <p:nvPr/>
        </p:nvSpPr>
        <p:spPr>
          <a:xfrm>
            <a:off x="3542586" y="6671429"/>
            <a:ext cx="7817525" cy="1089660"/>
          </a:xfrm>
          <a:prstGeom prst="rect">
            <a:avLst/>
          </a:prstGeom>
          <a:noFill/>
          <a:ln/>
        </p:spPr>
        <p:txBody>
          <a:bodyPr wrap="square" rtlCol="0" anchor="t"/>
          <a:lstStyle/>
          <a:p>
            <a:pPr marL="342900" indent="-342900" algn="l">
              <a:lnSpc>
                <a:spcPts val="2146"/>
              </a:lnSpc>
              <a:buSzPct val="100000"/>
              <a:buChar char="•"/>
            </a:pPr>
            <a:r>
              <a:rPr lang="en-US" sz="1341" dirty="0">
                <a:solidFill>
                  <a:srgbClr val="C9C2C0"/>
                </a:solidFill>
                <a:latin typeface="Gelasio" pitchFamily="34" charset="0"/>
                <a:ea typeface="Gelasio" pitchFamily="34" charset="-122"/>
                <a:cs typeface="Gelasio" pitchFamily="34" charset="-120"/>
              </a:rPr>
              <a:t>Industry reports and case studies provide insights into the practical challenges and solutions encountered in developing code generators for commercial programming languages and platforms. These reports often highlight the importance of tooling, developer experience, and ecosystem support in driving the adoption and success of new programming languages and code generation technologies.</a:t>
            </a:r>
            <a:endParaRPr lang="en-US" sz="134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695206"/>
            <a:ext cx="8575238"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Code Generation and Optimization</a:t>
            </a:r>
            <a:endParaRPr lang="en-US" sz="4374" dirty="0"/>
          </a:p>
        </p:txBody>
      </p:sp>
      <p:sp>
        <p:nvSpPr>
          <p:cNvPr id="5" name="Text 3"/>
          <p:cNvSpPr/>
          <p:nvPr/>
        </p:nvSpPr>
        <p:spPr>
          <a:xfrm>
            <a:off x="2037993" y="1945005"/>
            <a:ext cx="298073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Abstract Representation</a:t>
            </a:r>
            <a:endParaRPr lang="en-US" sz="2187" dirty="0"/>
          </a:p>
        </p:txBody>
      </p:sp>
      <p:sp>
        <p:nvSpPr>
          <p:cNvPr id="6" name="Text 4"/>
          <p:cNvSpPr/>
          <p:nvPr/>
        </p:nvSpPr>
        <p:spPr>
          <a:xfrm>
            <a:off x="2037993" y="2514362"/>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Develop an abstract representation of the language's semantics to facilitate code generation and optimization, choosing an appropriate format such as AST or TAC.</a:t>
            </a:r>
            <a:endParaRPr lang="en-US" sz="1750" dirty="0"/>
          </a:p>
        </p:txBody>
      </p:sp>
      <p:sp>
        <p:nvSpPr>
          <p:cNvPr id="7" name="Text 5"/>
          <p:cNvSpPr/>
          <p:nvPr/>
        </p:nvSpPr>
        <p:spPr>
          <a:xfrm>
            <a:off x="2037993" y="4846677"/>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Create rules for each language construct to translate high-level code into the chosen IR, ensuring accuracy and efficiency in mapping to target platform instructions.</a:t>
            </a:r>
            <a:endParaRPr lang="en-US" sz="1750" dirty="0"/>
          </a:p>
        </p:txBody>
      </p:sp>
      <p:sp>
        <p:nvSpPr>
          <p:cNvPr id="8" name="Text 6"/>
          <p:cNvSpPr/>
          <p:nvPr/>
        </p:nvSpPr>
        <p:spPr>
          <a:xfrm>
            <a:off x="5743932" y="1945005"/>
            <a:ext cx="2901672"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Optimization Strategies</a:t>
            </a:r>
            <a:endParaRPr lang="en-US" sz="2187" dirty="0"/>
          </a:p>
        </p:txBody>
      </p:sp>
      <p:sp>
        <p:nvSpPr>
          <p:cNvPr id="9" name="Text 7"/>
          <p:cNvSpPr/>
          <p:nvPr/>
        </p:nvSpPr>
        <p:spPr>
          <a:xfrm>
            <a:off x="5743932" y="2514362"/>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Employ optimization strategies like constant folding and register allocation to enhance generated code performance while balancing resource utilization and execution speed.</a:t>
            </a:r>
            <a:endParaRPr lang="en-US" sz="1750" dirty="0"/>
          </a:p>
        </p:txBody>
      </p:sp>
      <p:sp>
        <p:nvSpPr>
          <p:cNvPr id="10" name="Text 8"/>
          <p:cNvSpPr/>
          <p:nvPr/>
        </p:nvSpPr>
        <p:spPr>
          <a:xfrm>
            <a:off x="5743932" y="4846677"/>
            <a:ext cx="3156347" cy="2487811"/>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Tailor code generation to specific platforms by incorporating platform-specific optimizations and adjustments, optimizing for factors like CPU architecture and operating system.</a:t>
            </a:r>
            <a:endParaRPr lang="en-US" sz="1750" dirty="0"/>
          </a:p>
        </p:txBody>
      </p:sp>
      <p:sp>
        <p:nvSpPr>
          <p:cNvPr id="11" name="Text 9"/>
          <p:cNvSpPr/>
          <p:nvPr/>
        </p:nvSpPr>
        <p:spPr>
          <a:xfrm>
            <a:off x="9449872" y="1945005"/>
            <a:ext cx="3156347"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Test Suites and Documentation</a:t>
            </a:r>
            <a:endParaRPr lang="en-US" sz="2187" dirty="0"/>
          </a:p>
        </p:txBody>
      </p:sp>
      <p:sp>
        <p:nvSpPr>
          <p:cNvPr id="12" name="Text 10"/>
          <p:cNvSpPr/>
          <p:nvPr/>
        </p:nvSpPr>
        <p:spPr>
          <a:xfrm>
            <a:off x="9449872" y="2861548"/>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Develop comprehensive test suites to validate code generator functionality and performance across diverse inputs, including unit tests and regression tests.</a:t>
            </a:r>
            <a:endParaRPr lang="en-US" sz="1750" dirty="0"/>
          </a:p>
        </p:txBody>
      </p:sp>
      <p:sp>
        <p:nvSpPr>
          <p:cNvPr id="13" name="Text 11"/>
          <p:cNvSpPr/>
          <p:nvPr/>
        </p:nvSpPr>
        <p:spPr>
          <a:xfrm>
            <a:off x="9449872" y="5193863"/>
            <a:ext cx="3156347"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Create clear documentation and user guides, along with providing support channels, to assist developers in understanding and effectively utilizing the code generator.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657820"/>
            <a:ext cx="59182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Implementation details:</a:t>
            </a:r>
            <a:endParaRPr lang="en-US" sz="4374" dirty="0"/>
          </a:p>
        </p:txBody>
      </p:sp>
      <p:sp>
        <p:nvSpPr>
          <p:cNvPr id="5" name="Text 3"/>
          <p:cNvSpPr/>
          <p:nvPr/>
        </p:nvSpPr>
        <p:spPr>
          <a:xfrm>
            <a:off x="2393394" y="1796534"/>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Parsing:</a:t>
            </a:r>
            <a:r>
              <a:rPr lang="en-US" sz="1750" dirty="0">
                <a:solidFill>
                  <a:srgbClr val="C9C2C0"/>
                </a:solidFill>
                <a:latin typeface="Gelasio" pitchFamily="34" charset="0"/>
                <a:ea typeface="Gelasio" pitchFamily="34" charset="-122"/>
                <a:cs typeface="Gelasio" pitchFamily="34" charset="-120"/>
              </a:rPr>
              <a:t> Develop a parser to analyze the source code and construct an Abstract Syntax Tree (AST) representing its structure and semantics.</a:t>
            </a:r>
            <a:endParaRPr lang="en-US" sz="1750" dirty="0"/>
          </a:p>
        </p:txBody>
      </p:sp>
      <p:sp>
        <p:nvSpPr>
          <p:cNvPr id="6" name="Text 4"/>
          <p:cNvSpPr/>
          <p:nvPr/>
        </p:nvSpPr>
        <p:spPr>
          <a:xfrm>
            <a:off x="2393394" y="259615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Intermediate Representation (IR) Generation:</a:t>
            </a:r>
            <a:r>
              <a:rPr lang="en-US" sz="1750" dirty="0">
                <a:solidFill>
                  <a:srgbClr val="C9C2C0"/>
                </a:solidFill>
                <a:latin typeface="Gelasio" pitchFamily="34" charset="0"/>
                <a:ea typeface="Gelasio" pitchFamily="34" charset="-122"/>
                <a:cs typeface="Gelasio" pitchFamily="34" charset="-120"/>
              </a:rPr>
              <a:t> Translate the AST into an intermediate representation (IR), such as Three-Address Code (TAC), to facilitate code generation and optimization.</a:t>
            </a:r>
            <a:endParaRPr lang="en-US" sz="1750" dirty="0"/>
          </a:p>
        </p:txBody>
      </p:sp>
      <p:sp>
        <p:nvSpPr>
          <p:cNvPr id="7" name="Text 5"/>
          <p:cNvSpPr/>
          <p:nvPr/>
        </p:nvSpPr>
        <p:spPr>
          <a:xfrm>
            <a:off x="2393394" y="3395782"/>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Code Generation:</a:t>
            </a:r>
            <a:r>
              <a:rPr lang="en-US" sz="1750" dirty="0">
                <a:solidFill>
                  <a:srgbClr val="C9C2C0"/>
                </a:solidFill>
                <a:latin typeface="Gelasio" pitchFamily="34" charset="0"/>
                <a:ea typeface="Gelasio" pitchFamily="34" charset="-122"/>
                <a:cs typeface="Gelasio" pitchFamily="34" charset="-120"/>
              </a:rPr>
              <a:t> Implement a code generator that traverses the IR, emitting target platform instructions or bytecode, while applying optimization techniques such as instruction selection, register allocation, and code scheduling.</a:t>
            </a:r>
            <a:endParaRPr lang="en-US" sz="1750" dirty="0"/>
          </a:p>
        </p:txBody>
      </p:sp>
      <p:sp>
        <p:nvSpPr>
          <p:cNvPr id="8" name="Text 6"/>
          <p:cNvSpPr/>
          <p:nvPr/>
        </p:nvSpPr>
        <p:spPr>
          <a:xfrm>
            <a:off x="2393394" y="4550807"/>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Test Programs:</a:t>
            </a:r>
            <a:r>
              <a:rPr lang="en-US" sz="1750" dirty="0">
                <a:solidFill>
                  <a:srgbClr val="C9C2C0"/>
                </a:solidFill>
                <a:latin typeface="Gelasio" pitchFamily="34" charset="0"/>
                <a:ea typeface="Gelasio" pitchFamily="34" charset="-122"/>
                <a:cs typeface="Gelasio" pitchFamily="34" charset="-120"/>
              </a:rPr>
              <a:t> Select a diverse set of representative programs covering various language features, control flow patterns, and computational tasks to evaluate the code generator's performance and correctness.</a:t>
            </a:r>
            <a:endParaRPr lang="en-US" sz="1750" dirty="0"/>
          </a:p>
        </p:txBody>
      </p:sp>
      <p:sp>
        <p:nvSpPr>
          <p:cNvPr id="9" name="Text 7"/>
          <p:cNvSpPr/>
          <p:nvPr/>
        </p:nvSpPr>
        <p:spPr>
          <a:xfrm>
            <a:off x="2393394" y="5705832"/>
            <a:ext cx="10199013"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Hardware Environment:</a:t>
            </a:r>
            <a:r>
              <a:rPr lang="en-US" sz="1750" dirty="0">
                <a:solidFill>
                  <a:srgbClr val="C9C2C0"/>
                </a:solidFill>
                <a:latin typeface="Gelasio" pitchFamily="34" charset="0"/>
                <a:ea typeface="Gelasio" pitchFamily="34" charset="-122"/>
                <a:cs typeface="Gelasio" pitchFamily="34" charset="-120"/>
              </a:rPr>
              <a:t> Conduct experiments on a range of hardware platforms to assess the code generator's portability and performance across different CPU architectures, memory configurations, and operating systems.</a:t>
            </a:r>
            <a:endParaRPr lang="en-US" sz="1750" dirty="0"/>
          </a:p>
        </p:txBody>
      </p:sp>
      <p:sp>
        <p:nvSpPr>
          <p:cNvPr id="10" name="Text 8"/>
          <p:cNvSpPr/>
          <p:nvPr/>
        </p:nvSpPr>
        <p:spPr>
          <a:xfrm>
            <a:off x="2393394" y="6860858"/>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C9C2C0"/>
                </a:solidFill>
                <a:latin typeface="Gelasio" pitchFamily="34" charset="0"/>
                <a:ea typeface="Gelasio" pitchFamily="34" charset="-122"/>
                <a:cs typeface="Gelasio" pitchFamily="34" charset="-120"/>
              </a:rPr>
              <a:t>Benchmark Suites:</a:t>
            </a:r>
            <a:r>
              <a:rPr lang="en-US" sz="1750" dirty="0">
                <a:solidFill>
                  <a:srgbClr val="C9C2C0"/>
                </a:solidFill>
                <a:latin typeface="Gelasio" pitchFamily="34" charset="0"/>
                <a:ea typeface="Gelasio" pitchFamily="34" charset="-122"/>
                <a:cs typeface="Gelasio" pitchFamily="34" charset="-120"/>
              </a:rPr>
              <a:t> Utilize standard benchmark suites such as SPEC CPU, LLVM Test Suite, or custom benchmarks tailored to the characteristics of the novel programming language.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719"/>
          </a:xfrm>
          <a:prstGeom prst="rect">
            <a:avLst/>
          </a:prstGeom>
          <a:solidFill>
            <a:srgbClr val="464342"/>
          </a:solidFill>
          <a:ln/>
        </p:spPr>
      </p:sp>
      <p:sp>
        <p:nvSpPr>
          <p:cNvPr id="4" name="Text 2"/>
          <p:cNvSpPr/>
          <p:nvPr/>
        </p:nvSpPr>
        <p:spPr>
          <a:xfrm>
            <a:off x="3459004" y="446484"/>
            <a:ext cx="4059079" cy="507325"/>
          </a:xfrm>
          <a:prstGeom prst="rect">
            <a:avLst/>
          </a:prstGeom>
          <a:noFill/>
          <a:ln/>
        </p:spPr>
        <p:txBody>
          <a:bodyPr wrap="none" rtlCol="0" anchor="t"/>
          <a:lstStyle/>
          <a:p>
            <a:pPr marL="0" indent="0">
              <a:lnSpc>
                <a:spcPts val="3995"/>
              </a:lnSpc>
              <a:buNone/>
            </a:pPr>
            <a:r>
              <a:rPr lang="en-US" sz="3196" dirty="0">
                <a:solidFill>
                  <a:srgbClr val="EBCCBB"/>
                </a:solidFill>
                <a:latin typeface="Gelasio" pitchFamily="34" charset="0"/>
                <a:ea typeface="Gelasio" pitchFamily="34" charset="-122"/>
                <a:cs typeface="Gelasio" pitchFamily="34" charset="-120"/>
              </a:rPr>
              <a:t>Result and Analysis</a:t>
            </a:r>
            <a:endParaRPr lang="en-US" sz="3196" dirty="0"/>
          </a:p>
        </p:txBody>
      </p:sp>
      <p:sp>
        <p:nvSpPr>
          <p:cNvPr id="5" name="Text 3"/>
          <p:cNvSpPr/>
          <p:nvPr/>
        </p:nvSpPr>
        <p:spPr>
          <a:xfrm>
            <a:off x="3459004" y="1359575"/>
            <a:ext cx="2029539" cy="253722"/>
          </a:xfrm>
          <a:prstGeom prst="rect">
            <a:avLst/>
          </a:prstGeom>
          <a:noFill/>
          <a:ln/>
        </p:spPr>
        <p:txBody>
          <a:bodyPr wrap="none" rtlCol="0" anchor="t"/>
          <a:lstStyle/>
          <a:p>
            <a:pPr marL="0" indent="0">
              <a:lnSpc>
                <a:spcPts val="1998"/>
              </a:lnSpc>
              <a:buNone/>
            </a:pPr>
            <a:r>
              <a:rPr lang="en-US" sz="1598" dirty="0">
                <a:solidFill>
                  <a:srgbClr val="EBCCBB"/>
                </a:solidFill>
                <a:latin typeface="Gelasio" pitchFamily="34" charset="0"/>
                <a:ea typeface="Gelasio" pitchFamily="34" charset="-122"/>
                <a:cs typeface="Gelasio" pitchFamily="34" charset="-120"/>
              </a:rPr>
              <a:t>Performance Metrics</a:t>
            </a:r>
            <a:endParaRPr lang="en-US" sz="1598" dirty="0"/>
          </a:p>
        </p:txBody>
      </p:sp>
      <p:sp>
        <p:nvSpPr>
          <p:cNvPr id="6" name="Text 4"/>
          <p:cNvSpPr/>
          <p:nvPr/>
        </p:nvSpPr>
        <p:spPr>
          <a:xfrm>
            <a:off x="3459004" y="1775579"/>
            <a:ext cx="2306479" cy="1818561"/>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Measure key performance metrics including execution time, memory usage, and code size to evaluate the efficiency and effectiveness of the code generator across various use cases and target platforms.</a:t>
            </a:r>
            <a:endParaRPr lang="en-US" sz="1278" dirty="0"/>
          </a:p>
        </p:txBody>
      </p:sp>
      <p:sp>
        <p:nvSpPr>
          <p:cNvPr id="7" name="Text 5"/>
          <p:cNvSpPr/>
          <p:nvPr/>
        </p:nvSpPr>
        <p:spPr>
          <a:xfrm>
            <a:off x="3459004" y="3740229"/>
            <a:ext cx="2306479" cy="3896916"/>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The code generator demonstrates competitive performance compared to established compilers, achieving comparable execution times and memory usage on standard benchmarks and real-world applications. Extensive testing on diverse hardware platforms confirms the code generator's compatibility and robustness, with consistent performance across different CPU architectures and operating systems.</a:t>
            </a:r>
            <a:endParaRPr lang="en-US" sz="1278" dirty="0"/>
          </a:p>
        </p:txBody>
      </p:sp>
      <p:sp>
        <p:nvSpPr>
          <p:cNvPr id="8" name="Text 6"/>
          <p:cNvSpPr/>
          <p:nvPr/>
        </p:nvSpPr>
        <p:spPr>
          <a:xfrm>
            <a:off x="6169104" y="1359575"/>
            <a:ext cx="2306479" cy="507444"/>
          </a:xfrm>
          <a:prstGeom prst="rect">
            <a:avLst/>
          </a:prstGeom>
          <a:noFill/>
          <a:ln/>
        </p:spPr>
        <p:txBody>
          <a:bodyPr wrap="square" rtlCol="0" anchor="t"/>
          <a:lstStyle/>
          <a:p>
            <a:pPr marL="0" indent="0">
              <a:lnSpc>
                <a:spcPts val="1998"/>
              </a:lnSpc>
              <a:buNone/>
            </a:pPr>
            <a:r>
              <a:rPr lang="en-US" sz="1598" dirty="0">
                <a:solidFill>
                  <a:srgbClr val="EBCCBB"/>
                </a:solidFill>
                <a:latin typeface="Gelasio" pitchFamily="34" charset="0"/>
                <a:ea typeface="Gelasio" pitchFamily="34" charset="-122"/>
                <a:cs typeface="Gelasio" pitchFamily="34" charset="-120"/>
              </a:rPr>
              <a:t>Analysis of Optimization Techniques</a:t>
            </a:r>
            <a:endParaRPr lang="en-US" sz="1598" dirty="0"/>
          </a:p>
        </p:txBody>
      </p:sp>
      <p:sp>
        <p:nvSpPr>
          <p:cNvPr id="9" name="Text 7"/>
          <p:cNvSpPr/>
          <p:nvPr/>
        </p:nvSpPr>
        <p:spPr>
          <a:xfrm>
            <a:off x="6169104" y="2029301"/>
            <a:ext cx="2306479" cy="2597944"/>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Analysis of optimization techniques reveals significant improvements in code efficiency and resource utilization, with techniques such as register allocation and instruction scheduling contributing to enhanced performance and reduced overhead.</a:t>
            </a:r>
            <a:endParaRPr lang="en-US" sz="1278" dirty="0"/>
          </a:p>
        </p:txBody>
      </p:sp>
      <p:sp>
        <p:nvSpPr>
          <p:cNvPr id="10" name="Text 8"/>
          <p:cNvSpPr/>
          <p:nvPr/>
        </p:nvSpPr>
        <p:spPr>
          <a:xfrm>
            <a:off x="6169104" y="4773335"/>
            <a:ext cx="2306479" cy="1818561"/>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Machine learning models can be trained to predict optimal code generation and optimization strategies based on program characteristics, improving code quality and performance.</a:t>
            </a:r>
            <a:endParaRPr lang="en-US" sz="1278" dirty="0"/>
          </a:p>
        </p:txBody>
      </p:sp>
      <p:sp>
        <p:nvSpPr>
          <p:cNvPr id="11" name="Text 9"/>
          <p:cNvSpPr/>
          <p:nvPr/>
        </p:nvSpPr>
        <p:spPr>
          <a:xfrm>
            <a:off x="8879205" y="1359575"/>
            <a:ext cx="2306479" cy="507444"/>
          </a:xfrm>
          <a:prstGeom prst="rect">
            <a:avLst/>
          </a:prstGeom>
          <a:noFill/>
          <a:ln/>
        </p:spPr>
        <p:txBody>
          <a:bodyPr wrap="square" rtlCol="0" anchor="t"/>
          <a:lstStyle/>
          <a:p>
            <a:pPr marL="0" indent="0">
              <a:lnSpc>
                <a:spcPts val="1998"/>
              </a:lnSpc>
              <a:buNone/>
            </a:pPr>
            <a:r>
              <a:rPr lang="en-US" sz="1598" dirty="0">
                <a:solidFill>
                  <a:srgbClr val="EBCCBB"/>
                </a:solidFill>
                <a:latin typeface="Gelasio" pitchFamily="34" charset="0"/>
                <a:ea typeface="Gelasio" pitchFamily="34" charset="-122"/>
                <a:cs typeface="Gelasio" pitchFamily="34" charset="-120"/>
              </a:rPr>
              <a:t>Challenges and Future Work</a:t>
            </a:r>
            <a:endParaRPr lang="en-US" sz="1598" dirty="0"/>
          </a:p>
        </p:txBody>
      </p:sp>
      <p:sp>
        <p:nvSpPr>
          <p:cNvPr id="12" name="Text 10"/>
          <p:cNvSpPr/>
          <p:nvPr/>
        </p:nvSpPr>
        <p:spPr>
          <a:xfrm>
            <a:off x="8879205" y="2029301"/>
            <a:ext cx="2306479" cy="2338149"/>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Addressing challenges posed by complex language constructs such as concurrency, parallelism, and domain-specific abstractions requires further research and development to enhance code generator capabilities and optimize performance.</a:t>
            </a:r>
            <a:endParaRPr lang="en-US" sz="1278" dirty="0"/>
          </a:p>
        </p:txBody>
      </p:sp>
      <p:sp>
        <p:nvSpPr>
          <p:cNvPr id="13" name="Text 11"/>
          <p:cNvSpPr/>
          <p:nvPr/>
        </p:nvSpPr>
        <p:spPr>
          <a:xfrm>
            <a:off x="8879205" y="4513540"/>
            <a:ext cx="2306479" cy="2338149"/>
          </a:xfrm>
          <a:prstGeom prst="rect">
            <a:avLst/>
          </a:prstGeom>
          <a:noFill/>
          <a:ln/>
        </p:spPr>
        <p:txBody>
          <a:bodyPr wrap="square" rtlCol="0" anchor="t"/>
          <a:lstStyle/>
          <a:p>
            <a:pPr marL="0" indent="0">
              <a:lnSpc>
                <a:spcPts val="2046"/>
              </a:lnSpc>
              <a:buNone/>
            </a:pPr>
            <a:r>
              <a:rPr lang="en-US" sz="1278" dirty="0">
                <a:solidFill>
                  <a:srgbClr val="C9C2C0"/>
                </a:solidFill>
                <a:latin typeface="Gelasio" pitchFamily="34" charset="0"/>
                <a:ea typeface="Gelasio" pitchFamily="34" charset="-122"/>
                <a:cs typeface="Gelasio" pitchFamily="34" charset="-120"/>
              </a:rPr>
              <a:t>Exploring dynamic optimization techniques, including runtime profiling and adaptive code generation, can improve code generator responsiveness to program behavior changes and runtime conditions, leading to more efficient execution.</a:t>
            </a:r>
            <a:endParaRPr lang="en-US" sz="127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457444"/>
            <a:ext cx="55549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Text 3"/>
          <p:cNvSpPr/>
          <p:nvPr/>
        </p:nvSpPr>
        <p:spPr>
          <a:xfrm>
            <a:off x="2393394" y="2596158"/>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Profiling and adaptive code generation can enhance code generator responsiveness to program behavior changes and runtime conditions, leading to more efficient execution.</a:t>
            </a:r>
            <a:endParaRPr lang="en-US" sz="1750" dirty="0"/>
          </a:p>
        </p:txBody>
      </p:sp>
      <p:sp>
        <p:nvSpPr>
          <p:cNvPr id="6" name="Text 4"/>
          <p:cNvSpPr/>
          <p:nvPr/>
        </p:nvSpPr>
        <p:spPr>
          <a:xfrm>
            <a:off x="2393394" y="3395782"/>
            <a:ext cx="10199013"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Adapting code generation techniques to emerging technologies like quantum computing and heterogeneous computing architectures presents an exciting area for future exploration, requiring innovative approaches to optimization and code generation.</a:t>
            </a:r>
            <a:endParaRPr lang="en-US" sz="1750" dirty="0"/>
          </a:p>
        </p:txBody>
      </p:sp>
      <p:sp>
        <p:nvSpPr>
          <p:cNvPr id="7" name="Text 5"/>
          <p:cNvSpPr/>
          <p:nvPr/>
        </p:nvSpPr>
        <p:spPr>
          <a:xfrm>
            <a:off x="2393394" y="4550807"/>
            <a:ext cx="10199013" cy="1421606"/>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The development of a code generator for a novel programming language represents a significant engineering endeavor with the potential to revolutionize software development by overcoming challenges in language design, optimization, and platform compatibility, and leveraging advancements in machine learning and emerging technologies.</a:t>
            </a:r>
            <a:endParaRPr lang="en-US" sz="1750" dirty="0"/>
          </a:p>
        </p:txBody>
      </p:sp>
      <p:sp>
        <p:nvSpPr>
          <p:cNvPr id="8" name="Text 6"/>
          <p:cNvSpPr/>
          <p:nvPr/>
        </p:nvSpPr>
        <p:spPr>
          <a:xfrm>
            <a:off x="2393394" y="6061234"/>
            <a:ext cx="10199013"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Continued research and collaboration in this field hold promise for further advancements in compiler technology and the broader software development ecosystem.</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4537710" y="3767614"/>
            <a:ext cx="5554980" cy="694373"/>
          </a:xfrm>
          <a:prstGeom prst="rect">
            <a:avLst/>
          </a:prstGeom>
          <a:noFill/>
          <a:ln/>
        </p:spPr>
        <p:txBody>
          <a:bodyPr wrap="none" rtlCol="0" anchor="t"/>
          <a:lstStyle/>
          <a:p>
            <a:pPr marL="0" indent="0" algn="ctr">
              <a:lnSpc>
                <a:spcPts val="5468"/>
              </a:lnSpc>
              <a:buNone/>
            </a:pPr>
            <a:r>
              <a:rPr lang="en-US" sz="4374" dirty="0">
                <a:solidFill>
                  <a:srgbClr val="EBCCBB"/>
                </a:solidFill>
                <a:latin typeface="Gelasio" pitchFamily="34" charset="0"/>
                <a:ea typeface="Gelasio" pitchFamily="34" charset="-122"/>
                <a:cs typeface="Gelasio" pitchFamily="34" charset="-120"/>
              </a:rPr>
              <a:t>THANK YOU…</a:t>
            </a:r>
            <a:endParaRPr lang="en-US" sz="437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919581588134</cp:lastModifiedBy>
  <cp:revision>2</cp:revision>
  <dcterms:created xsi:type="dcterms:W3CDTF">2024-02-24T03:29:53Z</dcterms:created>
  <dcterms:modified xsi:type="dcterms:W3CDTF">2024-02-24T03:32:08Z</dcterms:modified>
</cp:coreProperties>
</file>