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3" r:id="rId7"/>
    <p:sldId id="260" r:id="rId8"/>
    <p:sldId id="262" r:id="rId9"/>
    <p:sldId id="267" r:id="rId10"/>
    <p:sldId id="264" r:id="rId11"/>
    <p:sldId id="265" r:id="rId12"/>
  </p:sldIdLst>
  <p:sldSz cx="14630400" cy="8229600"/>
  <p:notesSz cx="8229600" cy="14630400"/>
  <p:embeddedFontLst>
    <p:embeddedFont>
      <p:font typeface="Roboto" pitchFamily="2" charset="0"/>
      <p:regular r:id="rId14"/>
      <p:bold r:id="rId15"/>
      <p:italic r:id="rId16"/>
    </p:embeddedFont>
    <p:embeddedFont>
      <p:font typeface="Roboto Bold" pitchFamily="2" charset="0"/>
      <p:bold r:id="rId17"/>
    </p:embeddedFont>
    <p:embeddedFont>
      <p:font typeface="Roboto Medium" pitchFamily="2" charset="0"/>
      <p:regular r:id="rId18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567"/>
    <a:srgbClr val="000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71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0D3BB-2C3B-A1EA-9AF1-4B0D3C7E8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2AC76A-EEF7-A95B-1464-8828ED7187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217E39-B4E8-2EE2-87C7-00AE879CB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95910-3E77-3DDC-E6D7-02879622D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2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97994"/>
            <a:ext cx="7556421" cy="336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FFFFFF"/>
                </a:solidFill>
                <a:latin typeface="+mj-lt"/>
                <a:ea typeface="Roboto Medium" pitchFamily="34" charset="-122"/>
                <a:cs typeface="Roboto Medium" pitchFamily="34" charset="-120"/>
              </a:rPr>
              <a:t>Design Science Research: Pesquisas Científicas Rigorosas com Artefatos Computacionais para Educação</a:t>
            </a:r>
            <a:endParaRPr lang="en-US" sz="4200" dirty="0">
              <a:latin typeface="+mj-lt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788218"/>
            <a:ext cx="7556421" cy="1724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 err="1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Esta</a:t>
            </a:r>
            <a:r>
              <a:rPr lang="en-US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dirty="0" err="1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apresentação</a:t>
            </a:r>
            <a:r>
              <a:rPr lang="en-US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 abordagem epistemológico-metodológica Design Science Research (DSR) no contexto de pesquisas em Informática na Educação. </a:t>
            </a:r>
            <a:endParaRPr lang="en-US" dirty="0"/>
          </a:p>
        </p:txBody>
      </p:sp>
      <p:sp>
        <p:nvSpPr>
          <p:cNvPr id="5" name="Shape 2"/>
          <p:cNvSpPr/>
          <p:nvPr/>
        </p:nvSpPr>
        <p:spPr>
          <a:xfrm>
            <a:off x="793790" y="6770727"/>
            <a:ext cx="344686" cy="344686"/>
          </a:xfrm>
          <a:prstGeom prst="roundRect">
            <a:avLst>
              <a:gd name="adj" fmla="val 26525840"/>
            </a:avLst>
          </a:prstGeom>
          <a:noFill/>
          <a:ln w="7620">
            <a:solidFill>
              <a:srgbClr val="4D4D51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6778347"/>
            <a:ext cx="329446" cy="32944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46108" y="6754654"/>
            <a:ext cx="5497592" cy="376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CFD0D8"/>
                </a:solidFill>
                <a:ea typeface="Roboto Bold" pitchFamily="34" charset="-122"/>
                <a:cs typeface="Roboto Bold" pitchFamily="34" charset="-120"/>
              </a:rPr>
              <a:t>por Raphael Mauricio </a:t>
            </a:r>
            <a:r>
              <a:rPr lang="en-US" sz="2100" b="1" dirty="0" err="1">
                <a:solidFill>
                  <a:srgbClr val="CFD0D8"/>
                </a:solidFill>
                <a:ea typeface="Roboto Bold" pitchFamily="34" charset="-122"/>
                <a:cs typeface="Roboto Bold" pitchFamily="34" charset="-120"/>
              </a:rPr>
              <a:t>Sanches</a:t>
            </a:r>
            <a:r>
              <a:rPr lang="en-US" sz="2100" b="1" dirty="0">
                <a:solidFill>
                  <a:srgbClr val="CFD0D8"/>
                </a:solidFill>
                <a:ea typeface="Roboto Bold" pitchFamily="34" charset="-122"/>
                <a:cs typeface="Roboto Bold" pitchFamily="34" charset="-120"/>
              </a:rPr>
              <a:t> de Jesus</a:t>
            </a:r>
            <a:endParaRPr lang="en-US"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5962"/>
            <a:ext cx="75872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+mj-lt"/>
                <a:ea typeface="Roboto Medium" pitchFamily="34" charset="-122"/>
                <a:cs typeface="Roboto Medium" pitchFamily="34" charset="-120"/>
              </a:rPr>
              <a:t>Checklist para Pesquisas DSR</a:t>
            </a:r>
            <a:endParaRPr lang="en-US" sz="4450" dirty="0">
              <a:latin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18836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Para fazer uma pesquisa na abordagem DSR na área de Informática na Educação, você deverá focar no desenvolvimento de um artefato e desenhar o mapa DSR da sua pesquisa.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3169325"/>
            <a:ext cx="2152055" cy="1306949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3785354"/>
            <a:ext cx="318968" cy="3986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357217" y="33961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Focar no artefato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5357217" y="3886557"/>
            <a:ext cx="608004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O desenvolvimento do artefato deve ser central na pesquisa.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5187077" y="4489371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4532948"/>
            <a:ext cx="4304109" cy="1306949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987052"/>
            <a:ext cx="318968" cy="3986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433304" y="47597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Mapear elementos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433304" y="5250180"/>
            <a:ext cx="63719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Problema, contexto, artefato, conjecturas teóricas e avaliações.</a:t>
            </a:r>
            <a:endParaRPr lang="en-US" sz="1750" dirty="0"/>
          </a:p>
        </p:txBody>
      </p:sp>
      <p:sp>
        <p:nvSpPr>
          <p:cNvPr id="13" name="Shape 7"/>
          <p:cNvSpPr/>
          <p:nvPr/>
        </p:nvSpPr>
        <p:spPr>
          <a:xfrm>
            <a:off x="6263164" y="5852993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896570"/>
            <a:ext cx="6456164" cy="1306949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6350675"/>
            <a:ext cx="318968" cy="398621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7509272" y="61233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Escolher método</a:t>
            </a:r>
            <a:endParaRPr lang="en-US" sz="2200" dirty="0"/>
          </a:p>
        </p:txBody>
      </p:sp>
      <p:sp>
        <p:nvSpPr>
          <p:cNvPr id="17" name="Text 9"/>
          <p:cNvSpPr/>
          <p:nvPr/>
        </p:nvSpPr>
        <p:spPr>
          <a:xfrm>
            <a:off x="7509272" y="6613803"/>
            <a:ext cx="5121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Selecionar um método consolidado como o DSRM.</a:t>
            </a:r>
            <a:endParaRPr lang="en-US" sz="1750" dirty="0"/>
          </a:p>
        </p:txBody>
      </p:sp>
      <p:sp>
        <p:nvSpPr>
          <p:cNvPr id="18" name="Retângulo 17"/>
          <p:cNvSpPr/>
          <p:nvPr/>
        </p:nvSpPr>
        <p:spPr>
          <a:xfrm>
            <a:off x="12874229" y="7594600"/>
            <a:ext cx="1654571" cy="635000"/>
          </a:xfrm>
          <a:prstGeom prst="rect">
            <a:avLst/>
          </a:prstGeom>
          <a:solidFill>
            <a:srgbClr val="000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1015"/>
            <a:ext cx="11811952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FFFFFF"/>
                </a:solidFill>
                <a:latin typeface="+mj-lt"/>
                <a:ea typeface="Roboto Medium" pitchFamily="34" charset="-122"/>
                <a:cs typeface="Roboto Medium" pitchFamily="34" charset="-120"/>
              </a:rPr>
              <a:t>Explore e Aprimore seus Conhecimentos em DSR</a:t>
            </a:r>
            <a:endParaRPr lang="en-US" sz="4200" dirty="0">
              <a:latin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555319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Realize os exercícios propostos e mergulhe nas referências essenciais para se aprofundar na Design Science Research.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793790" y="3357920"/>
            <a:ext cx="3471505" cy="403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00" dirty="0">
                <a:solidFill>
                  <a:srgbClr val="FFFFFF"/>
                </a:solidFill>
                <a:ea typeface="Roboto Medium" pitchFamily="34" charset="-122"/>
                <a:cs typeface="Roboto Medium" pitchFamily="34" charset="-120"/>
              </a:rPr>
              <a:t>Exercícios Desafiadores</a:t>
            </a:r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793790" y="3977283"/>
            <a:ext cx="6258520" cy="1379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Pesquisas adequadas para DSR projetam e desenvolvem artefatos computacionais inovadores para resolver problemas relevantes. Pesquisas inadequadas apenas descrevem sistemas existentes sem propor novos artefatos.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93790" y="5550337"/>
            <a:ext cx="6258520" cy="1034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Reflita sobre a importância das pesquisas adequadas para o avanço da DSR. Como você diferenciaria uma pesquisa adequada de uma inadequada?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585710" y="3357920"/>
            <a:ext cx="3337917" cy="403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00" dirty="0">
                <a:solidFill>
                  <a:srgbClr val="FFFFFF"/>
                </a:solidFill>
                <a:ea typeface="Roboto Medium" pitchFamily="34" charset="-122"/>
                <a:cs typeface="Roboto Medium" pitchFamily="34" charset="-120"/>
              </a:rPr>
              <a:t>Referências Essenciais</a:t>
            </a:r>
            <a:endParaRPr lang="en-US" sz="2500" dirty="0"/>
          </a:p>
        </p:txBody>
      </p:sp>
      <p:sp>
        <p:nvSpPr>
          <p:cNvPr id="8" name="Text 6"/>
          <p:cNvSpPr/>
          <p:nvPr/>
        </p:nvSpPr>
        <p:spPr>
          <a:xfrm>
            <a:off x="7585710" y="3977283"/>
            <a:ext cx="625852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"Design Science Research: método de pesquisa para avanço da ciência e tecnologia" (Dresch; Lacerda; Antunes Jr, 2015)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7585710" y="4742259"/>
            <a:ext cx="625852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"Design Research in Information Systems: Theory and Practice" (Hevner; Chatterjee, 2010)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585710" y="5507236"/>
            <a:ext cx="625852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"Design Science Methodology for Information Systems and Software Engineering" (Wieringa, 2014)</a:t>
            </a:r>
            <a:endParaRPr lang="en-US" sz="1650" dirty="0"/>
          </a:p>
        </p:txBody>
      </p:sp>
      <p:sp>
        <p:nvSpPr>
          <p:cNvPr id="11" name="Retângulo 10"/>
          <p:cNvSpPr/>
          <p:nvPr/>
        </p:nvSpPr>
        <p:spPr>
          <a:xfrm>
            <a:off x="12874229" y="7594600"/>
            <a:ext cx="1654571" cy="635000"/>
          </a:xfrm>
          <a:prstGeom prst="rect">
            <a:avLst/>
          </a:prstGeom>
          <a:solidFill>
            <a:srgbClr val="000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404711"/>
            <a:ext cx="9063871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+mj-lt"/>
                <a:ea typeface="Roboto Medium" pitchFamily="34" charset="-122"/>
                <a:cs typeface="Roboto Medium" pitchFamily="34" charset="-120"/>
              </a:rPr>
              <a:t>Desenvolvimento Tecnológico e Ciência</a:t>
            </a:r>
            <a:endParaRPr lang="en-US" sz="4000" dirty="0">
              <a:latin typeface="+mj-lt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348758"/>
            <a:ext cx="1304282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Muitos estudantes de Mestrado em Computação confundem fazer pesquisa científica com desenvolver sistemas computacionais. O desenvolvimento de artefatos tecnológicos, por si só, não caracteriza uma pesquisa científica.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793790" y="5231725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r>
              <a:rPr lang="pt-BR" dirty="0"/>
              <a:t>😕</a:t>
            </a:r>
          </a:p>
        </p:txBody>
      </p:sp>
      <p:sp>
        <p:nvSpPr>
          <p:cNvPr id="6" name="Text 3"/>
          <p:cNvSpPr/>
          <p:nvPr/>
        </p:nvSpPr>
        <p:spPr>
          <a:xfrm>
            <a:off x="1457087" y="5301853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Confusão comum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1457087" y="5743099"/>
            <a:ext cx="3514249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 err="1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Em</a:t>
            </a:r>
            <a:r>
              <a:rPr lang="en-US" sz="160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1600" dirty="0" err="1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Informática</a:t>
            </a:r>
            <a:r>
              <a:rPr lang="en-US" sz="160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, muitas pesquisas são do tipo "fiz algo novo, eis meu produto".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5226487" y="5231725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r>
              <a:rPr lang="pt-BR" dirty="0"/>
              <a:t>😳</a:t>
            </a:r>
          </a:p>
        </p:txBody>
      </p:sp>
      <p:sp>
        <p:nvSpPr>
          <p:cNvPr id="9" name="Text 6"/>
          <p:cNvSpPr/>
          <p:nvPr/>
        </p:nvSpPr>
        <p:spPr>
          <a:xfrm>
            <a:off x="5889784" y="5301853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Dilema metodológico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5889784" y="5743099"/>
            <a:ext cx="3514249" cy="1306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Métodos tradicionais como Experimento e Estudo de Caso não pressupõem o desenvolvimento de artefatos.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9659183" y="5231725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r>
              <a:rPr lang="pt-BR" dirty="0"/>
              <a:t>😬</a:t>
            </a:r>
          </a:p>
        </p:txBody>
      </p:sp>
      <p:sp>
        <p:nvSpPr>
          <p:cNvPr id="12" name="Text 9"/>
          <p:cNvSpPr/>
          <p:nvPr/>
        </p:nvSpPr>
        <p:spPr>
          <a:xfrm>
            <a:off x="10322481" y="5301853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Solução encontrada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10322481" y="5743099"/>
            <a:ext cx="3514249" cy="16335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Na abordagem Design Science Research encontramos fundamentos que legitimam o desenvolvimento de artefatos para produção de conhecimentos científicos.</a:t>
            </a:r>
            <a:endParaRPr lang="en-US" sz="1600" dirty="0"/>
          </a:p>
        </p:txBody>
      </p:sp>
      <p:sp>
        <p:nvSpPr>
          <p:cNvPr id="14" name="Retângulo 13"/>
          <p:cNvSpPr/>
          <p:nvPr/>
        </p:nvSpPr>
        <p:spPr>
          <a:xfrm>
            <a:off x="12874229" y="7594600"/>
            <a:ext cx="1654571" cy="635000"/>
          </a:xfrm>
          <a:prstGeom prst="rect">
            <a:avLst/>
          </a:prstGeom>
          <a:solidFill>
            <a:srgbClr val="000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4058CD2-1F0E-C7F0-833D-68EDC52E95DF}"/>
              </a:ext>
            </a:extLst>
          </p:cNvPr>
          <p:cNvGrpSpPr/>
          <p:nvPr/>
        </p:nvGrpSpPr>
        <p:grpSpPr>
          <a:xfrm>
            <a:off x="-13811" y="-10359"/>
            <a:ext cx="14658022" cy="2562108"/>
            <a:chOff x="-13811" y="-10359"/>
            <a:chExt cx="14658022" cy="2562108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4630400" cy="2551748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F14A0120-416A-FE30-4D84-7AC4B33B1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58141"/>
            <a:stretch/>
          </p:blipFill>
          <p:spPr>
            <a:xfrm>
              <a:off x="3214211" y="0"/>
              <a:ext cx="11430000" cy="2551748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563998E1-7482-A6F1-4FC8-62B5BFC92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66472" b="78596"/>
            <a:stretch/>
          </p:blipFill>
          <p:spPr>
            <a:xfrm>
              <a:off x="-13811" y="0"/>
              <a:ext cx="3832261" cy="1304818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A4BE6C1-9204-970E-242D-AA293DA66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66472" b="70250"/>
            <a:stretch/>
          </p:blipFill>
          <p:spPr>
            <a:xfrm>
              <a:off x="-13811" y="738187"/>
              <a:ext cx="3832261" cy="1813561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7F9F2608-FF02-AB84-E391-5B3FA56A2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87763" b="66056"/>
            <a:stretch/>
          </p:blipFill>
          <p:spPr>
            <a:xfrm>
              <a:off x="1139076" y="482501"/>
              <a:ext cx="1398642" cy="2069248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297AE48-BBAC-B13A-C4F4-F9D2126C2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87763" b="60613"/>
            <a:stretch/>
          </p:blipFill>
          <p:spPr>
            <a:xfrm>
              <a:off x="2514890" y="150673"/>
              <a:ext cx="1398642" cy="2401075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AD0A7D58-7814-9BFD-5AE4-D649EF11F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87763" b="87846"/>
            <a:stretch/>
          </p:blipFill>
          <p:spPr>
            <a:xfrm>
              <a:off x="2514890" y="-2739"/>
              <a:ext cx="1398642" cy="740926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1BD72D6-9B03-FEF5-932B-E243110F0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87763" b="87846"/>
            <a:stretch/>
          </p:blipFill>
          <p:spPr>
            <a:xfrm>
              <a:off x="1127662" y="-10359"/>
              <a:ext cx="1398642" cy="7409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60876B1-AF54-8EEE-96CA-4133E693E53C}"/>
              </a:ext>
            </a:extLst>
          </p:cNvPr>
          <p:cNvSpPr/>
          <p:nvPr/>
        </p:nvSpPr>
        <p:spPr>
          <a:xfrm>
            <a:off x="12874229" y="7594600"/>
            <a:ext cx="1654571" cy="635000"/>
          </a:xfrm>
          <a:prstGeom prst="rect">
            <a:avLst/>
          </a:prstGeom>
          <a:solidFill>
            <a:srgbClr val="000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6C88162-97FC-541C-B9DF-1676632B5730}"/>
              </a:ext>
            </a:extLst>
          </p:cNvPr>
          <p:cNvSpPr txBox="1"/>
          <p:nvPr/>
        </p:nvSpPr>
        <p:spPr>
          <a:xfrm>
            <a:off x="955497" y="313631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Fundamentos Teóricos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0EF4ECB-011E-EC49-6260-967B92B34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524" y="3186738"/>
            <a:ext cx="996298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Base na obra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"As Ciências do Artificial" de Herbert Simon (1969)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Simon defende que a ciência deve estudar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artefatos projetados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para resolver problemas.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Artefatos incluem: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modelos, frameworks, métodos, arquiteturas, sistemas, entre outros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027" name="Picture 3" descr="Teoria da Decisão de Simon - REVISA">
            <a:extLst>
              <a:ext uri="{FF2B5EF4-FFF2-40B4-BE49-F238E27FC236}">
                <a16:creationId xmlns:a16="http://schemas.microsoft.com/office/drawing/2014/main" id="{83AEF860-3D72-9B88-C82E-3D5EF07B1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5" y="2117760"/>
            <a:ext cx="3102796" cy="462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7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414385"/>
            <a:ext cx="4546163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dirty="0">
                <a:solidFill>
                  <a:srgbClr val="FFFFFF"/>
                </a:solidFill>
                <a:latin typeface="+mj-lt"/>
                <a:ea typeface="Roboto Medium" pitchFamily="34" charset="-122"/>
                <a:cs typeface="Roboto Medium" pitchFamily="34" charset="-120"/>
              </a:rPr>
              <a:t>As Ciências do Artificial</a:t>
            </a:r>
            <a:endParaRPr lang="en-US" sz="3300" dirty="0">
              <a:latin typeface="+mj-lt"/>
            </a:endParaRPr>
          </a:p>
        </p:txBody>
      </p:sp>
      <p:sp>
        <p:nvSpPr>
          <p:cNvPr id="4" name="Text 1"/>
          <p:cNvSpPr/>
          <p:nvPr/>
        </p:nvSpPr>
        <p:spPr>
          <a:xfrm>
            <a:off x="921365" y="1522618"/>
            <a:ext cx="13042821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Herbert Simon é o autor do livro "As Ciências do Artificial" (1969), obra que contribuiu para fundamentar e dar visibilidade à DSR, colocando os estudos sobre o artificial no mesmo patamar das Ciências Naturais e Sociais.</a:t>
            </a:r>
            <a:endParaRPr lang="en-US" dirty="0"/>
          </a:p>
        </p:txBody>
      </p:sp>
      <p:sp>
        <p:nvSpPr>
          <p:cNvPr id="5" name="Shape 2"/>
          <p:cNvSpPr/>
          <p:nvPr/>
        </p:nvSpPr>
        <p:spPr>
          <a:xfrm>
            <a:off x="7303769" y="3099256"/>
            <a:ext cx="22860" cy="3319701"/>
          </a:xfrm>
          <a:prstGeom prst="roundRect">
            <a:avLst>
              <a:gd name="adj" fmla="val 312558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pt-BR" sz="2800"/>
          </a:p>
        </p:txBody>
      </p:sp>
      <p:sp>
        <p:nvSpPr>
          <p:cNvPr id="6" name="Shape 3"/>
          <p:cNvSpPr/>
          <p:nvPr/>
        </p:nvSpPr>
        <p:spPr>
          <a:xfrm>
            <a:off x="6636424" y="3279160"/>
            <a:ext cx="510302" cy="22860"/>
          </a:xfrm>
          <a:prstGeom prst="roundRect">
            <a:avLst>
              <a:gd name="adj" fmla="val 312558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pt-BR" sz="2800"/>
          </a:p>
        </p:txBody>
      </p:sp>
      <p:sp>
        <p:nvSpPr>
          <p:cNvPr id="7" name="Shape 4"/>
          <p:cNvSpPr/>
          <p:nvPr/>
        </p:nvSpPr>
        <p:spPr>
          <a:xfrm>
            <a:off x="7123866" y="3099256"/>
            <a:ext cx="382667" cy="382667"/>
          </a:xfrm>
          <a:prstGeom prst="roundRect">
            <a:avLst>
              <a:gd name="adj" fmla="val 1867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pt-BR" sz="280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624" y="3131106"/>
            <a:ext cx="255151" cy="31896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338160" y="3157716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24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Obra seminal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793789" y="3525500"/>
            <a:ext cx="5670828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O livro "As Ciências do Artificial" (1969).</a:t>
            </a:r>
            <a:endParaRPr lang="en-US" dirty="0"/>
          </a:p>
        </p:txBody>
      </p:sp>
      <p:sp>
        <p:nvSpPr>
          <p:cNvPr id="11" name="Shape 7"/>
          <p:cNvSpPr/>
          <p:nvPr/>
        </p:nvSpPr>
        <p:spPr>
          <a:xfrm>
            <a:off x="7483672" y="4299764"/>
            <a:ext cx="510302" cy="22860"/>
          </a:xfrm>
          <a:prstGeom prst="roundRect">
            <a:avLst>
              <a:gd name="adj" fmla="val 312558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pt-BR" sz="2800"/>
          </a:p>
        </p:txBody>
      </p:sp>
      <p:sp>
        <p:nvSpPr>
          <p:cNvPr id="12" name="Shape 8"/>
          <p:cNvSpPr/>
          <p:nvPr/>
        </p:nvSpPr>
        <p:spPr>
          <a:xfrm>
            <a:off x="7123866" y="4119860"/>
            <a:ext cx="382667" cy="382667"/>
          </a:xfrm>
          <a:prstGeom prst="roundRect">
            <a:avLst>
              <a:gd name="adj" fmla="val 1867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pt-BR" sz="280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624" y="4151709"/>
            <a:ext cx="255151" cy="31896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165782" y="4178320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4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Reconhecimento</a:t>
            </a:r>
            <a:endParaRPr lang="en-US" sz="2400" dirty="0"/>
          </a:p>
        </p:txBody>
      </p:sp>
      <p:sp>
        <p:nvSpPr>
          <p:cNvPr id="15" name="Text 10"/>
          <p:cNvSpPr/>
          <p:nvPr/>
        </p:nvSpPr>
        <p:spPr>
          <a:xfrm>
            <a:off x="8165780" y="4558608"/>
            <a:ext cx="3893769" cy="620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Simon ganhou o Prêmio Turing da ACM e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 um Prêmio Nobel de Economia.</a:t>
            </a:r>
            <a:endParaRPr lang="en-US" dirty="0"/>
          </a:p>
        </p:txBody>
      </p:sp>
      <p:sp>
        <p:nvSpPr>
          <p:cNvPr id="16" name="Shape 11"/>
          <p:cNvSpPr/>
          <p:nvPr/>
        </p:nvSpPr>
        <p:spPr>
          <a:xfrm>
            <a:off x="6636424" y="5179516"/>
            <a:ext cx="510302" cy="22860"/>
          </a:xfrm>
          <a:prstGeom prst="roundRect">
            <a:avLst>
              <a:gd name="adj" fmla="val 312558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pt-BR" sz="2800"/>
          </a:p>
        </p:txBody>
      </p:sp>
      <p:sp>
        <p:nvSpPr>
          <p:cNvPr id="17" name="Shape 12"/>
          <p:cNvSpPr/>
          <p:nvPr/>
        </p:nvSpPr>
        <p:spPr>
          <a:xfrm>
            <a:off x="7123866" y="4999613"/>
            <a:ext cx="382667" cy="382667"/>
          </a:xfrm>
          <a:prstGeom prst="roundRect">
            <a:avLst>
              <a:gd name="adj" fmla="val 1867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pt-BR" sz="2800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624" y="5031462"/>
            <a:ext cx="255151" cy="318968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4338160" y="5058073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24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Popularização</a:t>
            </a:r>
            <a:endParaRPr lang="en-US" sz="2400" dirty="0"/>
          </a:p>
        </p:txBody>
      </p:sp>
      <p:sp>
        <p:nvSpPr>
          <p:cNvPr id="20" name="Text 14"/>
          <p:cNvSpPr/>
          <p:nvPr/>
        </p:nvSpPr>
        <p:spPr>
          <a:xfrm>
            <a:off x="793789" y="5425857"/>
            <a:ext cx="5670828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A partir da década de 1990, a DSR se popularizou na área de Sistemas de Informação.</a:t>
            </a:r>
            <a:endParaRPr lang="en-US" dirty="0"/>
          </a:p>
        </p:txBody>
      </p:sp>
      <p:sp>
        <p:nvSpPr>
          <p:cNvPr id="21" name="Retângulo 20"/>
          <p:cNvSpPr/>
          <p:nvPr/>
        </p:nvSpPr>
        <p:spPr>
          <a:xfrm>
            <a:off x="12874229" y="7594600"/>
            <a:ext cx="1654571" cy="635000"/>
          </a:xfrm>
          <a:prstGeom prst="rect">
            <a:avLst/>
          </a:prstGeom>
          <a:solidFill>
            <a:srgbClr val="000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693301"/>
            <a:ext cx="9644754" cy="1133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>
                <a:solidFill>
                  <a:srgbClr val="FFFFFF"/>
                </a:solidFill>
                <a:latin typeface="+mj-lt"/>
                <a:ea typeface="Roboto Medium" pitchFamily="34" charset="-122"/>
                <a:cs typeface="Roboto Medium" pitchFamily="34" charset="-120"/>
              </a:rPr>
              <a:t>Artefato e Produção de Conhecimento Científico</a:t>
            </a:r>
            <a:endParaRPr lang="en-US" sz="3550" dirty="0">
              <a:latin typeface="+mj-lt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2099429"/>
            <a:ext cx="12911936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Um artefato é algo projetado para alcançar um objetivo. Na DSR, o pesquisador tem dois objetivos: resolver um problema prático com um artefato e gerar novo conhecimento científico.</a:t>
            </a:r>
            <a:endParaRPr lang="en-US" sz="2000" dirty="0"/>
          </a:p>
        </p:txBody>
      </p:sp>
      <p:sp>
        <p:nvSpPr>
          <p:cNvPr id="5" name="Shape 2"/>
          <p:cNvSpPr/>
          <p:nvPr/>
        </p:nvSpPr>
        <p:spPr>
          <a:xfrm>
            <a:off x="793790" y="3174325"/>
            <a:ext cx="6747441" cy="2412206"/>
          </a:xfrm>
          <a:prstGeom prst="roundRect">
            <a:avLst>
              <a:gd name="adj" fmla="val 316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pt-BR" sz="2400"/>
          </a:p>
        </p:txBody>
      </p:sp>
      <p:sp>
        <p:nvSpPr>
          <p:cNvPr id="6" name="Text 3"/>
          <p:cNvSpPr/>
          <p:nvPr/>
        </p:nvSpPr>
        <p:spPr>
          <a:xfrm>
            <a:off x="982861" y="3363397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Tipos de Artefatos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982861" y="3755708"/>
            <a:ext cx="330934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Constructos (vocabulário conceitual)</a:t>
            </a:r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982861" y="4162673"/>
            <a:ext cx="5376842" cy="3174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Modelos (relacionamentos entre constructos)</a:t>
            </a:r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982861" y="4544854"/>
            <a:ext cx="330934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Frameworks e arquiteturas</a:t>
            </a:r>
            <a:endParaRPr lang="en-US" dirty="0"/>
          </a:p>
        </p:txBody>
      </p:sp>
      <p:sp>
        <p:nvSpPr>
          <p:cNvPr id="10" name="Text 7"/>
          <p:cNvSpPr/>
          <p:nvPr/>
        </p:nvSpPr>
        <p:spPr>
          <a:xfrm>
            <a:off x="982861" y="4980266"/>
            <a:ext cx="330934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Métodos e instanciações</a:t>
            </a:r>
            <a:endParaRPr lang="en-US" dirty="0"/>
          </a:p>
        </p:txBody>
      </p:sp>
      <p:sp>
        <p:nvSpPr>
          <p:cNvPr id="11" name="Shape 8"/>
          <p:cNvSpPr/>
          <p:nvPr/>
        </p:nvSpPr>
        <p:spPr>
          <a:xfrm>
            <a:off x="8053198" y="3193613"/>
            <a:ext cx="3687485" cy="2412206"/>
          </a:xfrm>
          <a:prstGeom prst="roundRect">
            <a:avLst>
              <a:gd name="adj" fmla="val 316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pt-BR" sz="2400"/>
          </a:p>
        </p:txBody>
      </p:sp>
      <p:sp>
        <p:nvSpPr>
          <p:cNvPr id="12" name="Text 9"/>
          <p:cNvSpPr/>
          <p:nvPr/>
        </p:nvSpPr>
        <p:spPr>
          <a:xfrm>
            <a:off x="8350211" y="3390602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Ciclos da DSR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8350211" y="3782913"/>
            <a:ext cx="330934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Ciclo de Design/Engenharia</a:t>
            </a:r>
            <a:endParaRPr lang="en-US" dirty="0"/>
          </a:p>
        </p:txBody>
      </p:sp>
      <p:sp>
        <p:nvSpPr>
          <p:cNvPr id="14" name="Text 11"/>
          <p:cNvSpPr/>
          <p:nvPr/>
        </p:nvSpPr>
        <p:spPr>
          <a:xfrm>
            <a:off x="8350211" y="4136647"/>
            <a:ext cx="330934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Ciclo Empírico/Rigor</a:t>
            </a:r>
            <a:endParaRPr lang="en-US" dirty="0"/>
          </a:p>
        </p:txBody>
      </p:sp>
      <p:sp>
        <p:nvSpPr>
          <p:cNvPr id="15" name="Text 12"/>
          <p:cNvSpPr/>
          <p:nvPr/>
        </p:nvSpPr>
        <p:spPr>
          <a:xfrm>
            <a:off x="8350211" y="4490382"/>
            <a:ext cx="330934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Ciclo de Relevância</a:t>
            </a:r>
            <a:endParaRPr lang="en-US" dirty="0"/>
          </a:p>
        </p:txBody>
      </p:sp>
      <p:sp>
        <p:nvSpPr>
          <p:cNvPr id="16" name="Shape 13"/>
          <p:cNvSpPr/>
          <p:nvPr/>
        </p:nvSpPr>
        <p:spPr>
          <a:xfrm>
            <a:off x="793790" y="5767983"/>
            <a:ext cx="11042039" cy="1768197"/>
          </a:xfrm>
          <a:prstGeom prst="roundRect">
            <a:avLst>
              <a:gd name="adj" fmla="val 431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pt-BR" sz="2400"/>
          </a:p>
        </p:txBody>
      </p:sp>
      <p:sp>
        <p:nvSpPr>
          <p:cNvPr id="17" name="Text 14"/>
          <p:cNvSpPr/>
          <p:nvPr/>
        </p:nvSpPr>
        <p:spPr>
          <a:xfrm>
            <a:off x="982861" y="5957054"/>
            <a:ext cx="2411373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Avaliações Necessárias</a:t>
            </a:r>
            <a:endParaRPr lang="en-US" sz="2000" dirty="0"/>
          </a:p>
        </p:txBody>
      </p:sp>
      <p:sp>
        <p:nvSpPr>
          <p:cNvPr id="18" name="Text 15"/>
          <p:cNvSpPr/>
          <p:nvPr/>
        </p:nvSpPr>
        <p:spPr>
          <a:xfrm>
            <a:off x="982861" y="6349365"/>
            <a:ext cx="717827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Se o artefato satisfaz requisitos</a:t>
            </a:r>
            <a:endParaRPr lang="en-US" dirty="0"/>
          </a:p>
        </p:txBody>
      </p:sp>
      <p:sp>
        <p:nvSpPr>
          <p:cNvPr id="19" name="Text 16"/>
          <p:cNvSpPr/>
          <p:nvPr/>
        </p:nvSpPr>
        <p:spPr>
          <a:xfrm>
            <a:off x="982861" y="6703100"/>
            <a:ext cx="717827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Se o problema foi resolvido</a:t>
            </a:r>
            <a:endParaRPr lang="en-US" dirty="0"/>
          </a:p>
        </p:txBody>
      </p:sp>
      <p:sp>
        <p:nvSpPr>
          <p:cNvPr id="20" name="Text 17"/>
          <p:cNvSpPr/>
          <p:nvPr/>
        </p:nvSpPr>
        <p:spPr>
          <a:xfrm>
            <a:off x="982861" y="7056834"/>
            <a:ext cx="717827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Se as conjecturas teóricas são válidas</a:t>
            </a:r>
            <a:endParaRPr lang="en-US" dirty="0"/>
          </a:p>
        </p:txBody>
      </p:sp>
      <p:sp>
        <p:nvSpPr>
          <p:cNvPr id="21" name="Retângulo 20"/>
          <p:cNvSpPr/>
          <p:nvPr/>
        </p:nvSpPr>
        <p:spPr>
          <a:xfrm>
            <a:off x="12874229" y="7594600"/>
            <a:ext cx="1654571" cy="635000"/>
          </a:xfrm>
          <a:prstGeom prst="rect">
            <a:avLst/>
          </a:prstGeom>
          <a:solidFill>
            <a:srgbClr val="000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7111"/>
            <a:ext cx="93897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>
                <a:solidFill>
                  <a:srgbClr val="FFFFFF"/>
                </a:solidFill>
                <a:latin typeface="+mj-lt"/>
                <a:ea typeface="Roboto Medium" pitchFamily="34" charset="-122"/>
                <a:cs typeface="Roboto Medium" pitchFamily="34" charset="-120"/>
              </a:rPr>
              <a:t>Ciclos da DSR</a:t>
            </a:r>
            <a:endParaRPr lang="en-US" sz="4450" dirty="0">
              <a:latin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1" y="1859519"/>
            <a:ext cx="6028249" cy="416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BR" sz="240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A DSR envolve três ciclos principais interligados: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857256" y="32295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Identificar problema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719989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Definir um problema relevante em um contexto específico.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492" y="3826788"/>
            <a:ext cx="339328" cy="42422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393986" y="2002750"/>
            <a:ext cx="6134813" cy="2248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Ciclo de Engenharia (Design </a:t>
            </a:r>
            <a:r>
              <a:rPr lang="pt-BR" sz="2200" dirty="0" err="1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Cycle</a:t>
            </a:r>
            <a:r>
              <a:rPr lang="pt-BR" sz="22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)</a:t>
            </a:r>
          </a:p>
          <a:p>
            <a:pPr marL="0" indent="0" algn="l">
              <a:lnSpc>
                <a:spcPts val="2750"/>
              </a:lnSpc>
              <a:buNone/>
            </a:pPr>
            <a:endParaRPr lang="pt-BR" sz="2200" dirty="0">
              <a:solidFill>
                <a:srgbClr val="CFD0D8"/>
              </a:solidFill>
              <a:ea typeface="Roboto Medium" pitchFamily="34" charset="-122"/>
              <a:cs typeface="Roboto Medium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pt-BR" sz="22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Desenvolvimento e refinamento do </a:t>
            </a:r>
            <a:r>
              <a:rPr lang="pt-BR" sz="2200" dirty="0" err="1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artefato.Etapas</a:t>
            </a:r>
            <a:r>
              <a:rPr lang="pt-BR" sz="22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: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pt-BR" sz="22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	investigação do problema, design,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pt-BR" sz="22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	implementação, validação e avaliação.</a:t>
            </a:r>
            <a:endParaRPr lang="en-US" sz="22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3010" y="3562112"/>
            <a:ext cx="339328" cy="424220"/>
          </a:xfrm>
          <a:prstGeom prst="rect">
            <a:avLst/>
          </a:prstGeom>
        </p:spPr>
      </p:pic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9423" y="5248870"/>
            <a:ext cx="339328" cy="42422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9937790" y="59532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Avaliar</a:t>
            </a:r>
            <a:endParaRPr lang="en-US" sz="2200" dirty="0"/>
          </a:p>
        </p:txBody>
      </p:sp>
      <p:sp>
        <p:nvSpPr>
          <p:cNvPr id="17" name="Text 9"/>
          <p:cNvSpPr/>
          <p:nvPr/>
        </p:nvSpPr>
        <p:spPr>
          <a:xfrm>
            <a:off x="9937790" y="6443663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Verificar se o artefato resolve o problema e se as conjecturas são válidas.</a:t>
            </a:r>
            <a:endParaRPr lang="en-US" sz="1750" dirty="0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0564" y="6555938"/>
            <a:ext cx="339328" cy="424220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1857256" y="57455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Comunicar resultados</a:t>
            </a:r>
            <a:endParaRPr lang="en-US" sz="2200" dirty="0"/>
          </a:p>
        </p:txBody>
      </p:sp>
      <p:sp>
        <p:nvSpPr>
          <p:cNvPr id="21" name="Text 11"/>
          <p:cNvSpPr/>
          <p:nvPr/>
        </p:nvSpPr>
        <p:spPr>
          <a:xfrm>
            <a:off x="793790" y="6236018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Contribuir para o avanço do conhecimento científico-teórico.</a:t>
            </a:r>
            <a:endParaRPr lang="en-US" sz="1750" dirty="0"/>
          </a:p>
        </p:txBody>
      </p:sp>
      <p:pic>
        <p:nvPicPr>
          <p:cNvPr id="22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23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0595" y="5677138"/>
            <a:ext cx="339328" cy="424220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12874229" y="7594600"/>
            <a:ext cx="1654571" cy="635000"/>
          </a:xfrm>
          <a:prstGeom prst="rect">
            <a:avLst/>
          </a:prstGeom>
          <a:solidFill>
            <a:srgbClr val="000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9609334-E238-EC68-63EA-185219D68FFF}"/>
              </a:ext>
            </a:extLst>
          </p:cNvPr>
          <p:cNvSpPr/>
          <p:nvPr/>
        </p:nvSpPr>
        <p:spPr>
          <a:xfrm>
            <a:off x="8719423" y="3719989"/>
            <a:ext cx="558141" cy="1167289"/>
          </a:xfrm>
          <a:prstGeom prst="ellipse">
            <a:avLst/>
          </a:prstGeom>
          <a:solidFill>
            <a:srgbClr val="1825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006EFAD-6742-FCEE-E100-D411D3D9D2CD}"/>
              </a:ext>
            </a:extLst>
          </p:cNvPr>
          <p:cNvSpPr/>
          <p:nvPr/>
        </p:nvSpPr>
        <p:spPr>
          <a:xfrm rot="5400000">
            <a:off x="8258373" y="3964693"/>
            <a:ext cx="684095" cy="1167289"/>
          </a:xfrm>
          <a:prstGeom prst="ellipse">
            <a:avLst/>
          </a:prstGeom>
          <a:solidFill>
            <a:srgbClr val="1825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AE82FA2-7206-3B51-B8DB-94380B4C549E}"/>
              </a:ext>
            </a:extLst>
          </p:cNvPr>
          <p:cNvSpPr/>
          <p:nvPr/>
        </p:nvSpPr>
        <p:spPr>
          <a:xfrm rot="306536">
            <a:off x="6650831" y="6015274"/>
            <a:ext cx="558141" cy="1167289"/>
          </a:xfrm>
          <a:prstGeom prst="ellipse">
            <a:avLst/>
          </a:prstGeom>
          <a:solidFill>
            <a:srgbClr val="1825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341834FE-631A-C308-77DB-25AC33CB803D}"/>
              </a:ext>
            </a:extLst>
          </p:cNvPr>
          <p:cNvSpPr/>
          <p:nvPr/>
        </p:nvSpPr>
        <p:spPr>
          <a:xfrm rot="21278451">
            <a:off x="6239112" y="6120634"/>
            <a:ext cx="773526" cy="1246184"/>
          </a:xfrm>
          <a:prstGeom prst="ellipse">
            <a:avLst/>
          </a:prstGeom>
          <a:solidFill>
            <a:srgbClr val="1825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48F6258-182C-EAE1-77DD-BFC01D8910DB}"/>
              </a:ext>
            </a:extLst>
          </p:cNvPr>
          <p:cNvSpPr/>
          <p:nvPr/>
        </p:nvSpPr>
        <p:spPr>
          <a:xfrm>
            <a:off x="8314398" y="4261715"/>
            <a:ext cx="684095" cy="614855"/>
          </a:xfrm>
          <a:prstGeom prst="rect">
            <a:avLst/>
          </a:prstGeom>
          <a:solidFill>
            <a:srgbClr val="1825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🔧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A45833E-17CB-0436-19F0-60D492BB7BA9}"/>
              </a:ext>
            </a:extLst>
          </p:cNvPr>
          <p:cNvSpPr/>
          <p:nvPr/>
        </p:nvSpPr>
        <p:spPr>
          <a:xfrm>
            <a:off x="7587985" y="3360060"/>
            <a:ext cx="774170" cy="785973"/>
          </a:xfrm>
          <a:prstGeom prst="rect">
            <a:avLst/>
          </a:prstGeom>
          <a:solidFill>
            <a:srgbClr val="1825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B8384B00-0ADA-BFED-F3A4-78E1E1D9E253}"/>
              </a:ext>
            </a:extLst>
          </p:cNvPr>
          <p:cNvSpPr/>
          <p:nvPr/>
        </p:nvSpPr>
        <p:spPr>
          <a:xfrm>
            <a:off x="8580479" y="5199397"/>
            <a:ext cx="774170" cy="785973"/>
          </a:xfrm>
          <a:prstGeom prst="rect">
            <a:avLst/>
          </a:prstGeom>
          <a:solidFill>
            <a:srgbClr val="1825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20090"/>
            <a:ext cx="6016347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+mj-lt"/>
                <a:ea typeface="Roboto Medium" pitchFamily="34" charset="-122"/>
                <a:cs typeface="Roboto Medium" pitchFamily="34" charset="-120"/>
              </a:rPr>
              <a:t>Métodos de Pesquisa DSR</a:t>
            </a:r>
            <a:endParaRPr lang="en-US" sz="4000" dirty="0">
              <a:latin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766292"/>
            <a:ext cx="1304282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Diversos métodos foram propostos para organizar as etapas de uma pesquisa DSR. O método Design Science Research Methodology (DSRM) é um dos mais citados.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793790" y="2649260"/>
            <a:ext cx="152995" cy="767953"/>
          </a:xfrm>
          <a:prstGeom prst="roundRect">
            <a:avLst>
              <a:gd name="adj" fmla="val 5604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5" name="Text 3"/>
          <p:cNvSpPr/>
          <p:nvPr/>
        </p:nvSpPr>
        <p:spPr>
          <a:xfrm>
            <a:off x="1252895" y="2649260"/>
            <a:ext cx="2980134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Identificação do problema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252895" y="3090505"/>
            <a:ext cx="12583716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Definir o problema e justificar o valor de uma solução.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1099899" y="3621286"/>
            <a:ext cx="152995" cy="767953"/>
          </a:xfrm>
          <a:prstGeom prst="roundRect">
            <a:avLst>
              <a:gd name="adj" fmla="val 5604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 6"/>
          <p:cNvSpPr/>
          <p:nvPr/>
        </p:nvSpPr>
        <p:spPr>
          <a:xfrm>
            <a:off x="1559004" y="3621286"/>
            <a:ext cx="26660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Definição dos objetivos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1559004" y="4062532"/>
            <a:ext cx="12277606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Inferir os objetivos de uma solução a partir da definição do problema.</a:t>
            </a: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1406128" y="4593312"/>
            <a:ext cx="152995" cy="767953"/>
          </a:xfrm>
          <a:prstGeom prst="roundRect">
            <a:avLst>
              <a:gd name="adj" fmla="val 5604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1" name="Text 9"/>
          <p:cNvSpPr/>
          <p:nvPr/>
        </p:nvSpPr>
        <p:spPr>
          <a:xfrm>
            <a:off x="1865233" y="4593312"/>
            <a:ext cx="2992755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Design e desenvolvimento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1865233" y="5034558"/>
            <a:ext cx="11971377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Criar o artefato, determinando sua funcionalidade e arquitetura.</a:t>
            </a: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1712357" y="5565338"/>
            <a:ext cx="152995" cy="767953"/>
          </a:xfrm>
          <a:prstGeom prst="roundRect">
            <a:avLst>
              <a:gd name="adj" fmla="val 5604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4" name="Text 12"/>
          <p:cNvSpPr/>
          <p:nvPr/>
        </p:nvSpPr>
        <p:spPr>
          <a:xfrm>
            <a:off x="2171462" y="5565338"/>
            <a:ext cx="3010495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Demonstração e avaliação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2171462" y="6006584"/>
            <a:ext cx="1166514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Demonstrar o uso do artefato e avaliar quão bem ele resolve o problema.</a:t>
            </a:r>
            <a:endParaRPr lang="en-US" sz="1600" dirty="0"/>
          </a:p>
        </p:txBody>
      </p:sp>
      <p:sp>
        <p:nvSpPr>
          <p:cNvPr id="16" name="Shape 14"/>
          <p:cNvSpPr/>
          <p:nvPr/>
        </p:nvSpPr>
        <p:spPr>
          <a:xfrm>
            <a:off x="1406128" y="6537365"/>
            <a:ext cx="152995" cy="767953"/>
          </a:xfrm>
          <a:prstGeom prst="roundRect">
            <a:avLst>
              <a:gd name="adj" fmla="val 5604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7" name="Text 15"/>
          <p:cNvSpPr/>
          <p:nvPr/>
        </p:nvSpPr>
        <p:spPr>
          <a:xfrm>
            <a:off x="1865233" y="6537365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Comunicação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1865233" y="6978610"/>
            <a:ext cx="11971377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Comunicar o problema, o artefato e sua utilidade à comunidade científica.</a:t>
            </a:r>
            <a:endParaRPr lang="en-US" sz="1600" dirty="0"/>
          </a:p>
        </p:txBody>
      </p:sp>
      <p:sp>
        <p:nvSpPr>
          <p:cNvPr id="19" name="Retângulo 18"/>
          <p:cNvSpPr/>
          <p:nvPr/>
        </p:nvSpPr>
        <p:spPr>
          <a:xfrm>
            <a:off x="12874229" y="7594600"/>
            <a:ext cx="1654571" cy="635000"/>
          </a:xfrm>
          <a:prstGeom prst="rect">
            <a:avLst/>
          </a:prstGeom>
          <a:solidFill>
            <a:srgbClr val="000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076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0098" y="3120747"/>
            <a:ext cx="11231285" cy="626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FFFFFF"/>
                </a:solidFill>
                <a:ea typeface="Roboto Medium" pitchFamily="34" charset="-122"/>
                <a:cs typeface="Roboto Medium" pitchFamily="34" charset="-120"/>
              </a:rPr>
              <a:t>Exemplo Ilustrativo: Tapetes Musicais Inteligentes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780098" y="4048482"/>
            <a:ext cx="13070205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A pesquisa do professor Thiago Marcondes Santos exemplifica a aplicação da DSR no desenvolvimento de artefatos para educação musical.</a:t>
            </a:r>
            <a:endParaRPr lang="en-US" sz="15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8" y="4595098"/>
            <a:ext cx="3267551" cy="80236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80599" y="5698331"/>
            <a:ext cx="2507694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Problema</a:t>
            </a:r>
            <a:endParaRPr lang="en-US" sz="1950" dirty="0"/>
          </a:p>
        </p:txBody>
      </p:sp>
      <p:sp>
        <p:nvSpPr>
          <p:cNvPr id="7" name="Text 3"/>
          <p:cNvSpPr/>
          <p:nvPr/>
        </p:nvSpPr>
        <p:spPr>
          <a:xfrm>
            <a:off x="980599" y="6131957"/>
            <a:ext cx="2866549" cy="1283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Barreiras técnicas dos instrumentos tradicionais dificultam o letramento musical.</a:t>
            </a:r>
            <a:endParaRPr lang="en-US" sz="15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649" y="4595098"/>
            <a:ext cx="3267551" cy="8023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248150" y="5698331"/>
            <a:ext cx="2507694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Conjecturas</a:t>
            </a:r>
            <a:endParaRPr lang="en-US" sz="1950" dirty="0"/>
          </a:p>
        </p:txBody>
      </p:sp>
      <p:sp>
        <p:nvSpPr>
          <p:cNvPr id="10" name="Text 5"/>
          <p:cNvSpPr/>
          <p:nvPr/>
        </p:nvSpPr>
        <p:spPr>
          <a:xfrm>
            <a:off x="4248150" y="6131957"/>
            <a:ext cx="2866549" cy="962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Letramento musical facilitado com redução de barreiras mecânicas e uso do corpo.</a:t>
            </a:r>
            <a:endParaRPr lang="en-US" sz="15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4595098"/>
            <a:ext cx="3267551" cy="80236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15701" y="5698331"/>
            <a:ext cx="2507694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Artefato</a:t>
            </a:r>
            <a:endParaRPr lang="en-US" sz="1950" dirty="0"/>
          </a:p>
        </p:txBody>
      </p:sp>
      <p:sp>
        <p:nvSpPr>
          <p:cNvPr id="13" name="Text 7"/>
          <p:cNvSpPr/>
          <p:nvPr/>
        </p:nvSpPr>
        <p:spPr>
          <a:xfrm>
            <a:off x="7515701" y="6131957"/>
            <a:ext cx="2866549" cy="962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Tapetes Musicais Inteligentes que produzem som quando estudantes se tocam.</a:t>
            </a:r>
            <a:endParaRPr lang="en-US" sz="15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2751" y="4595098"/>
            <a:ext cx="3267551" cy="802362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783252" y="5698331"/>
            <a:ext cx="2507694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Resultados</a:t>
            </a:r>
            <a:endParaRPr lang="en-US" sz="1950" dirty="0"/>
          </a:p>
        </p:txBody>
      </p:sp>
      <p:sp>
        <p:nvSpPr>
          <p:cNvPr id="16" name="Text 9"/>
          <p:cNvSpPr/>
          <p:nvPr/>
        </p:nvSpPr>
        <p:spPr>
          <a:xfrm>
            <a:off x="10783252" y="6131957"/>
            <a:ext cx="2866549" cy="1283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Aceitação pelos alunos e validação das conjecturas teóricas sobre aprendizagem musical.</a:t>
            </a:r>
            <a:endParaRPr lang="en-US" sz="1550" dirty="0"/>
          </a:p>
        </p:txBody>
      </p:sp>
      <p:sp>
        <p:nvSpPr>
          <p:cNvPr id="17" name="Retângulo 16"/>
          <p:cNvSpPr/>
          <p:nvPr/>
        </p:nvSpPr>
        <p:spPr>
          <a:xfrm>
            <a:off x="12874229" y="7594600"/>
            <a:ext cx="1654571" cy="635000"/>
          </a:xfrm>
          <a:prstGeom prst="rect">
            <a:avLst/>
          </a:prstGeom>
          <a:solidFill>
            <a:srgbClr val="000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911D0-99F1-085F-61B6-68CD22E5A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FE5FA33-40FD-94AF-9282-D14E826AF433}"/>
              </a:ext>
            </a:extLst>
          </p:cNvPr>
          <p:cNvSpPr/>
          <p:nvPr/>
        </p:nvSpPr>
        <p:spPr>
          <a:xfrm>
            <a:off x="793790" y="697111"/>
            <a:ext cx="93897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+mj-lt"/>
                <a:ea typeface="Roboto Medium" pitchFamily="34" charset="-122"/>
                <a:cs typeface="Roboto Medium" pitchFamily="34" charset="-120"/>
              </a:rPr>
              <a:t>Resumo da Design Science Research</a:t>
            </a:r>
            <a:endParaRPr lang="en-US" sz="4450" dirty="0">
              <a:latin typeface="+mj-lt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9EA7C9F6-BE18-DC3A-3F33-72F6DFCDC0B3}"/>
              </a:ext>
            </a:extLst>
          </p:cNvPr>
          <p:cNvSpPr/>
          <p:nvPr/>
        </p:nvSpPr>
        <p:spPr>
          <a:xfrm>
            <a:off x="793790" y="185951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A DSR é uma abordagem epistemológico-metodológica para realizar pesquisas científicas que enfocam o desenvolvimento de um artefato.</a:t>
            </a:r>
            <a:endParaRPr lang="en-US" sz="17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3C0ED9F-016A-97D7-E058-A03B8D85774D}"/>
              </a:ext>
            </a:extLst>
          </p:cNvPr>
          <p:cNvSpPr/>
          <p:nvPr/>
        </p:nvSpPr>
        <p:spPr>
          <a:xfrm>
            <a:off x="1857256" y="32295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Identificar problema</a:t>
            </a: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D18CE243-8244-395E-F27D-0AE6C6C9CC8C}"/>
              </a:ext>
            </a:extLst>
          </p:cNvPr>
          <p:cNvSpPr/>
          <p:nvPr/>
        </p:nvSpPr>
        <p:spPr>
          <a:xfrm>
            <a:off x="793790" y="3719989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Definir um problema relevante em um contexto específico.</a:t>
            </a:r>
            <a:endParaRPr lang="en-US" sz="1750" dirty="0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8B601861-7FA3-BB26-B99A-565F76AAC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E19D6021-8575-18DA-9E1C-2EC668C96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492" y="3826788"/>
            <a:ext cx="339328" cy="424220"/>
          </a:xfrm>
          <a:prstGeom prst="rect">
            <a:avLst/>
          </a:prstGeom>
        </p:spPr>
      </p:pic>
      <p:sp>
        <p:nvSpPr>
          <p:cNvPr id="8" name="Text 4">
            <a:extLst>
              <a:ext uri="{FF2B5EF4-FFF2-40B4-BE49-F238E27FC236}">
                <a16:creationId xmlns:a16="http://schemas.microsoft.com/office/drawing/2014/main" id="{8A1FA28D-EB3C-642D-07AF-FE3014133262}"/>
              </a:ext>
            </a:extLst>
          </p:cNvPr>
          <p:cNvSpPr/>
          <p:nvPr/>
        </p:nvSpPr>
        <p:spPr>
          <a:xfrm>
            <a:off x="9937790" y="2840474"/>
            <a:ext cx="34374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Fundamentar teoricamente</a:t>
            </a:r>
            <a:endParaRPr lang="en-US" sz="220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DCB6F24E-276D-60AC-D9A6-C0469E84770D}"/>
              </a:ext>
            </a:extLst>
          </p:cNvPr>
          <p:cNvSpPr/>
          <p:nvPr/>
        </p:nvSpPr>
        <p:spPr>
          <a:xfrm>
            <a:off x="9937790" y="3330893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Elaborar conjecturas teóricas baseadas na literatura.</a:t>
            </a:r>
            <a:endParaRPr lang="en-US" sz="1750" dirty="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5505FDE8-0F7F-E551-9361-33DCF20CB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1" name="Image 3" descr="preencoded.png">
            <a:extLst>
              <a:ext uri="{FF2B5EF4-FFF2-40B4-BE49-F238E27FC236}">
                <a16:creationId xmlns:a16="http://schemas.microsoft.com/office/drawing/2014/main" id="{9319FA87-9734-9D8A-5897-D29C3B9A7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3010" y="3562112"/>
            <a:ext cx="339328" cy="424220"/>
          </a:xfrm>
          <a:prstGeom prst="rect">
            <a:avLst/>
          </a:prstGeom>
        </p:spPr>
      </p:pic>
      <p:sp>
        <p:nvSpPr>
          <p:cNvPr id="12" name="Text 6">
            <a:extLst>
              <a:ext uri="{FF2B5EF4-FFF2-40B4-BE49-F238E27FC236}">
                <a16:creationId xmlns:a16="http://schemas.microsoft.com/office/drawing/2014/main" id="{0BDAA36D-3AFF-8C84-3D73-241270D2EF8A}"/>
              </a:ext>
            </a:extLst>
          </p:cNvPr>
          <p:cNvSpPr/>
          <p:nvPr/>
        </p:nvSpPr>
        <p:spPr>
          <a:xfrm>
            <a:off x="10051256" y="43968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Desenvolver artefato</a:t>
            </a:r>
            <a:endParaRPr lang="en-US" sz="2200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B7534E97-38E1-A8F1-E579-4BE0A1AD3874}"/>
              </a:ext>
            </a:extLst>
          </p:cNvPr>
          <p:cNvSpPr/>
          <p:nvPr/>
        </p:nvSpPr>
        <p:spPr>
          <a:xfrm>
            <a:off x="10051256" y="4887278"/>
            <a:ext cx="378535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Projetar um artefato que incorpore as conjecturas teóricas.</a:t>
            </a:r>
            <a:endParaRPr lang="en-US" sz="1750" dirty="0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29BA0EF9-605C-794F-C35A-06C58BD818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5" name="Image 5" descr="preencoded.png">
            <a:extLst>
              <a:ext uri="{FF2B5EF4-FFF2-40B4-BE49-F238E27FC236}">
                <a16:creationId xmlns:a16="http://schemas.microsoft.com/office/drawing/2014/main" id="{CA085923-00B4-468A-DA34-89A0361516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9423" y="5248870"/>
            <a:ext cx="339328" cy="424220"/>
          </a:xfrm>
          <a:prstGeom prst="rect">
            <a:avLst/>
          </a:prstGeom>
        </p:spPr>
      </p:pic>
      <p:sp>
        <p:nvSpPr>
          <p:cNvPr id="16" name="Text 8">
            <a:extLst>
              <a:ext uri="{FF2B5EF4-FFF2-40B4-BE49-F238E27FC236}">
                <a16:creationId xmlns:a16="http://schemas.microsoft.com/office/drawing/2014/main" id="{9139C8D6-2E33-8CDB-6510-44CBF53F7175}"/>
              </a:ext>
            </a:extLst>
          </p:cNvPr>
          <p:cNvSpPr/>
          <p:nvPr/>
        </p:nvSpPr>
        <p:spPr>
          <a:xfrm>
            <a:off x="9937790" y="59532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Avaliar</a:t>
            </a:r>
            <a:endParaRPr lang="en-US" sz="2200" dirty="0"/>
          </a:p>
        </p:txBody>
      </p:sp>
      <p:sp>
        <p:nvSpPr>
          <p:cNvPr id="17" name="Text 9">
            <a:extLst>
              <a:ext uri="{FF2B5EF4-FFF2-40B4-BE49-F238E27FC236}">
                <a16:creationId xmlns:a16="http://schemas.microsoft.com/office/drawing/2014/main" id="{94FD3DB2-8F0A-D8C1-A133-6A18EF24E3B4}"/>
              </a:ext>
            </a:extLst>
          </p:cNvPr>
          <p:cNvSpPr/>
          <p:nvPr/>
        </p:nvSpPr>
        <p:spPr>
          <a:xfrm>
            <a:off x="9937790" y="6443663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Verificar se o artefato resolve o problema e se as conjecturas são válidas.</a:t>
            </a:r>
            <a:endParaRPr lang="en-US" sz="1750" dirty="0"/>
          </a:p>
        </p:txBody>
      </p:sp>
      <p:pic>
        <p:nvPicPr>
          <p:cNvPr id="18" name="Image 6" descr="preencoded.png">
            <a:extLst>
              <a:ext uri="{FF2B5EF4-FFF2-40B4-BE49-F238E27FC236}">
                <a16:creationId xmlns:a16="http://schemas.microsoft.com/office/drawing/2014/main" id="{8B801D09-7B6F-6992-223E-8103112F10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9" name="Image 7" descr="preencoded.png">
            <a:extLst>
              <a:ext uri="{FF2B5EF4-FFF2-40B4-BE49-F238E27FC236}">
                <a16:creationId xmlns:a16="http://schemas.microsoft.com/office/drawing/2014/main" id="{1F49FA6A-8958-3746-54E7-C16718CF01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0564" y="6555938"/>
            <a:ext cx="339328" cy="424220"/>
          </a:xfrm>
          <a:prstGeom prst="rect">
            <a:avLst/>
          </a:prstGeom>
        </p:spPr>
      </p:pic>
      <p:sp>
        <p:nvSpPr>
          <p:cNvPr id="20" name="Text 10">
            <a:extLst>
              <a:ext uri="{FF2B5EF4-FFF2-40B4-BE49-F238E27FC236}">
                <a16:creationId xmlns:a16="http://schemas.microsoft.com/office/drawing/2014/main" id="{76123B0A-6A3E-E692-96C0-FAA1BD72C3B1}"/>
              </a:ext>
            </a:extLst>
          </p:cNvPr>
          <p:cNvSpPr/>
          <p:nvPr/>
        </p:nvSpPr>
        <p:spPr>
          <a:xfrm>
            <a:off x="1857256" y="57455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ea typeface="Roboto Medium" pitchFamily="34" charset="-122"/>
                <a:cs typeface="Roboto Medium" pitchFamily="34" charset="-120"/>
              </a:rPr>
              <a:t>Comunicar resultados</a:t>
            </a:r>
            <a:endParaRPr lang="en-US" sz="2200" dirty="0"/>
          </a:p>
        </p:txBody>
      </p:sp>
      <p:sp>
        <p:nvSpPr>
          <p:cNvPr id="21" name="Text 11">
            <a:extLst>
              <a:ext uri="{FF2B5EF4-FFF2-40B4-BE49-F238E27FC236}">
                <a16:creationId xmlns:a16="http://schemas.microsoft.com/office/drawing/2014/main" id="{A5CDDDA0-5EA7-8005-3915-E53370518963}"/>
              </a:ext>
            </a:extLst>
          </p:cNvPr>
          <p:cNvSpPr/>
          <p:nvPr/>
        </p:nvSpPr>
        <p:spPr>
          <a:xfrm>
            <a:off x="793790" y="6236018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ea typeface="Roboto" pitchFamily="34" charset="-122"/>
                <a:cs typeface="Roboto" pitchFamily="34" charset="-120"/>
              </a:rPr>
              <a:t>Contribuir para o avanço do conhecimento científico-teórico.</a:t>
            </a:r>
            <a:endParaRPr lang="en-US" sz="1750" dirty="0"/>
          </a:p>
        </p:txBody>
      </p:sp>
      <p:pic>
        <p:nvPicPr>
          <p:cNvPr id="22" name="Image 8" descr="preencoded.png">
            <a:extLst>
              <a:ext uri="{FF2B5EF4-FFF2-40B4-BE49-F238E27FC236}">
                <a16:creationId xmlns:a16="http://schemas.microsoft.com/office/drawing/2014/main" id="{62759E4E-0E36-45D1-48BB-E850B78BD0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23" name="Image 9" descr="preencoded.png">
            <a:extLst>
              <a:ext uri="{FF2B5EF4-FFF2-40B4-BE49-F238E27FC236}">
                <a16:creationId xmlns:a16="http://schemas.microsoft.com/office/drawing/2014/main" id="{FEB93516-9C40-7C0B-1767-64A67CEB0E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0595" y="5677138"/>
            <a:ext cx="339328" cy="424220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45C75D13-41DB-9B17-CE4A-B59A30C54522}"/>
              </a:ext>
            </a:extLst>
          </p:cNvPr>
          <p:cNvSpPr/>
          <p:nvPr/>
        </p:nvSpPr>
        <p:spPr>
          <a:xfrm>
            <a:off x="12874229" y="7594600"/>
            <a:ext cx="1654571" cy="635000"/>
          </a:xfrm>
          <a:prstGeom prst="rect">
            <a:avLst/>
          </a:prstGeom>
          <a:solidFill>
            <a:srgbClr val="000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3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918</Words>
  <Application>Microsoft Office PowerPoint</Application>
  <PresentationFormat>Personalizar</PresentationFormat>
  <Paragraphs>119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Roboto Medium</vt:lpstr>
      <vt:lpstr>Arial</vt:lpstr>
      <vt:lpstr>Roboto</vt:lpstr>
      <vt:lpstr>Roboto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RAPHAEL MAURICIO SANCHES DE JESUS</cp:lastModifiedBy>
  <cp:revision>8</cp:revision>
  <dcterms:created xsi:type="dcterms:W3CDTF">2025-05-05T22:37:20Z</dcterms:created>
  <dcterms:modified xsi:type="dcterms:W3CDTF">2025-05-06T15:24:33Z</dcterms:modified>
</cp:coreProperties>
</file>