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3"/>
  </p:notesMasterIdLst>
  <p:sldIdLst>
    <p:sldId id="256" r:id="rId2"/>
    <p:sldId id="257" r:id="rId3"/>
    <p:sldId id="260" r:id="rId4"/>
    <p:sldId id="259" r:id="rId5"/>
    <p:sldId id="261" r:id="rId6"/>
    <p:sldId id="258" r:id="rId7"/>
    <p:sldId id="262" r:id="rId8"/>
    <p:sldId id="263" r:id="rId9"/>
    <p:sldId id="264" r:id="rId10"/>
    <p:sldId id="265" r:id="rId11"/>
    <p:sldId id="268" r:id="rId12"/>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l Chamula" initials="MC" lastIdx="1" clrIdx="0">
    <p:extLst>
      <p:ext uri="{19B8F6BF-5375-455C-9EA6-DF929625EA0E}">
        <p15:presenceInfo xmlns:p15="http://schemas.microsoft.com/office/powerpoint/2012/main" userId="7c3b618dec8888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800" autoAdjust="0"/>
  </p:normalViewPr>
  <p:slideViewPr>
    <p:cSldViewPr snapToGrid="0">
      <p:cViewPr varScale="1">
        <p:scale>
          <a:sx n="113" d="100"/>
          <a:sy n="113" d="100"/>
        </p:scale>
        <p:origin x="13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9T19:06:54.085" idx="1">
    <p:pos x="7339" y="34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77AED-E3AA-4600-9139-3EF995FF366F}" type="doc">
      <dgm:prSet loTypeId="urn:microsoft.com/office/officeart/2005/8/layout/process5" loCatId="process" qsTypeId="urn:microsoft.com/office/officeart/2005/8/quickstyle/simple4" qsCatId="simple" csTypeId="urn:microsoft.com/office/officeart/2005/8/colors/accent0_3" csCatId="mainScheme" phldr="1"/>
      <dgm:spPr/>
      <dgm:t>
        <a:bodyPr/>
        <a:lstStyle/>
        <a:p>
          <a:endParaRPr lang="en-US"/>
        </a:p>
      </dgm:t>
    </dgm:pt>
    <dgm:pt modelId="{E3FC4B3E-C1D8-4D9A-BEDF-C67261438D16}">
      <dgm:prSet/>
      <dgm:spPr/>
      <dgm:t>
        <a:bodyPr/>
        <a:lstStyle/>
        <a:p>
          <a:r>
            <a:rPr lang="sk-SK" dirty="0"/>
            <a:t>Vstup užívateľa</a:t>
          </a:r>
          <a:endParaRPr lang="en-US" dirty="0"/>
        </a:p>
      </dgm:t>
    </dgm:pt>
    <dgm:pt modelId="{9C74138B-A9B6-49F3-87E1-EDDA76AE500E}" type="parTrans" cxnId="{A117654D-B41A-47FE-B3F4-60C016CBD40B}">
      <dgm:prSet/>
      <dgm:spPr/>
      <dgm:t>
        <a:bodyPr/>
        <a:lstStyle/>
        <a:p>
          <a:endParaRPr lang="en-US"/>
        </a:p>
      </dgm:t>
    </dgm:pt>
    <dgm:pt modelId="{39011B2A-CC5B-4443-B22E-E05BD530266D}" type="sibTrans" cxnId="{A117654D-B41A-47FE-B3F4-60C016CBD40B}">
      <dgm:prSet/>
      <dgm:spPr/>
      <dgm:t>
        <a:bodyPr/>
        <a:lstStyle/>
        <a:p>
          <a:endParaRPr lang="en-US"/>
        </a:p>
      </dgm:t>
    </dgm:pt>
    <dgm:pt modelId="{529CA1C8-83B3-4164-BDC5-106EE6864BA9}">
      <dgm:prSet/>
      <dgm:spPr/>
      <dgm:t>
        <a:bodyPr/>
        <a:lstStyle/>
        <a:p>
          <a:r>
            <a:rPr lang="sk-SK"/>
            <a:t>Spracovanie vstupu</a:t>
          </a:r>
          <a:endParaRPr lang="en-US"/>
        </a:p>
      </dgm:t>
    </dgm:pt>
    <dgm:pt modelId="{9E909C95-E40F-49CF-B360-4869919E1DF8}" type="parTrans" cxnId="{F229E853-553D-4EF1-8ACB-19547BA23DC6}">
      <dgm:prSet/>
      <dgm:spPr/>
      <dgm:t>
        <a:bodyPr/>
        <a:lstStyle/>
        <a:p>
          <a:endParaRPr lang="en-US"/>
        </a:p>
      </dgm:t>
    </dgm:pt>
    <dgm:pt modelId="{2DB5C1AC-137C-43FB-B9D2-AEFC273418DF}" type="sibTrans" cxnId="{F229E853-553D-4EF1-8ACB-19547BA23DC6}">
      <dgm:prSet/>
      <dgm:spPr/>
      <dgm:t>
        <a:bodyPr/>
        <a:lstStyle/>
        <a:p>
          <a:endParaRPr lang="en-US"/>
        </a:p>
      </dgm:t>
    </dgm:pt>
    <dgm:pt modelId="{371C6A5B-0181-40DF-983B-78CF6CA32E3B}">
      <dgm:prSet/>
      <dgm:spPr/>
      <dgm:t>
        <a:bodyPr/>
        <a:lstStyle/>
        <a:p>
          <a:r>
            <a:rPr lang="sk-SK" dirty="0"/>
            <a:t>Parametrizácia slov</a:t>
          </a:r>
          <a:endParaRPr lang="en-US" dirty="0"/>
        </a:p>
      </dgm:t>
    </dgm:pt>
    <dgm:pt modelId="{70CA2754-B916-43E4-A808-FE64225BDB80}" type="parTrans" cxnId="{AA2A6C3F-565B-4361-BF7B-F8985863BF9D}">
      <dgm:prSet/>
      <dgm:spPr/>
      <dgm:t>
        <a:bodyPr/>
        <a:lstStyle/>
        <a:p>
          <a:endParaRPr lang="en-US"/>
        </a:p>
      </dgm:t>
    </dgm:pt>
    <dgm:pt modelId="{B0B6D213-4B18-49D7-823C-009006308437}" type="sibTrans" cxnId="{AA2A6C3F-565B-4361-BF7B-F8985863BF9D}">
      <dgm:prSet/>
      <dgm:spPr/>
      <dgm:t>
        <a:bodyPr/>
        <a:lstStyle/>
        <a:p>
          <a:endParaRPr lang="en-US"/>
        </a:p>
      </dgm:t>
    </dgm:pt>
    <dgm:pt modelId="{36E1C9DF-707F-4D36-83DF-5B2CBC5E6426}">
      <dgm:prSet/>
      <dgm:spPr/>
      <dgm:t>
        <a:bodyPr/>
        <a:lstStyle/>
        <a:p>
          <a:r>
            <a:rPr lang="sk-SK"/>
            <a:t>Vyhľadanie výstupu</a:t>
          </a:r>
          <a:endParaRPr lang="en-US"/>
        </a:p>
      </dgm:t>
    </dgm:pt>
    <dgm:pt modelId="{DB6CCA23-2A60-4FA9-9FB5-0A0545DEEC38}" type="parTrans" cxnId="{A5A27A5A-67B1-4EDC-A287-4C81AABB86A4}">
      <dgm:prSet/>
      <dgm:spPr/>
      <dgm:t>
        <a:bodyPr/>
        <a:lstStyle/>
        <a:p>
          <a:endParaRPr lang="en-US"/>
        </a:p>
      </dgm:t>
    </dgm:pt>
    <dgm:pt modelId="{92649819-D306-4239-AE41-5D3E44EB5C97}" type="sibTrans" cxnId="{A5A27A5A-67B1-4EDC-A287-4C81AABB86A4}">
      <dgm:prSet/>
      <dgm:spPr/>
      <dgm:t>
        <a:bodyPr/>
        <a:lstStyle/>
        <a:p>
          <a:endParaRPr lang="en-US"/>
        </a:p>
      </dgm:t>
    </dgm:pt>
    <dgm:pt modelId="{F403AA07-2B38-438A-B443-D5380732C5C0}" type="pres">
      <dgm:prSet presAssocID="{A8877AED-E3AA-4600-9139-3EF995FF366F}" presName="diagram" presStyleCnt="0">
        <dgm:presLayoutVars>
          <dgm:dir/>
          <dgm:resizeHandles val="exact"/>
        </dgm:presLayoutVars>
      </dgm:prSet>
      <dgm:spPr/>
    </dgm:pt>
    <dgm:pt modelId="{1385F90B-C850-49A2-8286-DF2D50D6378F}" type="pres">
      <dgm:prSet presAssocID="{E3FC4B3E-C1D8-4D9A-BEDF-C67261438D16}" presName="node" presStyleLbl="node1" presStyleIdx="0" presStyleCnt="4">
        <dgm:presLayoutVars>
          <dgm:bulletEnabled val="1"/>
        </dgm:presLayoutVars>
      </dgm:prSet>
      <dgm:spPr/>
    </dgm:pt>
    <dgm:pt modelId="{1DC4B9F0-8780-4E26-81EF-08AD89AFE617}" type="pres">
      <dgm:prSet presAssocID="{39011B2A-CC5B-4443-B22E-E05BD530266D}" presName="sibTrans" presStyleLbl="sibTrans2D1" presStyleIdx="0" presStyleCnt="3"/>
      <dgm:spPr/>
    </dgm:pt>
    <dgm:pt modelId="{E3305B09-D334-4987-B432-AEE9C64D5BD2}" type="pres">
      <dgm:prSet presAssocID="{39011B2A-CC5B-4443-B22E-E05BD530266D}" presName="connectorText" presStyleLbl="sibTrans2D1" presStyleIdx="0" presStyleCnt="3"/>
      <dgm:spPr/>
    </dgm:pt>
    <dgm:pt modelId="{980522F6-DE60-4017-BDD5-EE6221DB354A}" type="pres">
      <dgm:prSet presAssocID="{529CA1C8-83B3-4164-BDC5-106EE6864BA9}" presName="node" presStyleLbl="node1" presStyleIdx="1" presStyleCnt="4">
        <dgm:presLayoutVars>
          <dgm:bulletEnabled val="1"/>
        </dgm:presLayoutVars>
      </dgm:prSet>
      <dgm:spPr/>
    </dgm:pt>
    <dgm:pt modelId="{2F0023A2-1885-4406-9279-5F617371A358}" type="pres">
      <dgm:prSet presAssocID="{2DB5C1AC-137C-43FB-B9D2-AEFC273418DF}" presName="sibTrans" presStyleLbl="sibTrans2D1" presStyleIdx="1" presStyleCnt="3"/>
      <dgm:spPr/>
    </dgm:pt>
    <dgm:pt modelId="{4A4FDFC6-6A16-406E-A2D6-EF6EFE4B1372}" type="pres">
      <dgm:prSet presAssocID="{2DB5C1AC-137C-43FB-B9D2-AEFC273418DF}" presName="connectorText" presStyleLbl="sibTrans2D1" presStyleIdx="1" presStyleCnt="3"/>
      <dgm:spPr/>
    </dgm:pt>
    <dgm:pt modelId="{6353C561-130F-4865-A0F5-DBF4824057EE}" type="pres">
      <dgm:prSet presAssocID="{371C6A5B-0181-40DF-983B-78CF6CA32E3B}" presName="node" presStyleLbl="node1" presStyleIdx="2" presStyleCnt="4">
        <dgm:presLayoutVars>
          <dgm:bulletEnabled val="1"/>
        </dgm:presLayoutVars>
      </dgm:prSet>
      <dgm:spPr/>
    </dgm:pt>
    <dgm:pt modelId="{7BD52870-E49A-42A3-92B8-5F8CB1239DAE}" type="pres">
      <dgm:prSet presAssocID="{B0B6D213-4B18-49D7-823C-009006308437}" presName="sibTrans" presStyleLbl="sibTrans2D1" presStyleIdx="2" presStyleCnt="3"/>
      <dgm:spPr/>
    </dgm:pt>
    <dgm:pt modelId="{F077CC8B-6806-414F-84D5-876409EE7A92}" type="pres">
      <dgm:prSet presAssocID="{B0B6D213-4B18-49D7-823C-009006308437}" presName="connectorText" presStyleLbl="sibTrans2D1" presStyleIdx="2" presStyleCnt="3"/>
      <dgm:spPr/>
    </dgm:pt>
    <dgm:pt modelId="{CAFA5467-C61D-4F00-ABB5-75E65D564DD6}" type="pres">
      <dgm:prSet presAssocID="{36E1C9DF-707F-4D36-83DF-5B2CBC5E6426}" presName="node" presStyleLbl="node1" presStyleIdx="3" presStyleCnt="4">
        <dgm:presLayoutVars>
          <dgm:bulletEnabled val="1"/>
        </dgm:presLayoutVars>
      </dgm:prSet>
      <dgm:spPr/>
    </dgm:pt>
  </dgm:ptLst>
  <dgm:cxnLst>
    <dgm:cxn modelId="{0EA65C03-316F-4777-959C-1FC27389012C}" type="presOf" srcId="{36E1C9DF-707F-4D36-83DF-5B2CBC5E6426}" destId="{CAFA5467-C61D-4F00-ABB5-75E65D564DD6}" srcOrd="0" destOrd="0" presId="urn:microsoft.com/office/officeart/2005/8/layout/process5"/>
    <dgm:cxn modelId="{6DFB190F-034E-45B1-AD17-30AB161DCA19}" type="presOf" srcId="{2DB5C1AC-137C-43FB-B9D2-AEFC273418DF}" destId="{4A4FDFC6-6A16-406E-A2D6-EF6EFE4B1372}" srcOrd="1" destOrd="0" presId="urn:microsoft.com/office/officeart/2005/8/layout/process5"/>
    <dgm:cxn modelId="{2CFBBC20-ACAF-43EF-B156-1515F64FAB2A}" type="presOf" srcId="{B0B6D213-4B18-49D7-823C-009006308437}" destId="{F077CC8B-6806-414F-84D5-876409EE7A92}" srcOrd="1" destOrd="0" presId="urn:microsoft.com/office/officeart/2005/8/layout/process5"/>
    <dgm:cxn modelId="{B112E02C-A34B-41B7-B34D-60F693020C3D}" type="presOf" srcId="{E3FC4B3E-C1D8-4D9A-BEDF-C67261438D16}" destId="{1385F90B-C850-49A2-8286-DF2D50D6378F}" srcOrd="0" destOrd="0" presId="urn:microsoft.com/office/officeart/2005/8/layout/process5"/>
    <dgm:cxn modelId="{AA2A6C3F-565B-4361-BF7B-F8985863BF9D}" srcId="{A8877AED-E3AA-4600-9139-3EF995FF366F}" destId="{371C6A5B-0181-40DF-983B-78CF6CA32E3B}" srcOrd="2" destOrd="0" parTransId="{70CA2754-B916-43E4-A808-FE64225BDB80}" sibTransId="{B0B6D213-4B18-49D7-823C-009006308437}"/>
    <dgm:cxn modelId="{A117654D-B41A-47FE-B3F4-60C016CBD40B}" srcId="{A8877AED-E3AA-4600-9139-3EF995FF366F}" destId="{E3FC4B3E-C1D8-4D9A-BEDF-C67261438D16}" srcOrd="0" destOrd="0" parTransId="{9C74138B-A9B6-49F3-87E1-EDDA76AE500E}" sibTransId="{39011B2A-CC5B-4443-B22E-E05BD530266D}"/>
    <dgm:cxn modelId="{30AD0652-98E7-4672-823E-877327097147}" type="presOf" srcId="{2DB5C1AC-137C-43FB-B9D2-AEFC273418DF}" destId="{2F0023A2-1885-4406-9279-5F617371A358}" srcOrd="0" destOrd="0" presId="urn:microsoft.com/office/officeart/2005/8/layout/process5"/>
    <dgm:cxn modelId="{F229E853-553D-4EF1-8ACB-19547BA23DC6}" srcId="{A8877AED-E3AA-4600-9139-3EF995FF366F}" destId="{529CA1C8-83B3-4164-BDC5-106EE6864BA9}" srcOrd="1" destOrd="0" parTransId="{9E909C95-E40F-49CF-B360-4869919E1DF8}" sibTransId="{2DB5C1AC-137C-43FB-B9D2-AEFC273418DF}"/>
    <dgm:cxn modelId="{A5A27A5A-67B1-4EDC-A287-4C81AABB86A4}" srcId="{A8877AED-E3AA-4600-9139-3EF995FF366F}" destId="{36E1C9DF-707F-4D36-83DF-5B2CBC5E6426}" srcOrd="3" destOrd="0" parTransId="{DB6CCA23-2A60-4FA9-9FB5-0A0545DEEC38}" sibTransId="{92649819-D306-4239-AE41-5D3E44EB5C97}"/>
    <dgm:cxn modelId="{67B1128C-2B6A-4DDC-96F3-9A18BB2107BF}" type="presOf" srcId="{39011B2A-CC5B-4443-B22E-E05BD530266D}" destId="{E3305B09-D334-4987-B432-AEE9C64D5BD2}" srcOrd="1" destOrd="0" presId="urn:microsoft.com/office/officeart/2005/8/layout/process5"/>
    <dgm:cxn modelId="{A5AEA08C-4F26-4A98-B78C-FD63FD421232}" type="presOf" srcId="{39011B2A-CC5B-4443-B22E-E05BD530266D}" destId="{1DC4B9F0-8780-4E26-81EF-08AD89AFE617}" srcOrd="0" destOrd="0" presId="urn:microsoft.com/office/officeart/2005/8/layout/process5"/>
    <dgm:cxn modelId="{1F25589C-C402-4F80-ADC9-B05162648548}" type="presOf" srcId="{B0B6D213-4B18-49D7-823C-009006308437}" destId="{7BD52870-E49A-42A3-92B8-5F8CB1239DAE}" srcOrd="0" destOrd="0" presId="urn:microsoft.com/office/officeart/2005/8/layout/process5"/>
    <dgm:cxn modelId="{02171FB2-B885-48DF-93D2-FC3A3EC6D73E}" type="presOf" srcId="{A8877AED-E3AA-4600-9139-3EF995FF366F}" destId="{F403AA07-2B38-438A-B443-D5380732C5C0}" srcOrd="0" destOrd="0" presId="urn:microsoft.com/office/officeart/2005/8/layout/process5"/>
    <dgm:cxn modelId="{7ED5F5D0-CBC8-4D13-B708-088BEC79C364}" type="presOf" srcId="{529CA1C8-83B3-4164-BDC5-106EE6864BA9}" destId="{980522F6-DE60-4017-BDD5-EE6221DB354A}" srcOrd="0" destOrd="0" presId="urn:microsoft.com/office/officeart/2005/8/layout/process5"/>
    <dgm:cxn modelId="{F46764E4-A511-4BC0-8F1C-A6EA833A2E0B}" type="presOf" srcId="{371C6A5B-0181-40DF-983B-78CF6CA32E3B}" destId="{6353C561-130F-4865-A0F5-DBF4824057EE}" srcOrd="0" destOrd="0" presId="urn:microsoft.com/office/officeart/2005/8/layout/process5"/>
    <dgm:cxn modelId="{DDEE93BC-0E97-4E24-B478-F50528E957AF}" type="presParOf" srcId="{F403AA07-2B38-438A-B443-D5380732C5C0}" destId="{1385F90B-C850-49A2-8286-DF2D50D6378F}" srcOrd="0" destOrd="0" presId="urn:microsoft.com/office/officeart/2005/8/layout/process5"/>
    <dgm:cxn modelId="{1F5769F0-BFC0-456C-AFDB-261B438DD90F}" type="presParOf" srcId="{F403AA07-2B38-438A-B443-D5380732C5C0}" destId="{1DC4B9F0-8780-4E26-81EF-08AD89AFE617}" srcOrd="1" destOrd="0" presId="urn:microsoft.com/office/officeart/2005/8/layout/process5"/>
    <dgm:cxn modelId="{79A0F7D5-7B64-4DC2-9DE1-E306EFB95D60}" type="presParOf" srcId="{1DC4B9F0-8780-4E26-81EF-08AD89AFE617}" destId="{E3305B09-D334-4987-B432-AEE9C64D5BD2}" srcOrd="0" destOrd="0" presId="urn:microsoft.com/office/officeart/2005/8/layout/process5"/>
    <dgm:cxn modelId="{EDAB9660-4D35-4CFE-9D36-AF96576E8449}" type="presParOf" srcId="{F403AA07-2B38-438A-B443-D5380732C5C0}" destId="{980522F6-DE60-4017-BDD5-EE6221DB354A}" srcOrd="2" destOrd="0" presId="urn:microsoft.com/office/officeart/2005/8/layout/process5"/>
    <dgm:cxn modelId="{B0C95A0F-C206-46EB-A4F0-EB03BAE24B4F}" type="presParOf" srcId="{F403AA07-2B38-438A-B443-D5380732C5C0}" destId="{2F0023A2-1885-4406-9279-5F617371A358}" srcOrd="3" destOrd="0" presId="urn:microsoft.com/office/officeart/2005/8/layout/process5"/>
    <dgm:cxn modelId="{DDA01C82-727E-4BD6-BD16-2351C688F9D5}" type="presParOf" srcId="{2F0023A2-1885-4406-9279-5F617371A358}" destId="{4A4FDFC6-6A16-406E-A2D6-EF6EFE4B1372}" srcOrd="0" destOrd="0" presId="urn:microsoft.com/office/officeart/2005/8/layout/process5"/>
    <dgm:cxn modelId="{3D00023D-57E6-4B20-BD53-50FD45BFCED9}" type="presParOf" srcId="{F403AA07-2B38-438A-B443-D5380732C5C0}" destId="{6353C561-130F-4865-A0F5-DBF4824057EE}" srcOrd="4" destOrd="0" presId="urn:microsoft.com/office/officeart/2005/8/layout/process5"/>
    <dgm:cxn modelId="{08B8EC71-B33A-4B14-AFD5-A6BA2314981A}" type="presParOf" srcId="{F403AA07-2B38-438A-B443-D5380732C5C0}" destId="{7BD52870-E49A-42A3-92B8-5F8CB1239DAE}" srcOrd="5" destOrd="0" presId="urn:microsoft.com/office/officeart/2005/8/layout/process5"/>
    <dgm:cxn modelId="{108B8EBB-536D-42C2-B35B-1864FBBB9BF3}" type="presParOf" srcId="{7BD52870-E49A-42A3-92B8-5F8CB1239DAE}" destId="{F077CC8B-6806-414F-84D5-876409EE7A92}" srcOrd="0" destOrd="0" presId="urn:microsoft.com/office/officeart/2005/8/layout/process5"/>
    <dgm:cxn modelId="{83329CA0-13A9-4A09-B803-DA877303A226}" type="presParOf" srcId="{F403AA07-2B38-438A-B443-D5380732C5C0}" destId="{CAFA5467-C61D-4F00-ABB5-75E65D564DD6}"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2532D1-57B0-45CE-9AC8-D451BC3F5AD0}"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6F546E4C-873E-42F4-B097-6ECAAB50DEED}">
      <dgm:prSet/>
      <dgm:spPr/>
      <dgm:t>
        <a:bodyPr/>
        <a:lstStyle/>
        <a:p>
          <a:r>
            <a:rPr lang="sk-SK"/>
            <a:t>Rozdelenie vstupu na množinu viet (optional)</a:t>
          </a:r>
          <a:endParaRPr lang="en-US"/>
        </a:p>
      </dgm:t>
    </dgm:pt>
    <dgm:pt modelId="{9B4FC356-DA47-4869-B2DC-E563672A59B4}" type="parTrans" cxnId="{A7700CA9-7E4B-4CDC-B39C-0A98F785BB72}">
      <dgm:prSet/>
      <dgm:spPr/>
      <dgm:t>
        <a:bodyPr/>
        <a:lstStyle/>
        <a:p>
          <a:endParaRPr lang="en-US"/>
        </a:p>
      </dgm:t>
    </dgm:pt>
    <dgm:pt modelId="{BF730A92-B884-4F95-B245-DBAA25D246BD}" type="sibTrans" cxnId="{A7700CA9-7E4B-4CDC-B39C-0A98F785BB72}">
      <dgm:prSet/>
      <dgm:spPr/>
      <dgm:t>
        <a:bodyPr/>
        <a:lstStyle/>
        <a:p>
          <a:endParaRPr lang="en-US"/>
        </a:p>
      </dgm:t>
    </dgm:pt>
    <dgm:pt modelId="{7C882DD8-5AFC-49D4-9B48-13F7B18971CC}">
      <dgm:prSet/>
      <dgm:spPr/>
      <dgm:t>
        <a:bodyPr/>
        <a:lstStyle/>
        <a:p>
          <a:r>
            <a:rPr lang="sk-SK"/>
            <a:t>Extrakcia a normalizácia slov z viet</a:t>
          </a:r>
          <a:endParaRPr lang="en-US"/>
        </a:p>
      </dgm:t>
    </dgm:pt>
    <dgm:pt modelId="{F52925C3-C137-4A37-B59E-2200DD2B9D63}" type="parTrans" cxnId="{A9B80982-B92D-4BE0-8D79-511FB7F2F715}">
      <dgm:prSet/>
      <dgm:spPr/>
      <dgm:t>
        <a:bodyPr/>
        <a:lstStyle/>
        <a:p>
          <a:endParaRPr lang="en-US"/>
        </a:p>
      </dgm:t>
    </dgm:pt>
    <dgm:pt modelId="{112D7B35-80C2-47A0-8C6A-B7B4FDAEE08F}" type="sibTrans" cxnId="{A9B80982-B92D-4BE0-8D79-511FB7F2F715}">
      <dgm:prSet/>
      <dgm:spPr/>
      <dgm:t>
        <a:bodyPr/>
        <a:lstStyle/>
        <a:p>
          <a:endParaRPr lang="en-US"/>
        </a:p>
      </dgm:t>
    </dgm:pt>
    <dgm:pt modelId="{BA31F26C-B876-4309-A115-798966C840B4}">
      <dgm:prSet/>
      <dgm:spPr/>
      <dgm:t>
        <a:bodyPr/>
        <a:lstStyle/>
        <a:p>
          <a:r>
            <a:rPr lang="sk-SK" dirty="0"/>
            <a:t>Korekcia slov (</a:t>
          </a:r>
          <a:r>
            <a:rPr lang="sk-SK" dirty="0" err="1"/>
            <a:t>levenshtein</a:t>
          </a:r>
          <a:r>
            <a:rPr lang="sk-SK" dirty="0"/>
            <a:t> </a:t>
          </a:r>
          <a:r>
            <a:rPr lang="sk-SK" dirty="0" err="1"/>
            <a:t>distance</a:t>
          </a:r>
          <a:r>
            <a:rPr lang="sk-SK" dirty="0"/>
            <a:t>)</a:t>
          </a:r>
          <a:endParaRPr lang="en-US" dirty="0"/>
        </a:p>
      </dgm:t>
    </dgm:pt>
    <dgm:pt modelId="{75B709FA-15A8-43FC-9E79-56539DCD453F}" type="parTrans" cxnId="{E468110F-12AD-4482-B8AC-F31009D72EF3}">
      <dgm:prSet/>
      <dgm:spPr/>
      <dgm:t>
        <a:bodyPr/>
        <a:lstStyle/>
        <a:p>
          <a:endParaRPr lang="en-US"/>
        </a:p>
      </dgm:t>
    </dgm:pt>
    <dgm:pt modelId="{F8BA20CC-B753-48FF-909C-1BB69071E84E}" type="sibTrans" cxnId="{E468110F-12AD-4482-B8AC-F31009D72EF3}">
      <dgm:prSet/>
      <dgm:spPr/>
      <dgm:t>
        <a:bodyPr/>
        <a:lstStyle/>
        <a:p>
          <a:endParaRPr lang="en-US"/>
        </a:p>
      </dgm:t>
    </dgm:pt>
    <dgm:pt modelId="{080AF0B3-F476-4202-99BF-8EBBDEE92319}">
      <dgm:prSet/>
      <dgm:spPr/>
      <dgm:t>
        <a:bodyPr/>
        <a:lstStyle/>
        <a:p>
          <a:r>
            <a:rPr lang="sk-SK"/>
            <a:t>Analýza kľúčových slov (Tf-Idf)</a:t>
          </a:r>
          <a:endParaRPr lang="en-US"/>
        </a:p>
      </dgm:t>
    </dgm:pt>
    <dgm:pt modelId="{212AB7C5-5AAC-4884-863F-3FC28476779C}" type="parTrans" cxnId="{4144B761-9A0F-44AF-80A2-237B469BDBE7}">
      <dgm:prSet/>
      <dgm:spPr/>
      <dgm:t>
        <a:bodyPr/>
        <a:lstStyle/>
        <a:p>
          <a:endParaRPr lang="en-US"/>
        </a:p>
      </dgm:t>
    </dgm:pt>
    <dgm:pt modelId="{71EE4409-85D1-449D-998A-313DA43365B1}" type="sibTrans" cxnId="{4144B761-9A0F-44AF-80A2-237B469BDBE7}">
      <dgm:prSet/>
      <dgm:spPr/>
      <dgm:t>
        <a:bodyPr/>
        <a:lstStyle/>
        <a:p>
          <a:endParaRPr lang="en-US"/>
        </a:p>
      </dgm:t>
    </dgm:pt>
    <dgm:pt modelId="{476BA859-BE8A-4A0B-B63D-3BB1117EF6A4}" type="pres">
      <dgm:prSet presAssocID="{482532D1-57B0-45CE-9AC8-D451BC3F5AD0}" presName="vert0" presStyleCnt="0">
        <dgm:presLayoutVars>
          <dgm:dir/>
          <dgm:animOne val="branch"/>
          <dgm:animLvl val="lvl"/>
        </dgm:presLayoutVars>
      </dgm:prSet>
      <dgm:spPr/>
    </dgm:pt>
    <dgm:pt modelId="{2174AA87-B872-435E-B1EE-1A0FA78D1427}" type="pres">
      <dgm:prSet presAssocID="{6F546E4C-873E-42F4-B097-6ECAAB50DEED}" presName="thickLine" presStyleLbl="alignNode1" presStyleIdx="0" presStyleCnt="4"/>
      <dgm:spPr/>
    </dgm:pt>
    <dgm:pt modelId="{5D94F222-9CA7-4581-BD17-C2CECD88E207}" type="pres">
      <dgm:prSet presAssocID="{6F546E4C-873E-42F4-B097-6ECAAB50DEED}" presName="horz1" presStyleCnt="0"/>
      <dgm:spPr/>
    </dgm:pt>
    <dgm:pt modelId="{4326A942-B141-485B-BE19-D0B428FFD46D}" type="pres">
      <dgm:prSet presAssocID="{6F546E4C-873E-42F4-B097-6ECAAB50DEED}" presName="tx1" presStyleLbl="revTx" presStyleIdx="0" presStyleCnt="4"/>
      <dgm:spPr/>
    </dgm:pt>
    <dgm:pt modelId="{91C418C7-95AE-4599-B6DF-173CF09C965E}" type="pres">
      <dgm:prSet presAssocID="{6F546E4C-873E-42F4-B097-6ECAAB50DEED}" presName="vert1" presStyleCnt="0"/>
      <dgm:spPr/>
    </dgm:pt>
    <dgm:pt modelId="{AD437AA1-B0DF-49E7-B071-5DFC78368AE9}" type="pres">
      <dgm:prSet presAssocID="{7C882DD8-5AFC-49D4-9B48-13F7B18971CC}" presName="thickLine" presStyleLbl="alignNode1" presStyleIdx="1" presStyleCnt="4"/>
      <dgm:spPr/>
    </dgm:pt>
    <dgm:pt modelId="{839716FF-DE1A-4EE0-B4B3-E856CDA59F1C}" type="pres">
      <dgm:prSet presAssocID="{7C882DD8-5AFC-49D4-9B48-13F7B18971CC}" presName="horz1" presStyleCnt="0"/>
      <dgm:spPr/>
    </dgm:pt>
    <dgm:pt modelId="{2369A9BC-3BDF-48FF-B363-15362969F433}" type="pres">
      <dgm:prSet presAssocID="{7C882DD8-5AFC-49D4-9B48-13F7B18971CC}" presName="tx1" presStyleLbl="revTx" presStyleIdx="1" presStyleCnt="4"/>
      <dgm:spPr/>
    </dgm:pt>
    <dgm:pt modelId="{DF3F18B2-64A9-422A-947E-ACA12DA9772C}" type="pres">
      <dgm:prSet presAssocID="{7C882DD8-5AFC-49D4-9B48-13F7B18971CC}" presName="vert1" presStyleCnt="0"/>
      <dgm:spPr/>
    </dgm:pt>
    <dgm:pt modelId="{69FA3561-44C3-4C16-9B1F-66C4ED96D02D}" type="pres">
      <dgm:prSet presAssocID="{BA31F26C-B876-4309-A115-798966C840B4}" presName="thickLine" presStyleLbl="alignNode1" presStyleIdx="2" presStyleCnt="4"/>
      <dgm:spPr/>
    </dgm:pt>
    <dgm:pt modelId="{957FB3D2-0F98-47CE-8F22-36A0FDC33494}" type="pres">
      <dgm:prSet presAssocID="{BA31F26C-B876-4309-A115-798966C840B4}" presName="horz1" presStyleCnt="0"/>
      <dgm:spPr/>
    </dgm:pt>
    <dgm:pt modelId="{14F890EA-7B6B-48A6-8D1B-A20B2BC762D0}" type="pres">
      <dgm:prSet presAssocID="{BA31F26C-B876-4309-A115-798966C840B4}" presName="tx1" presStyleLbl="revTx" presStyleIdx="2" presStyleCnt="4"/>
      <dgm:spPr/>
    </dgm:pt>
    <dgm:pt modelId="{1CD39F15-0B07-4153-8458-26B7D47DC32E}" type="pres">
      <dgm:prSet presAssocID="{BA31F26C-B876-4309-A115-798966C840B4}" presName="vert1" presStyleCnt="0"/>
      <dgm:spPr/>
    </dgm:pt>
    <dgm:pt modelId="{8F9EC444-7077-4946-80B1-A7E43F438953}" type="pres">
      <dgm:prSet presAssocID="{080AF0B3-F476-4202-99BF-8EBBDEE92319}" presName="thickLine" presStyleLbl="alignNode1" presStyleIdx="3" presStyleCnt="4"/>
      <dgm:spPr/>
    </dgm:pt>
    <dgm:pt modelId="{6E238CBF-C94F-43BE-AF8A-5BDE67F5A12F}" type="pres">
      <dgm:prSet presAssocID="{080AF0B3-F476-4202-99BF-8EBBDEE92319}" presName="horz1" presStyleCnt="0"/>
      <dgm:spPr/>
    </dgm:pt>
    <dgm:pt modelId="{BE43476B-DDA8-4FEA-A8A7-EDE8094EDE7A}" type="pres">
      <dgm:prSet presAssocID="{080AF0B3-F476-4202-99BF-8EBBDEE92319}" presName="tx1" presStyleLbl="revTx" presStyleIdx="3" presStyleCnt="4"/>
      <dgm:spPr/>
    </dgm:pt>
    <dgm:pt modelId="{CE45D316-CAFB-41CE-B69A-F5C734A6773C}" type="pres">
      <dgm:prSet presAssocID="{080AF0B3-F476-4202-99BF-8EBBDEE92319}" presName="vert1" presStyleCnt="0"/>
      <dgm:spPr/>
    </dgm:pt>
  </dgm:ptLst>
  <dgm:cxnLst>
    <dgm:cxn modelId="{37970505-F9E5-4F7A-980C-4061A1B7AC03}" type="presOf" srcId="{6F546E4C-873E-42F4-B097-6ECAAB50DEED}" destId="{4326A942-B141-485B-BE19-D0B428FFD46D}" srcOrd="0" destOrd="0" presId="urn:microsoft.com/office/officeart/2008/layout/LinedList"/>
    <dgm:cxn modelId="{E468110F-12AD-4482-B8AC-F31009D72EF3}" srcId="{482532D1-57B0-45CE-9AC8-D451BC3F5AD0}" destId="{BA31F26C-B876-4309-A115-798966C840B4}" srcOrd="2" destOrd="0" parTransId="{75B709FA-15A8-43FC-9E79-56539DCD453F}" sibTransId="{F8BA20CC-B753-48FF-909C-1BB69071E84E}"/>
    <dgm:cxn modelId="{C26A0F23-0FF8-4C53-9031-8F9C08E741C4}" type="presOf" srcId="{482532D1-57B0-45CE-9AC8-D451BC3F5AD0}" destId="{476BA859-BE8A-4A0B-B63D-3BB1117EF6A4}" srcOrd="0" destOrd="0" presId="urn:microsoft.com/office/officeart/2008/layout/LinedList"/>
    <dgm:cxn modelId="{4144B761-9A0F-44AF-80A2-237B469BDBE7}" srcId="{482532D1-57B0-45CE-9AC8-D451BC3F5AD0}" destId="{080AF0B3-F476-4202-99BF-8EBBDEE92319}" srcOrd="3" destOrd="0" parTransId="{212AB7C5-5AAC-4884-863F-3FC28476779C}" sibTransId="{71EE4409-85D1-449D-998A-313DA43365B1}"/>
    <dgm:cxn modelId="{A9B80982-B92D-4BE0-8D79-511FB7F2F715}" srcId="{482532D1-57B0-45CE-9AC8-D451BC3F5AD0}" destId="{7C882DD8-5AFC-49D4-9B48-13F7B18971CC}" srcOrd="1" destOrd="0" parTransId="{F52925C3-C137-4A37-B59E-2200DD2B9D63}" sibTransId="{112D7B35-80C2-47A0-8C6A-B7B4FDAEE08F}"/>
    <dgm:cxn modelId="{64ED9EA0-80D9-4562-957A-122320B7F477}" type="presOf" srcId="{7C882DD8-5AFC-49D4-9B48-13F7B18971CC}" destId="{2369A9BC-3BDF-48FF-B363-15362969F433}" srcOrd="0" destOrd="0" presId="urn:microsoft.com/office/officeart/2008/layout/LinedList"/>
    <dgm:cxn modelId="{A7700CA9-7E4B-4CDC-B39C-0A98F785BB72}" srcId="{482532D1-57B0-45CE-9AC8-D451BC3F5AD0}" destId="{6F546E4C-873E-42F4-B097-6ECAAB50DEED}" srcOrd="0" destOrd="0" parTransId="{9B4FC356-DA47-4869-B2DC-E563672A59B4}" sibTransId="{BF730A92-B884-4F95-B245-DBAA25D246BD}"/>
    <dgm:cxn modelId="{C174C2C8-A800-452C-BD21-AD2AE4539456}" type="presOf" srcId="{080AF0B3-F476-4202-99BF-8EBBDEE92319}" destId="{BE43476B-DDA8-4FEA-A8A7-EDE8094EDE7A}" srcOrd="0" destOrd="0" presId="urn:microsoft.com/office/officeart/2008/layout/LinedList"/>
    <dgm:cxn modelId="{30D1BEE2-1B18-4786-858A-BF4BB5B64E05}" type="presOf" srcId="{BA31F26C-B876-4309-A115-798966C840B4}" destId="{14F890EA-7B6B-48A6-8D1B-A20B2BC762D0}" srcOrd="0" destOrd="0" presId="urn:microsoft.com/office/officeart/2008/layout/LinedList"/>
    <dgm:cxn modelId="{EDB0DF75-CF66-4EA0-88B3-831910E53A24}" type="presParOf" srcId="{476BA859-BE8A-4A0B-B63D-3BB1117EF6A4}" destId="{2174AA87-B872-435E-B1EE-1A0FA78D1427}" srcOrd="0" destOrd="0" presId="urn:microsoft.com/office/officeart/2008/layout/LinedList"/>
    <dgm:cxn modelId="{8B207723-D6F2-4F51-8A7C-EECD6E926CB1}" type="presParOf" srcId="{476BA859-BE8A-4A0B-B63D-3BB1117EF6A4}" destId="{5D94F222-9CA7-4581-BD17-C2CECD88E207}" srcOrd="1" destOrd="0" presId="urn:microsoft.com/office/officeart/2008/layout/LinedList"/>
    <dgm:cxn modelId="{384C563D-D3C7-4AAF-B5FA-C4338AB72C4B}" type="presParOf" srcId="{5D94F222-9CA7-4581-BD17-C2CECD88E207}" destId="{4326A942-B141-485B-BE19-D0B428FFD46D}" srcOrd="0" destOrd="0" presId="urn:microsoft.com/office/officeart/2008/layout/LinedList"/>
    <dgm:cxn modelId="{41C44265-8383-452A-A121-979DAB122BA1}" type="presParOf" srcId="{5D94F222-9CA7-4581-BD17-C2CECD88E207}" destId="{91C418C7-95AE-4599-B6DF-173CF09C965E}" srcOrd="1" destOrd="0" presId="urn:microsoft.com/office/officeart/2008/layout/LinedList"/>
    <dgm:cxn modelId="{8C62D42B-7955-4172-828F-F505D2AAED8E}" type="presParOf" srcId="{476BA859-BE8A-4A0B-B63D-3BB1117EF6A4}" destId="{AD437AA1-B0DF-49E7-B071-5DFC78368AE9}" srcOrd="2" destOrd="0" presId="urn:microsoft.com/office/officeart/2008/layout/LinedList"/>
    <dgm:cxn modelId="{5EA10754-B0F6-4B9D-9345-E2480D64158A}" type="presParOf" srcId="{476BA859-BE8A-4A0B-B63D-3BB1117EF6A4}" destId="{839716FF-DE1A-4EE0-B4B3-E856CDA59F1C}" srcOrd="3" destOrd="0" presId="urn:microsoft.com/office/officeart/2008/layout/LinedList"/>
    <dgm:cxn modelId="{7A046AD0-FA6C-484B-9866-3BDF5E364492}" type="presParOf" srcId="{839716FF-DE1A-4EE0-B4B3-E856CDA59F1C}" destId="{2369A9BC-3BDF-48FF-B363-15362969F433}" srcOrd="0" destOrd="0" presId="urn:microsoft.com/office/officeart/2008/layout/LinedList"/>
    <dgm:cxn modelId="{8A2245F1-CEB8-48DD-BCC4-AF369956FDAE}" type="presParOf" srcId="{839716FF-DE1A-4EE0-B4B3-E856CDA59F1C}" destId="{DF3F18B2-64A9-422A-947E-ACA12DA9772C}" srcOrd="1" destOrd="0" presId="urn:microsoft.com/office/officeart/2008/layout/LinedList"/>
    <dgm:cxn modelId="{7E541D0F-063F-4094-86DA-A0A5990F9CE0}" type="presParOf" srcId="{476BA859-BE8A-4A0B-B63D-3BB1117EF6A4}" destId="{69FA3561-44C3-4C16-9B1F-66C4ED96D02D}" srcOrd="4" destOrd="0" presId="urn:microsoft.com/office/officeart/2008/layout/LinedList"/>
    <dgm:cxn modelId="{514981AD-EC48-400B-919A-478E30B079AE}" type="presParOf" srcId="{476BA859-BE8A-4A0B-B63D-3BB1117EF6A4}" destId="{957FB3D2-0F98-47CE-8F22-36A0FDC33494}" srcOrd="5" destOrd="0" presId="urn:microsoft.com/office/officeart/2008/layout/LinedList"/>
    <dgm:cxn modelId="{856FF882-3A43-48BE-B932-592A3B213EDC}" type="presParOf" srcId="{957FB3D2-0F98-47CE-8F22-36A0FDC33494}" destId="{14F890EA-7B6B-48A6-8D1B-A20B2BC762D0}" srcOrd="0" destOrd="0" presId="urn:microsoft.com/office/officeart/2008/layout/LinedList"/>
    <dgm:cxn modelId="{20157DC6-279F-4107-A9AE-849BB0828678}" type="presParOf" srcId="{957FB3D2-0F98-47CE-8F22-36A0FDC33494}" destId="{1CD39F15-0B07-4153-8458-26B7D47DC32E}" srcOrd="1" destOrd="0" presId="urn:microsoft.com/office/officeart/2008/layout/LinedList"/>
    <dgm:cxn modelId="{DBD3B522-35AB-440A-BBC7-4268F4E36251}" type="presParOf" srcId="{476BA859-BE8A-4A0B-B63D-3BB1117EF6A4}" destId="{8F9EC444-7077-4946-80B1-A7E43F438953}" srcOrd="6" destOrd="0" presId="urn:microsoft.com/office/officeart/2008/layout/LinedList"/>
    <dgm:cxn modelId="{42DC214E-5574-4C41-BD31-802AB809C117}" type="presParOf" srcId="{476BA859-BE8A-4A0B-B63D-3BB1117EF6A4}" destId="{6E238CBF-C94F-43BE-AF8A-5BDE67F5A12F}" srcOrd="7" destOrd="0" presId="urn:microsoft.com/office/officeart/2008/layout/LinedList"/>
    <dgm:cxn modelId="{2A44D771-60E1-499F-ADC1-BEE34AAEC8FE}" type="presParOf" srcId="{6E238CBF-C94F-43BE-AF8A-5BDE67F5A12F}" destId="{BE43476B-DDA8-4FEA-A8A7-EDE8094EDE7A}" srcOrd="0" destOrd="0" presId="urn:microsoft.com/office/officeart/2008/layout/LinedList"/>
    <dgm:cxn modelId="{286775F2-2329-457C-A5EE-7F2DBCF3F74E}" type="presParOf" srcId="{6E238CBF-C94F-43BE-AF8A-5BDE67F5A12F}" destId="{CE45D316-CAFB-41CE-B69A-F5C734A6773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5F90B-C850-49A2-8286-DF2D50D6378F}">
      <dsp:nvSpPr>
        <dsp:cNvPr id="0" name=""/>
        <dsp:cNvSpPr/>
      </dsp:nvSpPr>
      <dsp:spPr>
        <a:xfrm>
          <a:off x="4409" y="884551"/>
          <a:ext cx="1927765" cy="115665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sk-SK" sz="2000" kern="1200" dirty="0"/>
            <a:t>Vstup užívateľa</a:t>
          </a:r>
          <a:endParaRPr lang="en-US" sz="2000" kern="1200" dirty="0"/>
        </a:p>
      </dsp:txBody>
      <dsp:txXfrm>
        <a:off x="38286" y="918428"/>
        <a:ext cx="1860011" cy="1088905"/>
      </dsp:txXfrm>
    </dsp:sp>
    <dsp:sp modelId="{1DC4B9F0-8780-4E26-81EF-08AD89AFE617}">
      <dsp:nvSpPr>
        <dsp:cNvPr id="0" name=""/>
        <dsp:cNvSpPr/>
      </dsp:nvSpPr>
      <dsp:spPr>
        <a:xfrm>
          <a:off x="2101818" y="1223838"/>
          <a:ext cx="408686" cy="478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101818" y="1319455"/>
        <a:ext cx="286080" cy="286851"/>
      </dsp:txXfrm>
    </dsp:sp>
    <dsp:sp modelId="{980522F6-DE60-4017-BDD5-EE6221DB354A}">
      <dsp:nvSpPr>
        <dsp:cNvPr id="0" name=""/>
        <dsp:cNvSpPr/>
      </dsp:nvSpPr>
      <dsp:spPr>
        <a:xfrm>
          <a:off x="2703281" y="884551"/>
          <a:ext cx="1927765" cy="115665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sk-SK" sz="2000" kern="1200"/>
            <a:t>Spracovanie vstupu</a:t>
          </a:r>
          <a:endParaRPr lang="en-US" sz="2000" kern="1200"/>
        </a:p>
      </dsp:txBody>
      <dsp:txXfrm>
        <a:off x="2737158" y="918428"/>
        <a:ext cx="1860011" cy="1088905"/>
      </dsp:txXfrm>
    </dsp:sp>
    <dsp:sp modelId="{2F0023A2-1885-4406-9279-5F617371A358}">
      <dsp:nvSpPr>
        <dsp:cNvPr id="0" name=""/>
        <dsp:cNvSpPr/>
      </dsp:nvSpPr>
      <dsp:spPr>
        <a:xfrm>
          <a:off x="4800690" y="1223838"/>
          <a:ext cx="408686" cy="478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0690" y="1319455"/>
        <a:ext cx="286080" cy="286851"/>
      </dsp:txXfrm>
    </dsp:sp>
    <dsp:sp modelId="{6353C561-130F-4865-A0F5-DBF4824057EE}">
      <dsp:nvSpPr>
        <dsp:cNvPr id="0" name=""/>
        <dsp:cNvSpPr/>
      </dsp:nvSpPr>
      <dsp:spPr>
        <a:xfrm>
          <a:off x="5402153" y="884551"/>
          <a:ext cx="1927765" cy="115665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sk-SK" sz="2000" kern="1200" dirty="0"/>
            <a:t>Parametrizácia slov</a:t>
          </a:r>
          <a:endParaRPr lang="en-US" sz="2000" kern="1200" dirty="0"/>
        </a:p>
      </dsp:txBody>
      <dsp:txXfrm>
        <a:off x="5436030" y="918428"/>
        <a:ext cx="1860011" cy="1088905"/>
      </dsp:txXfrm>
    </dsp:sp>
    <dsp:sp modelId="{7BD52870-E49A-42A3-92B8-5F8CB1239DAE}">
      <dsp:nvSpPr>
        <dsp:cNvPr id="0" name=""/>
        <dsp:cNvSpPr/>
      </dsp:nvSpPr>
      <dsp:spPr>
        <a:xfrm>
          <a:off x="7499562" y="1223838"/>
          <a:ext cx="408686" cy="478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499562" y="1319455"/>
        <a:ext cx="286080" cy="286851"/>
      </dsp:txXfrm>
    </dsp:sp>
    <dsp:sp modelId="{CAFA5467-C61D-4F00-ABB5-75E65D564DD6}">
      <dsp:nvSpPr>
        <dsp:cNvPr id="0" name=""/>
        <dsp:cNvSpPr/>
      </dsp:nvSpPr>
      <dsp:spPr>
        <a:xfrm>
          <a:off x="8101025" y="884551"/>
          <a:ext cx="1927765" cy="115665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sk-SK" sz="2000" kern="1200"/>
            <a:t>Vyhľadanie výstupu</a:t>
          </a:r>
          <a:endParaRPr lang="en-US" sz="2000" kern="1200"/>
        </a:p>
      </dsp:txBody>
      <dsp:txXfrm>
        <a:off x="8134902" y="918428"/>
        <a:ext cx="1860011" cy="1088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AA87-B872-435E-B1EE-1A0FA78D1427}">
      <dsp:nvSpPr>
        <dsp:cNvPr id="0" name=""/>
        <dsp:cNvSpPr/>
      </dsp:nvSpPr>
      <dsp:spPr>
        <a:xfrm>
          <a:off x="0" y="0"/>
          <a:ext cx="6668792"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326A942-B141-485B-BE19-D0B428FFD46D}">
      <dsp:nvSpPr>
        <dsp:cNvPr id="0" name=""/>
        <dsp:cNvSpPr/>
      </dsp:nvSpPr>
      <dsp:spPr>
        <a:xfrm>
          <a:off x="0" y="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sk-SK" sz="4000" kern="1200"/>
            <a:t>Rozdelenie vstupu na množinu viet (optional)</a:t>
          </a:r>
          <a:endParaRPr lang="en-US" sz="4000" kern="1200"/>
        </a:p>
      </dsp:txBody>
      <dsp:txXfrm>
        <a:off x="0" y="0"/>
        <a:ext cx="6668792" cy="1444500"/>
      </dsp:txXfrm>
    </dsp:sp>
    <dsp:sp modelId="{AD437AA1-B0DF-49E7-B071-5DFC78368AE9}">
      <dsp:nvSpPr>
        <dsp:cNvPr id="0" name=""/>
        <dsp:cNvSpPr/>
      </dsp:nvSpPr>
      <dsp:spPr>
        <a:xfrm>
          <a:off x="0" y="1444500"/>
          <a:ext cx="6668792" cy="0"/>
        </a:xfrm>
        <a:prstGeom prst="line">
          <a:avLst/>
        </a:prstGeom>
        <a:solidFill>
          <a:schemeClr val="accent2">
            <a:hueOff val="-512799"/>
            <a:satOff val="-3252"/>
            <a:lumOff val="-719"/>
            <a:alphaOff val="0"/>
          </a:schemeClr>
        </a:solidFill>
        <a:ln w="9525" cap="flat" cmpd="sng" algn="ctr">
          <a:solidFill>
            <a:schemeClr val="accent2">
              <a:hueOff val="-512799"/>
              <a:satOff val="-3252"/>
              <a:lumOff val="-71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369A9BC-3BDF-48FF-B363-15362969F433}">
      <dsp:nvSpPr>
        <dsp:cNvPr id="0" name=""/>
        <dsp:cNvSpPr/>
      </dsp:nvSpPr>
      <dsp:spPr>
        <a:xfrm>
          <a:off x="0" y="14445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sk-SK" sz="4000" kern="1200"/>
            <a:t>Extrakcia a normalizácia slov z viet</a:t>
          </a:r>
          <a:endParaRPr lang="en-US" sz="4000" kern="1200"/>
        </a:p>
      </dsp:txBody>
      <dsp:txXfrm>
        <a:off x="0" y="1444500"/>
        <a:ext cx="6668792" cy="1444500"/>
      </dsp:txXfrm>
    </dsp:sp>
    <dsp:sp modelId="{69FA3561-44C3-4C16-9B1F-66C4ED96D02D}">
      <dsp:nvSpPr>
        <dsp:cNvPr id="0" name=""/>
        <dsp:cNvSpPr/>
      </dsp:nvSpPr>
      <dsp:spPr>
        <a:xfrm>
          <a:off x="0" y="2889000"/>
          <a:ext cx="6668792" cy="0"/>
        </a:xfrm>
        <a:prstGeom prst="line">
          <a:avLst/>
        </a:prstGeom>
        <a:solidFill>
          <a:schemeClr val="accent2">
            <a:hueOff val="-1025599"/>
            <a:satOff val="-6505"/>
            <a:lumOff val="-1437"/>
            <a:alphaOff val="0"/>
          </a:schemeClr>
        </a:solidFill>
        <a:ln w="9525" cap="flat" cmpd="sng" algn="ctr">
          <a:solidFill>
            <a:schemeClr val="accent2">
              <a:hueOff val="-1025599"/>
              <a:satOff val="-6505"/>
              <a:lumOff val="-143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4F890EA-7B6B-48A6-8D1B-A20B2BC762D0}">
      <dsp:nvSpPr>
        <dsp:cNvPr id="0" name=""/>
        <dsp:cNvSpPr/>
      </dsp:nvSpPr>
      <dsp:spPr>
        <a:xfrm>
          <a:off x="0" y="28890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sk-SK" sz="4000" kern="1200" dirty="0"/>
            <a:t>Korekcia slov (</a:t>
          </a:r>
          <a:r>
            <a:rPr lang="sk-SK" sz="4000" kern="1200" dirty="0" err="1"/>
            <a:t>levenshtein</a:t>
          </a:r>
          <a:r>
            <a:rPr lang="sk-SK" sz="4000" kern="1200" dirty="0"/>
            <a:t> </a:t>
          </a:r>
          <a:r>
            <a:rPr lang="sk-SK" sz="4000" kern="1200" dirty="0" err="1"/>
            <a:t>distance</a:t>
          </a:r>
          <a:r>
            <a:rPr lang="sk-SK" sz="4000" kern="1200" dirty="0"/>
            <a:t>)</a:t>
          </a:r>
          <a:endParaRPr lang="en-US" sz="4000" kern="1200" dirty="0"/>
        </a:p>
      </dsp:txBody>
      <dsp:txXfrm>
        <a:off x="0" y="2889000"/>
        <a:ext cx="6668792" cy="1444500"/>
      </dsp:txXfrm>
    </dsp:sp>
    <dsp:sp modelId="{8F9EC444-7077-4946-80B1-A7E43F438953}">
      <dsp:nvSpPr>
        <dsp:cNvPr id="0" name=""/>
        <dsp:cNvSpPr/>
      </dsp:nvSpPr>
      <dsp:spPr>
        <a:xfrm>
          <a:off x="0" y="4333500"/>
          <a:ext cx="6668792" cy="0"/>
        </a:xfrm>
        <a:prstGeom prst="line">
          <a:avLst/>
        </a:prstGeom>
        <a:solidFill>
          <a:schemeClr val="accent2">
            <a:hueOff val="-1538398"/>
            <a:satOff val="-9757"/>
            <a:lumOff val="-2156"/>
            <a:alphaOff val="0"/>
          </a:schemeClr>
        </a:solidFill>
        <a:ln w="9525" cap="flat" cmpd="sng" algn="ctr">
          <a:solidFill>
            <a:schemeClr val="accent2">
              <a:hueOff val="-1538398"/>
              <a:satOff val="-9757"/>
              <a:lumOff val="-215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E43476B-DDA8-4FEA-A8A7-EDE8094EDE7A}">
      <dsp:nvSpPr>
        <dsp:cNvPr id="0" name=""/>
        <dsp:cNvSpPr/>
      </dsp:nvSpPr>
      <dsp:spPr>
        <a:xfrm>
          <a:off x="0" y="43335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sk-SK" sz="4000" kern="1200"/>
            <a:t>Analýza kľúčových slov (Tf-Idf)</a:t>
          </a:r>
          <a:endParaRPr lang="en-US" sz="4000" kern="1200"/>
        </a:p>
      </dsp:txBody>
      <dsp:txXfrm>
        <a:off x="0" y="4333500"/>
        <a:ext cx="6668792" cy="14445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92B89-32ED-41ED-A40D-CCF433255EE2}" type="datetimeFigureOut">
              <a:rPr lang="sk-SK" smtClean="0"/>
              <a:t>9. 12. 2021</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BBFA1-FAE0-42DC-93E8-5B1AB5BABB55}" type="slidenum">
              <a:rPr lang="sk-SK" smtClean="0"/>
              <a:t>‹#›</a:t>
            </a:fld>
            <a:endParaRPr lang="sk-SK"/>
          </a:p>
        </p:txBody>
      </p:sp>
    </p:spTree>
    <p:extLst>
      <p:ext uri="{BB962C8B-B14F-4D97-AF65-F5344CB8AC3E}">
        <p14:creationId xmlns:p14="http://schemas.microsoft.com/office/powerpoint/2010/main" val="79104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Dobrý deň prajem. Moje meno je Michal Chamula a mojou diplomovou prácou je Prirodzený dialógový systém pre hry.</a:t>
            </a:r>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1</a:t>
            </a:fld>
            <a:endParaRPr lang="sk-SK"/>
          </a:p>
        </p:txBody>
      </p:sp>
    </p:spTree>
    <p:extLst>
      <p:ext uri="{BB962C8B-B14F-4D97-AF65-F5344CB8AC3E}">
        <p14:creationId xmlns:p14="http://schemas.microsoft.com/office/powerpoint/2010/main" val="96880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Pre analýzu kľúčových slov musíme každé slovo </a:t>
            </a:r>
            <a:r>
              <a:rPr lang="sk-SK" dirty="0" err="1"/>
              <a:t>parametrizovať</a:t>
            </a:r>
            <a:r>
              <a:rPr lang="sk-SK" dirty="0"/>
              <a:t> hodnotami, aby sme vedeli vybrať najvhodnejšie kľúčové slová zo vstupu. Jeden z hlavných algoritmov, ktoré používame na túto parametrizáciu je </a:t>
            </a:r>
            <a:r>
              <a:rPr lang="sk-SK" dirty="0" err="1"/>
              <a:t>Tf-Idf</a:t>
            </a:r>
            <a:r>
              <a:rPr lang="sk-SK" dirty="0"/>
              <a:t>. Je to </a:t>
            </a:r>
            <a:r>
              <a:rPr lang="sk-SK" dirty="0" err="1"/>
              <a:t>ohodnocovací</a:t>
            </a:r>
            <a:r>
              <a:rPr lang="sk-SK" dirty="0"/>
              <a:t> algoritmus, ktorý počíta váhu slova podľa jeho počtu výskytov v dokumentoch (alebo v našom prípade dátových </a:t>
            </a:r>
            <a:r>
              <a:rPr lang="sk-SK" dirty="0" err="1"/>
              <a:t>assetoch</a:t>
            </a:r>
            <a:r>
              <a:rPr lang="sk-SK" dirty="0"/>
              <a:t>). Jeho výsledkom je súčin dvoch hodnôt a to </a:t>
            </a:r>
            <a:r>
              <a:rPr lang="sk-SK" dirty="0" err="1"/>
              <a:t>Tf</a:t>
            </a:r>
            <a:r>
              <a:rPr lang="sk-SK" dirty="0"/>
              <a:t>, a </a:t>
            </a:r>
            <a:r>
              <a:rPr lang="sk-SK" dirty="0" err="1"/>
              <a:t>Idf</a:t>
            </a:r>
            <a:r>
              <a:rPr lang="sk-SK" dirty="0"/>
              <a:t>, podľa čoho je aj pomenovaný. </a:t>
            </a:r>
          </a:p>
          <a:p>
            <a:endParaRPr lang="sk-SK" dirty="0"/>
          </a:p>
          <a:p>
            <a:r>
              <a:rPr lang="sk-SK" dirty="0" err="1"/>
              <a:t>Tf</a:t>
            </a:r>
            <a:r>
              <a:rPr lang="sk-SK" dirty="0"/>
              <a:t> (</a:t>
            </a:r>
            <a:r>
              <a:rPr lang="sk-SK" b="1" i="0" dirty="0">
                <a:solidFill>
                  <a:srgbClr val="202122"/>
                </a:solidFill>
                <a:effectLst/>
                <a:latin typeface="Arial" panose="020B0604020202020204" pitchFamily="34" charset="0"/>
              </a:rPr>
              <a:t>term </a:t>
            </a:r>
            <a:r>
              <a:rPr lang="sk-SK" b="1" i="0" dirty="0" err="1">
                <a:solidFill>
                  <a:srgbClr val="202122"/>
                </a:solidFill>
                <a:effectLst/>
                <a:latin typeface="Arial" panose="020B0604020202020204" pitchFamily="34" charset="0"/>
              </a:rPr>
              <a:t>frequency</a:t>
            </a:r>
            <a:r>
              <a:rPr lang="sk-SK" dirty="0"/>
              <a:t>) – Počíta počet výskytov slova „i“ v dokumente „j“. Čím je väčšia hodnota slova, tým znamená častejší výskyt tohto slova v dokumente</a:t>
            </a:r>
          </a:p>
          <a:p>
            <a:r>
              <a:rPr lang="sk-SK" dirty="0" err="1"/>
              <a:t>Idf</a:t>
            </a:r>
            <a:r>
              <a:rPr lang="sk-SK" dirty="0"/>
              <a:t> (</a:t>
            </a:r>
            <a:r>
              <a:rPr lang="sk-SK" b="1" i="0" dirty="0" err="1">
                <a:solidFill>
                  <a:srgbClr val="202122"/>
                </a:solidFill>
                <a:effectLst/>
                <a:latin typeface="Arial" panose="020B0604020202020204" pitchFamily="34" charset="0"/>
              </a:rPr>
              <a:t>inverse</a:t>
            </a:r>
            <a:r>
              <a:rPr lang="sk-SK" b="1" i="0" dirty="0">
                <a:solidFill>
                  <a:srgbClr val="202122"/>
                </a:solidFill>
                <a:effectLst/>
                <a:latin typeface="Arial" panose="020B0604020202020204" pitchFamily="34" charset="0"/>
              </a:rPr>
              <a:t> </a:t>
            </a:r>
            <a:r>
              <a:rPr lang="sk-SK" b="1" i="0" dirty="0" err="1">
                <a:solidFill>
                  <a:srgbClr val="202122"/>
                </a:solidFill>
                <a:effectLst/>
                <a:latin typeface="Arial" panose="020B0604020202020204" pitchFamily="34" charset="0"/>
              </a:rPr>
              <a:t>document</a:t>
            </a:r>
            <a:r>
              <a:rPr lang="sk-SK" b="1" i="0" dirty="0">
                <a:solidFill>
                  <a:srgbClr val="202122"/>
                </a:solidFill>
                <a:effectLst/>
                <a:latin typeface="Arial" panose="020B0604020202020204" pitchFamily="34" charset="0"/>
              </a:rPr>
              <a:t> </a:t>
            </a:r>
            <a:r>
              <a:rPr lang="sk-SK" b="1" i="0" dirty="0" err="1">
                <a:solidFill>
                  <a:srgbClr val="202122"/>
                </a:solidFill>
                <a:effectLst/>
                <a:latin typeface="Arial" panose="020B0604020202020204" pitchFamily="34" charset="0"/>
              </a:rPr>
              <a:t>frequency</a:t>
            </a:r>
            <a:r>
              <a:rPr lang="sk-SK" dirty="0"/>
              <a:t>) – Počíta logaritmickú hodnotu výskyt dokumentov, obsahujúcich slovo „i“ voči všetkým dokumentom. Slová ktoré sa nachádzajú vo viacerých dokumentoch sú menej dôležité ako tie unikátnejšie ktoré sa nachádzajú v malom počte dokumentov. Napríklad členy „</a:t>
            </a:r>
            <a:r>
              <a:rPr lang="sk-SK" dirty="0" err="1"/>
              <a:t>the</a:t>
            </a:r>
            <a:r>
              <a:rPr lang="sk-SK" dirty="0"/>
              <a:t>“, „a“, alebo „and“, budú </a:t>
            </a:r>
            <a:r>
              <a:rPr lang="sk-SK" dirty="0" err="1"/>
              <a:t>použíté</a:t>
            </a:r>
            <a:r>
              <a:rPr lang="sk-SK" dirty="0"/>
              <a:t> takmer všade, čiže ich dôležitosť klesne práve vďaka hodnote </a:t>
            </a:r>
            <a:r>
              <a:rPr lang="sk-SK" dirty="0" err="1"/>
              <a:t>Idf</a:t>
            </a:r>
            <a:r>
              <a:rPr lang="sk-SK" dirty="0"/>
              <a:t>.</a:t>
            </a:r>
          </a:p>
          <a:p>
            <a:endParaRPr lang="sk-SK" dirty="0"/>
          </a:p>
          <a:p>
            <a:r>
              <a:rPr lang="sk-SK" dirty="0"/>
              <a:t>Analýzou slov spolu s ostatnými parametrami, vieme vyhodnotiť, ktoré slová použijeme ako kľúčové slová na vyhľadanie odpovede pre hráča.</a:t>
            </a:r>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10</a:t>
            </a:fld>
            <a:endParaRPr lang="sk-SK"/>
          </a:p>
        </p:txBody>
      </p:sp>
    </p:spTree>
    <p:extLst>
      <p:ext uri="{BB962C8B-B14F-4D97-AF65-F5344CB8AC3E}">
        <p14:creationId xmlns:p14="http://schemas.microsoft.com/office/powerpoint/2010/main" val="3248097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11</a:t>
            </a:fld>
            <a:endParaRPr lang="sk-SK"/>
          </a:p>
        </p:txBody>
      </p:sp>
    </p:spTree>
    <p:extLst>
      <p:ext uri="{BB962C8B-B14F-4D97-AF65-F5344CB8AC3E}">
        <p14:creationId xmlns:p14="http://schemas.microsoft.com/office/powerpoint/2010/main" val="367400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Cieľom tejto práce je navrhnúť univerzálne riešenie prirodzeného dialógového systému pre hry. To znamená, že systém bude možné jednoducho integrovať do herného projektu. Práve preto som si vybral možnosť implementácie vo forme pluginu pre systémy bežiace pod Unreal Engine 4. Súčasťou práce je aj pripravenie jadra aplikácie na prechod na blížiaci sa Unreal Engine 5. Pre prezentáciu testovacej verzie, implementujem systém do jednoduchej hry, bežiacej v prostredí Unreal Engine editor, v ktorej bude práca aj prezentovaná.</a:t>
            </a:r>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2</a:t>
            </a:fld>
            <a:endParaRPr lang="sk-SK"/>
          </a:p>
        </p:txBody>
      </p:sp>
    </p:spTree>
    <p:extLst>
      <p:ext uri="{BB962C8B-B14F-4D97-AF65-F5344CB8AC3E}">
        <p14:creationId xmlns:p14="http://schemas.microsoft.com/office/powerpoint/2010/main" val="2873406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Väčšina hier pre riešenie dialógov používa dialógové stromy, ktoré sú prezentované acyklickým grafom a prezentujú stavy dialógu</a:t>
            </a:r>
            <a:r>
              <a:rPr lang="en-US" dirty="0"/>
              <a:t>,</a:t>
            </a:r>
            <a:r>
              <a:rPr lang="sk-SK" dirty="0"/>
              <a:t> kde sa hráč nachádza. Veľkou výhodou takéhoto riešenia je, že developer presne definuje postupnosť dialógu pre hráča, ale veľkou nevýhodou je, že hráč často krát rozvíja príbeh podľa predom definovaných postupností, ktoré pre neho pripravili vývojári.</a:t>
            </a:r>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3</a:t>
            </a:fld>
            <a:endParaRPr lang="sk-SK"/>
          </a:p>
        </p:txBody>
      </p:sp>
    </p:spTree>
    <p:extLst>
      <p:ext uri="{BB962C8B-B14F-4D97-AF65-F5344CB8AC3E}">
        <p14:creationId xmlns:p14="http://schemas.microsoft.com/office/powerpoint/2010/main" val="408210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O čo sa teda snažíme v tejto práci? Našou hlavou prioritou je navrhnúť systém, ktorý bude odpovedať na písomné vstupy od užívateľa. Hráč teda nebude komunikovať s NPC postavou prostredníctvom preddefinovaných otázok, vytvorených developermi, ale bude písať tieto otázky sám. Môžeme si predstaviť príkazový riadok, do ktorého napíšeme otázku</a:t>
            </a:r>
            <a:r>
              <a:rPr lang="en-US" dirty="0"/>
              <a:t> a </a:t>
            </a:r>
            <a:r>
              <a:rPr lang="sk-SK" dirty="0"/>
              <a:t>systém sa bude snažiť na ňu odpovedať. Takúto komunikáciu môžeme prirovnať k chatbotom, ktoré sú v dnešnej dobe veľmi známe. Podstata systému je dosť podobná, ale je viac pripravený pre herné prostredie.</a:t>
            </a:r>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4</a:t>
            </a:fld>
            <a:endParaRPr lang="sk-SK"/>
          </a:p>
        </p:txBody>
      </p:sp>
    </p:spTree>
    <p:extLst>
      <p:ext uri="{BB962C8B-B14F-4D97-AF65-F5344CB8AC3E}">
        <p14:creationId xmlns:p14="http://schemas.microsoft.com/office/powerpoint/2010/main" val="20194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Spomínal som, že systém má podobnosti s </a:t>
            </a:r>
            <a:r>
              <a:rPr lang="sk-SK" dirty="0" err="1"/>
              <a:t>chatbotmi</a:t>
            </a:r>
            <a:r>
              <a:rPr lang="sk-SK" dirty="0"/>
              <a:t>, ale má nejaké odlišnosti. Preto chcem poukázať hlavné rozdiely. Keďže plugin je vyvinutý pre herné systémy, je veľmi dôležité aby bol ľahko implementovateľný. Systém sa mi podaril navrhnúť výborne z hľadiska ľahkej integrácie, od hier s jednoduchým kódom, až po náročné herné systéme využívajúce zložitejšie prvky ako sú napríklad game </a:t>
            </a:r>
            <a:r>
              <a:rPr lang="sk-SK" dirty="0" err="1"/>
              <a:t>features</a:t>
            </a:r>
            <a:r>
              <a:rPr lang="sk-SK" dirty="0"/>
              <a:t>. </a:t>
            </a:r>
          </a:p>
          <a:p>
            <a:endParaRPr lang="sk-SK" dirty="0"/>
          </a:p>
          <a:p>
            <a:r>
              <a:rPr lang="sk-SK" dirty="0"/>
              <a:t>Podarilo sa nám docieliť vysokú modularitu systému. Vďaka tomu môže byť použitý v obrovskom spektre rôznych herných titulov. Či už užívateľ implementuje hru do vojnového prostredia, alebo do prostredia mafie, systém sa bude správať unikátne podľa implementácie herných odpovedí. Tiež sa nám podarilo, aby algoritmy vyhľadávania výstupu boli ľahko upravované. To znamená, že teraz máme implementovaný algoritmus na vyhľadávanie odpovedí pomocou analýzy kľúčových slov, ale ak by sme chceli v budúcnosti implementovať iný algoritmus, napríklad neurónovú sieť, tak ju dokážeme implementovať vytvorením novej triedy, ktorú priradíme v nastaveniach ako default algoritmus.</a:t>
            </a:r>
          </a:p>
          <a:p>
            <a:endParaRPr lang="sk-SK" dirty="0"/>
          </a:p>
          <a:p>
            <a:r>
              <a:rPr lang="sk-SK" dirty="0"/>
              <a:t>Systém podporuje zmenu dát počas behu programu. Ak chceme docieliť aby NPC vedelo odpovedať na otázky týkajúce sa unikátneho predmetu (</a:t>
            </a:r>
            <a:r>
              <a:rPr lang="sk-SK" dirty="0" err="1"/>
              <a:t>quest</a:t>
            </a:r>
            <a:r>
              <a:rPr lang="sk-SK" dirty="0"/>
              <a:t>, </a:t>
            </a:r>
            <a:r>
              <a:rPr lang="sk-SK" dirty="0" err="1"/>
              <a:t>item</a:t>
            </a:r>
            <a:r>
              <a:rPr lang="sk-SK" dirty="0"/>
              <a:t>, osoba, ...), vieme docieliť aby NPC odpovedalo až v nejakom hernom bode. To znamená, že ak sa chceme dopytovať na informácie o nejakej hernej úlohe (teda </a:t>
            </a:r>
            <a:r>
              <a:rPr lang="sk-SK" dirty="0" err="1"/>
              <a:t>queste</a:t>
            </a:r>
            <a:r>
              <a:rPr lang="sk-SK" dirty="0"/>
              <a:t>), tak nám to bude umožnené až vtedy, keď daný </a:t>
            </a:r>
            <a:r>
              <a:rPr lang="sk-SK" dirty="0" err="1"/>
              <a:t>quest</a:t>
            </a:r>
            <a:r>
              <a:rPr lang="sk-SK" dirty="0"/>
              <a:t> získame.</a:t>
            </a:r>
          </a:p>
          <a:p>
            <a:endParaRPr lang="sk-SK" dirty="0"/>
          </a:p>
          <a:p>
            <a:r>
              <a:rPr lang="sk-SK" dirty="0"/>
              <a:t>Veľká zmena oproti </a:t>
            </a:r>
            <a:r>
              <a:rPr lang="sk-SK" dirty="0" err="1"/>
              <a:t>chatbotovi</a:t>
            </a:r>
            <a:r>
              <a:rPr lang="sk-SK" dirty="0"/>
              <a:t> je podpora zvukových replík. Keďže má systém predpripravené odpovede na otázky, vieme k týmto odpovediam privlastniť zvukovú nahrávku, ktorá sa prehrá v prípade použitia textovej repliky.</a:t>
            </a:r>
          </a:p>
          <a:p>
            <a:endParaRPr lang="sk-SK" dirty="0"/>
          </a:p>
          <a:p>
            <a:r>
              <a:rPr lang="sk-SK" dirty="0"/>
              <a:t>A samozrejme vývoj moderných hier sprevádza podpora multiplayeru. Navrhovaný systém prešiel viacerými opravami práve kvôli podpore multiplayeru. Súčasné riešenie v sebe obsahuje túto podporu, ale do budúcnosti by sme chceli plugin upraviť ešte viac, práve kvôli </a:t>
            </a:r>
            <a:r>
              <a:rPr lang="sk-SK" dirty="0" err="1"/>
              <a:t>networkingu</a:t>
            </a:r>
            <a:r>
              <a:rPr lang="sk-SK" dirty="0"/>
              <a:t>. Momentálne proces spracovávanie odpovedí pracuje z časti na klientskej strane a z časti na serverovej strane. Do budúcnosti by sme plánovali väčšiu opravu, ktorá by práve zahŕňala spracovanie informácii viac na serverovej strane.</a:t>
            </a:r>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5</a:t>
            </a:fld>
            <a:endParaRPr lang="sk-SK"/>
          </a:p>
        </p:txBody>
      </p:sp>
    </p:spTree>
    <p:extLst>
      <p:ext uri="{BB962C8B-B14F-4D97-AF65-F5344CB8AC3E}">
        <p14:creationId xmlns:p14="http://schemas.microsoft.com/office/powerpoint/2010/main" val="3970154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Proces spracovania vstupu na výstup teda začína získaním vstupu od užívateľa. To môže byť jedna veta, alebo skupina viet (ako napr. „Ahoj. Ako sa máš?“). Tento vstup spracujeme, prerozdelením otázky na množinu viet, každú z týchto viet prerozdelíme na slová a následne tieto slová normalizujeme. Pri spracovaní vstupu musíme myslieť aj na to, že hráč môže slová napísať zle, čiže sa snažíme tiež o korekciu slov. Po takomto spracovaní </a:t>
            </a:r>
            <a:r>
              <a:rPr lang="sk-SK" dirty="0" err="1"/>
              <a:t>parametrizujeme</a:t>
            </a:r>
            <a:r>
              <a:rPr lang="sk-SK" dirty="0"/>
              <a:t> každé slovo, čím ohodnotíme jeho dôležitosť. A ako posledný krok podľa týchto vlastností určíme množinu kľúčových slov, ktoré nás budú zaujímať a pomocou tejto množiny vyberieme čo najvhodnejšiu odpoveď.</a:t>
            </a:r>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6</a:t>
            </a:fld>
            <a:endParaRPr lang="sk-SK"/>
          </a:p>
        </p:txBody>
      </p:sp>
    </p:spTree>
    <p:extLst>
      <p:ext uri="{BB962C8B-B14F-4D97-AF65-F5344CB8AC3E}">
        <p14:creationId xmlns:p14="http://schemas.microsoft.com/office/powerpoint/2010/main" val="184298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Takže čo sa vlastne deje pri spracovaní vstupu. Vstup najprv rozdelím na postupnosť viet, podľa špeciálnych znakov (., !, ?). Táto operácia je </a:t>
            </a:r>
            <a:r>
              <a:rPr lang="sk-SK" dirty="0" err="1"/>
              <a:t>optional</a:t>
            </a:r>
            <a:r>
              <a:rPr lang="sk-SK" dirty="0"/>
              <a:t>, čiže sa vykoná iba v prípade že vstup užívateľa sa skladá z množiny viet.</a:t>
            </a:r>
          </a:p>
          <a:p>
            <a:endParaRPr lang="sk-SK" dirty="0"/>
          </a:p>
          <a:p>
            <a:r>
              <a:rPr lang="sk-SK" dirty="0"/>
              <a:t>Následne z viet extrahujeme slová. Zatiaľ používame najjednoduchšiu metodiku a to pomocou rozdelenia na medzery. V budúcnosti plánujeme použiť zložitejší algoritmus práve kvôli korekcii chýb ktoré môžu nastať pri písaní hráča. (napr. spojí dve slová do jedného). </a:t>
            </a:r>
          </a:p>
          <a:p>
            <a:endParaRPr lang="sk-SK" dirty="0"/>
          </a:p>
          <a:p>
            <a:r>
              <a:rPr lang="sk-SK" dirty="0"/>
              <a:t>Tieto slová normalizuje pomocou základných vlastností. Čiže opravíme veľké písmená na malé, odstránime špeciálne znaky a čísla. Týmto dosiahneme, že porovnávanie textu bude prebiehať na nejakej základnej úrovni, bez zbytočných operácii na špeciálnych znakoch, ktoré sú nežiadúce. V rámci takejto normalizácie v budúcnosti chceme použiť existujúce knižnice, pre normalizáciu znakov veľkej abecedy, azbuky a podobne aby sme vedeli pracovať s textom vo formáte UTF-16.</a:t>
            </a:r>
          </a:p>
          <a:p>
            <a:endParaRPr lang="sk-SK" dirty="0"/>
          </a:p>
          <a:p>
            <a:r>
              <a:rPr lang="sk-SK" dirty="0"/>
              <a:t>Následne prebieha korekcia slov pomocou </a:t>
            </a:r>
            <a:r>
              <a:rPr lang="sk-SK" dirty="0" err="1"/>
              <a:t>levenshteinovej</a:t>
            </a:r>
            <a:r>
              <a:rPr lang="sk-SK" dirty="0"/>
              <a:t> vzdialenosti. Tento algoritmus opíšem v nasledovnom slide.</a:t>
            </a:r>
          </a:p>
          <a:p>
            <a:endParaRPr lang="sk-SK" dirty="0"/>
          </a:p>
          <a:p>
            <a:r>
              <a:rPr lang="sk-SK" dirty="0"/>
              <a:t>Po korekcii slov začíname parametrizáciou slov, s čím súvisí algoritmus, ktorý sme zvolili pre vyhľadávanie odpovedí a to je analýza kľúčových slov pomocou algoritmu </a:t>
            </a:r>
            <a:r>
              <a:rPr lang="sk-SK" dirty="0" err="1"/>
              <a:t>Tf-Idf</a:t>
            </a:r>
            <a:r>
              <a:rPr lang="sk-SK" dirty="0"/>
              <a:t>.</a:t>
            </a:r>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7</a:t>
            </a:fld>
            <a:endParaRPr lang="sk-SK"/>
          </a:p>
        </p:txBody>
      </p:sp>
    </p:spTree>
    <p:extLst>
      <p:ext uri="{BB962C8B-B14F-4D97-AF65-F5344CB8AC3E}">
        <p14:creationId xmlns:p14="http://schemas.microsoft.com/office/powerpoint/2010/main" val="39372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Ukážeme si príklad ako vypadá text vstupu už počas analýzy kľúčových slov. Na ľavej strane vidíme vstup užívateľa, ktorý prichádza v dvoch krokoch (samostatných vstupov). Prvý vstup rozložíme na dve vety (to je. č. 1 a 2 vpravo). Extrahujeme slová z viet </a:t>
            </a:r>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8</a:t>
            </a:fld>
            <a:endParaRPr lang="sk-SK"/>
          </a:p>
        </p:txBody>
      </p:sp>
    </p:spTree>
    <p:extLst>
      <p:ext uri="{BB962C8B-B14F-4D97-AF65-F5344CB8AC3E}">
        <p14:creationId xmlns:p14="http://schemas.microsoft.com/office/powerpoint/2010/main" val="332141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err="1"/>
              <a:t>Levensteinova</a:t>
            </a:r>
            <a:r>
              <a:rPr lang="sk-SK" dirty="0"/>
              <a:t> vzdialenosť je algoritmus na meranie vzdialeností medzi dvomi postupnosťami znakov. V jednoduchosti hovorí o minimálnom počte úprav znakov </a:t>
            </a:r>
            <a:r>
              <a:rPr lang="sk-SK" b="0" i="0" dirty="0">
                <a:solidFill>
                  <a:srgbClr val="000000"/>
                </a:solidFill>
                <a:effectLst/>
                <a:latin typeface="Roboto" panose="020B0604020202020204" pitchFamily="2" charset="0"/>
              </a:rPr>
              <a:t>(vloženia, vymazania alebo nahradenia), ktoré sú potrebné zmeniť, aby sa jedno slovo stalo druhým. Bola vypracovaná v roku 1965 sovietskym matematikom Vladimírom </a:t>
            </a:r>
            <a:r>
              <a:rPr lang="sk-SK" b="0" i="0" dirty="0" err="1">
                <a:solidFill>
                  <a:srgbClr val="000000"/>
                </a:solidFill>
                <a:effectLst/>
                <a:latin typeface="Roboto" panose="020B0604020202020204" pitchFamily="2" charset="0"/>
              </a:rPr>
              <a:t>Levenshteinom</a:t>
            </a:r>
            <a:r>
              <a:rPr lang="sk-SK" b="0" i="0" dirty="0">
                <a:solidFill>
                  <a:srgbClr val="000000"/>
                </a:solidFill>
                <a:effectLst/>
                <a:latin typeface="Roboto" panose="020B0604020202020204" pitchFamily="2" charset="0"/>
              </a:rPr>
              <a:t>. Algoritmus patrí do rodiny známej ako „</a:t>
            </a:r>
            <a:r>
              <a:rPr lang="sk-SK" b="0" i="0" dirty="0" err="1">
                <a:solidFill>
                  <a:srgbClr val="000000"/>
                </a:solidFill>
                <a:effectLst/>
                <a:latin typeface="Roboto" panose="020B0604020202020204" pitchFamily="2" charset="0"/>
              </a:rPr>
              <a:t>Edit</a:t>
            </a:r>
            <a:r>
              <a:rPr lang="sk-SK" b="0" i="0" dirty="0">
                <a:solidFill>
                  <a:srgbClr val="000000"/>
                </a:solidFill>
                <a:effectLst/>
                <a:latin typeface="Roboto" panose="020B0604020202020204" pitchFamily="2" charset="0"/>
              </a:rPr>
              <a:t> </a:t>
            </a:r>
            <a:r>
              <a:rPr lang="sk-SK" b="0" i="0" dirty="0" err="1">
                <a:solidFill>
                  <a:srgbClr val="000000"/>
                </a:solidFill>
                <a:effectLst/>
                <a:latin typeface="Roboto" panose="020B0604020202020204" pitchFamily="2" charset="0"/>
              </a:rPr>
              <a:t>distance</a:t>
            </a:r>
            <a:r>
              <a:rPr lang="sk-SK" b="0" i="0" dirty="0">
                <a:solidFill>
                  <a:srgbClr val="000000"/>
                </a:solidFill>
                <a:effectLst/>
                <a:latin typeface="Roboto" panose="020B0604020202020204" pitchFamily="2" charset="0"/>
              </a:rPr>
              <a:t> </a:t>
            </a:r>
            <a:r>
              <a:rPr lang="sk-SK" b="0" i="0" dirty="0" err="1">
                <a:solidFill>
                  <a:srgbClr val="000000"/>
                </a:solidFill>
                <a:effectLst/>
                <a:latin typeface="Roboto" panose="020B0604020202020204" pitchFamily="2" charset="0"/>
              </a:rPr>
              <a:t>metrics</a:t>
            </a:r>
            <a:r>
              <a:rPr lang="sk-SK" b="0" i="0" dirty="0">
                <a:solidFill>
                  <a:srgbClr val="000000"/>
                </a:solidFill>
                <a:effectLst/>
                <a:latin typeface="Roboto" panose="020B0604020202020204" pitchFamily="2" charset="0"/>
              </a:rPr>
              <a:t>“. V systéme používam túto vzdialenosť na vstupné slová, kde porovnávam každé slovo zo slovami, ktoré sú uložené v takzvanom slovníku. Slovník je množina všetkých slov, ktoré sa nachádzajú v dátových tabuľkách, ktoré používame pre herné postavy ako zoznam odpovedí, ktoré môžeme poskytnúť hráčovi. Zo slov, použitých v týchto tabuľkách vygenerujeme slovník, kde je každé slovo </a:t>
            </a:r>
            <a:r>
              <a:rPr lang="sk-SK" b="0" i="0" dirty="0" err="1">
                <a:solidFill>
                  <a:srgbClr val="000000"/>
                </a:solidFill>
                <a:effectLst/>
                <a:latin typeface="Roboto" panose="020B0604020202020204" pitchFamily="2" charset="0"/>
              </a:rPr>
              <a:t>parametrizované</a:t>
            </a:r>
            <a:r>
              <a:rPr lang="sk-SK" b="0" i="0" dirty="0">
                <a:solidFill>
                  <a:srgbClr val="000000"/>
                </a:solidFill>
                <a:effectLst/>
                <a:latin typeface="Roboto" panose="020B0604020202020204" pitchFamily="2" charset="0"/>
              </a:rPr>
              <a:t> pre optimalizáciu algoritmu.</a:t>
            </a:r>
            <a:endParaRPr lang="sk-SK" dirty="0"/>
          </a:p>
        </p:txBody>
      </p:sp>
      <p:sp>
        <p:nvSpPr>
          <p:cNvPr id="4" name="Zástupný objekt pre číslo snímky 3"/>
          <p:cNvSpPr>
            <a:spLocks noGrp="1"/>
          </p:cNvSpPr>
          <p:nvPr>
            <p:ph type="sldNum" sz="quarter" idx="5"/>
          </p:nvPr>
        </p:nvSpPr>
        <p:spPr/>
        <p:txBody>
          <a:bodyPr/>
          <a:lstStyle/>
          <a:p>
            <a:fld id="{A58BBFA1-FAE0-42DC-93E8-5B1AB5BABB55}" type="slidenum">
              <a:rPr lang="sk-SK" smtClean="0"/>
              <a:t>9</a:t>
            </a:fld>
            <a:endParaRPr lang="sk-SK"/>
          </a:p>
        </p:txBody>
      </p:sp>
    </p:spTree>
    <p:extLst>
      <p:ext uri="{BB962C8B-B14F-4D97-AF65-F5344CB8AC3E}">
        <p14:creationId xmlns:p14="http://schemas.microsoft.com/office/powerpoint/2010/main" val="352700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665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5550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6989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3605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12/9/2021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57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4327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19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5923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58489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6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12/9/2021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25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12/9/2021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2709935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604FE3CE-6594-4971-87CD-03E39BECF80D}"/>
              </a:ext>
            </a:extLst>
          </p:cNvPr>
          <p:cNvSpPr>
            <a:spLocks noGrp="1"/>
          </p:cNvSpPr>
          <p:nvPr>
            <p:ph type="ctrTitle"/>
          </p:nvPr>
        </p:nvSpPr>
        <p:spPr>
          <a:xfrm>
            <a:off x="7112369" y="1079500"/>
            <a:ext cx="4078800" cy="2138400"/>
          </a:xfrm>
        </p:spPr>
        <p:txBody>
          <a:bodyPr>
            <a:normAutofit fontScale="90000"/>
          </a:bodyPr>
          <a:lstStyle/>
          <a:p>
            <a:r>
              <a:rPr lang="sk-SK" dirty="0"/>
              <a:t>Prirodzený dialógový systém pre hry</a:t>
            </a:r>
          </a:p>
        </p:txBody>
      </p:sp>
      <p:sp>
        <p:nvSpPr>
          <p:cNvPr id="3" name="Podnadpis 2">
            <a:extLst>
              <a:ext uri="{FF2B5EF4-FFF2-40B4-BE49-F238E27FC236}">
                <a16:creationId xmlns:a16="http://schemas.microsoft.com/office/drawing/2014/main" id="{67C247D3-605A-43F5-BD72-676DB1490960}"/>
              </a:ext>
            </a:extLst>
          </p:cNvPr>
          <p:cNvSpPr>
            <a:spLocks noGrp="1"/>
          </p:cNvSpPr>
          <p:nvPr>
            <p:ph type="subTitle" idx="1"/>
          </p:nvPr>
        </p:nvSpPr>
        <p:spPr>
          <a:xfrm>
            <a:off x="7112369" y="4113213"/>
            <a:ext cx="4078800" cy="1655762"/>
          </a:xfrm>
        </p:spPr>
        <p:txBody>
          <a:bodyPr>
            <a:normAutofit/>
          </a:bodyPr>
          <a:lstStyle/>
          <a:p>
            <a:r>
              <a:rPr lang="sk-SK" dirty="0"/>
              <a:t>Michal Chamula</a:t>
            </a:r>
          </a:p>
        </p:txBody>
      </p:sp>
      <p:pic>
        <p:nvPicPr>
          <p:cNvPr id="4" name="Picture 3" descr="3D biele čiary spojené s bodkami">
            <a:extLst>
              <a:ext uri="{FF2B5EF4-FFF2-40B4-BE49-F238E27FC236}">
                <a16:creationId xmlns:a16="http://schemas.microsoft.com/office/drawing/2014/main" id="{7631DEB5-1694-4EE5-9F00-609AEBD1689B}"/>
              </a:ext>
            </a:extLst>
          </p:cNvPr>
          <p:cNvPicPr>
            <a:picLocks noChangeAspect="1"/>
          </p:cNvPicPr>
          <p:nvPr/>
        </p:nvPicPr>
        <p:blipFill rotWithShape="1">
          <a:blip r:embed="rId3"/>
          <a:srcRect l="33668" r="12863"/>
          <a:stretch/>
        </p:blipFill>
        <p:spPr>
          <a:xfrm>
            <a:off x="20" y="10"/>
            <a:ext cx="6111518" cy="6857990"/>
          </a:xfrm>
          <a:prstGeom prst="rect">
            <a:avLst/>
          </a:prstGeom>
        </p:spPr>
      </p:pic>
      <p:cxnSp>
        <p:nvCxnSpPr>
          <p:cNvPr id="11" name="Straight Connector 10">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53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367FEA1-DC45-4639-B8F1-3BF242778460}"/>
              </a:ext>
            </a:extLst>
          </p:cNvPr>
          <p:cNvSpPr>
            <a:spLocks noGrp="1"/>
          </p:cNvSpPr>
          <p:nvPr>
            <p:ph type="title"/>
          </p:nvPr>
        </p:nvSpPr>
        <p:spPr>
          <a:xfrm>
            <a:off x="7112369" y="536575"/>
            <a:ext cx="4078800" cy="145300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Tf-Idf</a:t>
            </a:r>
          </a:p>
        </p:txBody>
      </p:sp>
      <p:sp>
        <p:nvSpPr>
          <p:cNvPr id="73" name="Rectangle 72">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2050" name="Picture 2" descr="Topic Modeling with LSA, PLSA, LDA &amp;amp; lda2Vec - KDnuggets">
            <a:extLst>
              <a:ext uri="{FF2B5EF4-FFF2-40B4-BE49-F238E27FC236}">
                <a16:creationId xmlns:a16="http://schemas.microsoft.com/office/drawing/2014/main" id="{D3CD5F1F-14A3-4AF8-80CC-1ABE2C62084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40000" y="1946457"/>
            <a:ext cx="4999885" cy="2962431"/>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Zástupný objekt pre obsah 3">
            <a:extLst>
              <a:ext uri="{FF2B5EF4-FFF2-40B4-BE49-F238E27FC236}">
                <a16:creationId xmlns:a16="http://schemas.microsoft.com/office/drawing/2014/main" id="{F79440D5-69C4-4A01-B68B-2EEA489861E8}"/>
              </a:ext>
            </a:extLst>
          </p:cNvPr>
          <p:cNvSpPr>
            <a:spLocks noGrp="1"/>
          </p:cNvSpPr>
          <p:nvPr>
            <p:ph sz="half" idx="1"/>
          </p:nvPr>
        </p:nvSpPr>
        <p:spPr>
          <a:xfrm>
            <a:off x="7112369" y="2877018"/>
            <a:ext cx="4078800" cy="2901482"/>
          </a:xfrm>
        </p:spPr>
        <p:txBody>
          <a:bodyPr vert="horz" lIns="91440" tIns="45720" rIns="91440" bIns="45720" rtlCol="0">
            <a:normAutofit/>
          </a:bodyPr>
          <a:lstStyle/>
          <a:p>
            <a:r>
              <a:rPr lang="en-US"/>
              <a:t>Ohodnocovací algoritmus</a:t>
            </a:r>
          </a:p>
          <a:p>
            <a:r>
              <a:rPr lang="en-US"/>
              <a:t>Počíta váhu slova</a:t>
            </a:r>
          </a:p>
        </p:txBody>
      </p:sp>
      <p:sp>
        <p:nvSpPr>
          <p:cNvPr id="3" name="BlokTextu 2">
            <a:extLst>
              <a:ext uri="{FF2B5EF4-FFF2-40B4-BE49-F238E27FC236}">
                <a16:creationId xmlns:a16="http://schemas.microsoft.com/office/drawing/2014/main" id="{9C8EA484-DB31-4985-83DA-35D392CF06CC}"/>
              </a:ext>
            </a:extLst>
          </p:cNvPr>
          <p:cNvSpPr txBox="1"/>
          <p:nvPr/>
        </p:nvSpPr>
        <p:spPr>
          <a:xfrm>
            <a:off x="403416" y="6426200"/>
            <a:ext cx="5692584" cy="261610"/>
          </a:xfrm>
          <a:prstGeom prst="rect">
            <a:avLst/>
          </a:prstGeom>
          <a:noFill/>
        </p:spPr>
        <p:txBody>
          <a:bodyPr wrap="none" rtlCol="0">
            <a:spAutoFit/>
          </a:bodyPr>
          <a:lstStyle/>
          <a:p>
            <a:r>
              <a:rPr lang="sk-SK" sz="1100" dirty="0">
                <a:solidFill>
                  <a:schemeClr val="bg1">
                    <a:lumMod val="50000"/>
                  </a:schemeClr>
                </a:solidFill>
              </a:rPr>
              <a:t>Zdroj: https://www.kdnuggets.com/2018/08/topic-modeling-lsa-plsa-lda-lda2vec.html</a:t>
            </a:r>
          </a:p>
        </p:txBody>
      </p:sp>
    </p:spTree>
    <p:extLst>
      <p:ext uri="{BB962C8B-B14F-4D97-AF65-F5344CB8AC3E}">
        <p14:creationId xmlns:p14="http://schemas.microsoft.com/office/powerpoint/2010/main" val="120551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Nadpis 3">
            <a:extLst>
              <a:ext uri="{FF2B5EF4-FFF2-40B4-BE49-F238E27FC236}">
                <a16:creationId xmlns:a16="http://schemas.microsoft.com/office/drawing/2014/main" id="{46E5C8D8-FE9E-45AC-93CB-8F60813BD575}"/>
              </a:ext>
            </a:extLst>
          </p:cNvPr>
          <p:cNvSpPr>
            <a:spLocks noGrp="1"/>
          </p:cNvSpPr>
          <p:nvPr>
            <p:ph type="ctrTitle"/>
          </p:nvPr>
        </p:nvSpPr>
        <p:spPr>
          <a:xfrm>
            <a:off x="3777600" y="1079500"/>
            <a:ext cx="4636800" cy="2138400"/>
          </a:xfrm>
        </p:spPr>
        <p:txBody>
          <a:bodyPr>
            <a:normAutofit/>
          </a:bodyPr>
          <a:lstStyle/>
          <a:p>
            <a:r>
              <a:rPr lang="sk-SK"/>
              <a:t>Ďakujem za pozornosť</a:t>
            </a:r>
            <a:endParaRPr lang="sk-SK" dirty="0"/>
          </a:p>
        </p:txBody>
      </p:sp>
      <p:sp>
        <p:nvSpPr>
          <p:cNvPr id="5" name="Podnadpis 4">
            <a:extLst>
              <a:ext uri="{FF2B5EF4-FFF2-40B4-BE49-F238E27FC236}">
                <a16:creationId xmlns:a16="http://schemas.microsoft.com/office/drawing/2014/main" id="{FF180648-1760-43C9-9E96-9254FB52BD00}"/>
              </a:ext>
            </a:extLst>
          </p:cNvPr>
          <p:cNvSpPr>
            <a:spLocks noGrp="1"/>
          </p:cNvSpPr>
          <p:nvPr>
            <p:ph type="subTitle" idx="1"/>
          </p:nvPr>
        </p:nvSpPr>
        <p:spPr>
          <a:xfrm>
            <a:off x="3777600" y="4113213"/>
            <a:ext cx="4636800" cy="1655762"/>
          </a:xfrm>
        </p:spPr>
        <p:txBody>
          <a:bodyPr>
            <a:normAutofit/>
          </a:bodyPr>
          <a:lstStyle/>
          <a:p>
            <a:endParaRPr lang="sk-SK"/>
          </a:p>
        </p:txBody>
      </p:sp>
      <p:grpSp>
        <p:nvGrpSpPr>
          <p:cNvPr id="12" name="Group 11">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3" name="Group 12">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2"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6" name="Group 45">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7"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4" name="Group 13">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4" name="Group 23">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8" name="Straight Connector 27">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6" name="Freeform: Shape 25">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7" name="Freeform: Shape 26">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5" name="Group 14">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6" name="Group 15">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1"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8"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55" name="Straight Connector 54">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58" name="Group 57">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77"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1" name="Group 90">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2"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9" name="Group 58">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9" name="Group 68">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3" name="Straight Connector 72">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5"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1" name="Freeform: Shape 70">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2" name="Freeform: Shape 71">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0" name="Group 59">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1" name="Group 60">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6"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3"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84563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3C81690-9CD3-4554-8E78-BD1D1E5CDBE7}"/>
              </a:ext>
            </a:extLst>
          </p:cNvPr>
          <p:cNvSpPr>
            <a:spLocks noGrp="1"/>
          </p:cNvSpPr>
          <p:nvPr>
            <p:ph type="title"/>
          </p:nvPr>
        </p:nvSpPr>
        <p:spPr/>
        <p:txBody>
          <a:bodyPr/>
          <a:lstStyle/>
          <a:p>
            <a:r>
              <a:rPr lang="sk-SK" dirty="0"/>
              <a:t>Ciele práce</a:t>
            </a:r>
          </a:p>
        </p:txBody>
      </p:sp>
      <p:sp>
        <p:nvSpPr>
          <p:cNvPr id="3" name="Zástupný objekt pre obsah 2">
            <a:extLst>
              <a:ext uri="{FF2B5EF4-FFF2-40B4-BE49-F238E27FC236}">
                <a16:creationId xmlns:a16="http://schemas.microsoft.com/office/drawing/2014/main" id="{7BF2DFC8-51E3-4E9F-9022-5BA031202C79}"/>
              </a:ext>
            </a:extLst>
          </p:cNvPr>
          <p:cNvSpPr>
            <a:spLocks noGrp="1"/>
          </p:cNvSpPr>
          <p:nvPr>
            <p:ph idx="1"/>
          </p:nvPr>
        </p:nvSpPr>
        <p:spPr/>
        <p:txBody>
          <a:bodyPr/>
          <a:lstStyle/>
          <a:p>
            <a:r>
              <a:rPr lang="sk-SK" dirty="0"/>
              <a:t>Návrh systému</a:t>
            </a:r>
          </a:p>
          <a:p>
            <a:r>
              <a:rPr lang="sk-SK" dirty="0"/>
              <a:t>Implementácia systému vo forme pluginu pre UE4</a:t>
            </a:r>
          </a:p>
          <a:p>
            <a:r>
              <a:rPr lang="sk-SK" dirty="0"/>
              <a:t>Integrácia pluginu v jednoduchej hre</a:t>
            </a:r>
          </a:p>
        </p:txBody>
      </p:sp>
    </p:spTree>
    <p:extLst>
      <p:ext uri="{BB962C8B-B14F-4D97-AF65-F5344CB8AC3E}">
        <p14:creationId xmlns:p14="http://schemas.microsoft.com/office/powerpoint/2010/main" val="214127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74" name="Group 7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76"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7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79" name="Rectangle 7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EB4DF8E2-1ED5-4C31-BAB8-B9A905B511EE}"/>
              </a:ext>
            </a:extLst>
          </p:cNvPr>
          <p:cNvSpPr>
            <a:spLocks noGrp="1"/>
          </p:cNvSpPr>
          <p:nvPr>
            <p:ph type="title"/>
          </p:nvPr>
        </p:nvSpPr>
        <p:spPr>
          <a:xfrm>
            <a:off x="7760863" y="1079500"/>
            <a:ext cx="3882286" cy="2138400"/>
          </a:xfrm>
        </p:spPr>
        <p:txBody>
          <a:bodyPr vert="horz" lIns="91440" tIns="45720" rIns="91440" bIns="45720" rtlCol="0" anchor="b" anchorCtr="0">
            <a:normAutofit/>
          </a:bodyPr>
          <a:lstStyle/>
          <a:p>
            <a:pPr algn="ctr"/>
            <a:r>
              <a:rPr lang="en-US" sz="4800"/>
              <a:t>Dialógové stromy</a:t>
            </a:r>
          </a:p>
        </p:txBody>
      </p:sp>
      <p:sp>
        <p:nvSpPr>
          <p:cNvPr id="3" name="Zástupný text 2">
            <a:extLst>
              <a:ext uri="{FF2B5EF4-FFF2-40B4-BE49-F238E27FC236}">
                <a16:creationId xmlns:a16="http://schemas.microsoft.com/office/drawing/2014/main" id="{496E25AB-23F2-4041-BDC2-07AB88E10E07}"/>
              </a:ext>
            </a:extLst>
          </p:cNvPr>
          <p:cNvSpPr>
            <a:spLocks noGrp="1"/>
          </p:cNvSpPr>
          <p:nvPr>
            <p:ph type="body" idx="1"/>
          </p:nvPr>
        </p:nvSpPr>
        <p:spPr>
          <a:xfrm>
            <a:off x="8208006" y="4113213"/>
            <a:ext cx="2988000" cy="1655762"/>
          </a:xfrm>
        </p:spPr>
        <p:txBody>
          <a:bodyPr vert="horz" lIns="91440" tIns="45720" rIns="91440" bIns="45720" rtlCol="0">
            <a:normAutofit/>
          </a:bodyPr>
          <a:lstStyle/>
          <a:p>
            <a:pPr marL="342900" indent="-342900">
              <a:lnSpc>
                <a:spcPct val="115000"/>
              </a:lnSpc>
              <a:buFont typeface="Arial" panose="020B0604020202020204" pitchFamily="34" charset="0"/>
              <a:buChar char="•"/>
            </a:pPr>
            <a:r>
              <a:rPr lang="sk-SK" sz="1900" spc="50" dirty="0"/>
              <a:t>Acyklický graf</a:t>
            </a:r>
          </a:p>
          <a:p>
            <a:pPr marL="342900" indent="-342900">
              <a:lnSpc>
                <a:spcPct val="115000"/>
              </a:lnSpc>
              <a:buFont typeface="Arial" panose="020B0604020202020204" pitchFamily="34" charset="0"/>
              <a:buChar char="•"/>
            </a:pPr>
            <a:r>
              <a:rPr lang="sk-SK" sz="1900" spc="50" dirty="0"/>
              <a:t>Preddefinované správanie</a:t>
            </a:r>
          </a:p>
          <a:p>
            <a:pPr>
              <a:lnSpc>
                <a:spcPct val="115000"/>
              </a:lnSpc>
            </a:pPr>
            <a:endParaRPr lang="sk-SK" sz="1900" spc="50" dirty="0"/>
          </a:p>
        </p:txBody>
      </p:sp>
      <p:pic>
        <p:nvPicPr>
          <p:cNvPr id="1026" name="Picture 2" descr="Narrative Node-Based Quest Editor - Marketplace - Unreal Engine Forums">
            <a:extLst>
              <a:ext uri="{FF2B5EF4-FFF2-40B4-BE49-F238E27FC236}">
                <a16:creationId xmlns:a16="http://schemas.microsoft.com/office/drawing/2014/main" id="{E80E70DF-C92B-4E23-ABF8-4718364621E5}"/>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626" r="29874" b="-3"/>
          <a:stretch/>
        </p:blipFill>
        <p:spPr bwMode="auto">
          <a:xfrm>
            <a:off x="20" y="10"/>
            <a:ext cx="7211993"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BlokTextu 5">
            <a:extLst>
              <a:ext uri="{FF2B5EF4-FFF2-40B4-BE49-F238E27FC236}">
                <a16:creationId xmlns:a16="http://schemas.microsoft.com/office/drawing/2014/main" id="{F7622066-EE6C-4D94-A06C-8F2064A28557}"/>
              </a:ext>
            </a:extLst>
          </p:cNvPr>
          <p:cNvSpPr txBox="1"/>
          <p:nvPr/>
        </p:nvSpPr>
        <p:spPr>
          <a:xfrm>
            <a:off x="115782" y="6370109"/>
            <a:ext cx="4921885" cy="430887"/>
          </a:xfrm>
          <a:prstGeom prst="rect">
            <a:avLst/>
          </a:prstGeom>
          <a:noFill/>
        </p:spPr>
        <p:txBody>
          <a:bodyPr wrap="square" rtlCol="0">
            <a:spAutoFit/>
          </a:bodyPr>
          <a:lstStyle/>
          <a:p>
            <a:r>
              <a:rPr lang="sk-SK" sz="1100" spc="50" dirty="0">
                <a:solidFill>
                  <a:schemeClr val="bg1">
                    <a:lumMod val="65000"/>
                  </a:schemeClr>
                </a:solidFill>
              </a:rPr>
              <a:t>Zdroj: </a:t>
            </a:r>
            <a:r>
              <a:rPr lang="en-US" sz="1100" spc="50" dirty="0">
                <a:solidFill>
                  <a:schemeClr val="bg1">
                    <a:lumMod val="65000"/>
                  </a:schemeClr>
                </a:solidFill>
              </a:rPr>
              <a:t>https://forums.unrealengine.com/t/narrative-node-based-quest-editor/111531</a:t>
            </a:r>
          </a:p>
        </p:txBody>
      </p:sp>
    </p:spTree>
    <p:extLst>
      <p:ext uri="{BB962C8B-B14F-4D97-AF65-F5344CB8AC3E}">
        <p14:creationId xmlns:p14="http://schemas.microsoft.com/office/powerpoint/2010/main" val="143454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9C1E58D3-6ABB-456F-A96E-A05417D8E6C1}"/>
              </a:ext>
            </a:extLst>
          </p:cNvPr>
          <p:cNvSpPr>
            <a:spLocks noGrp="1"/>
          </p:cNvSpPr>
          <p:nvPr>
            <p:ph type="title"/>
          </p:nvPr>
        </p:nvSpPr>
        <p:spPr>
          <a:xfrm>
            <a:off x="989400" y="395289"/>
            <a:ext cx="6328800" cy="1112836"/>
          </a:xfrm>
        </p:spPr>
        <p:txBody>
          <a:bodyPr vert="horz" lIns="91440" tIns="45720" rIns="91440" bIns="45720" rtlCol="0" anchor="b" anchorCtr="0">
            <a:normAutofit/>
          </a:bodyPr>
          <a:lstStyle/>
          <a:p>
            <a:pPr algn="ctr"/>
            <a:r>
              <a:rPr lang="en-US" kern="1200" cap="none" spc="0" baseline="0">
                <a:solidFill>
                  <a:schemeClr val="tx1"/>
                </a:solidFill>
                <a:latin typeface="+mj-lt"/>
                <a:ea typeface="+mj-ea"/>
                <a:cs typeface="+mj-cs"/>
              </a:rPr>
              <a:t>Natural dialog system</a:t>
            </a:r>
          </a:p>
        </p:txBody>
      </p:sp>
      <p:sp>
        <p:nvSpPr>
          <p:cNvPr id="3" name="Zástupný objekt pre obsah 2">
            <a:extLst>
              <a:ext uri="{FF2B5EF4-FFF2-40B4-BE49-F238E27FC236}">
                <a16:creationId xmlns:a16="http://schemas.microsoft.com/office/drawing/2014/main" id="{A6B0F636-C0A4-4A02-B95F-00CCF7DF293D}"/>
              </a:ext>
            </a:extLst>
          </p:cNvPr>
          <p:cNvSpPr>
            <a:spLocks noGrp="1"/>
          </p:cNvSpPr>
          <p:nvPr>
            <p:ph sz="half" idx="1"/>
          </p:nvPr>
        </p:nvSpPr>
        <p:spPr>
          <a:xfrm>
            <a:off x="989400" y="1864801"/>
            <a:ext cx="6328800" cy="3913700"/>
          </a:xfrm>
        </p:spPr>
        <p:txBody>
          <a:bodyPr vert="horz" lIns="91440" tIns="45720" rIns="91440" bIns="45720" rtlCol="0">
            <a:normAutofit/>
          </a:bodyPr>
          <a:lstStyle/>
          <a:p>
            <a:r>
              <a:rPr lang="en-US" dirty="0" err="1"/>
              <a:t>Systém</a:t>
            </a:r>
            <a:r>
              <a:rPr lang="en-US" dirty="0"/>
              <a:t> </a:t>
            </a:r>
            <a:r>
              <a:rPr lang="en-US" dirty="0" err="1"/>
              <a:t>podobný</a:t>
            </a:r>
            <a:r>
              <a:rPr lang="en-US" dirty="0"/>
              <a:t> </a:t>
            </a:r>
            <a:r>
              <a:rPr lang="en-US" dirty="0" err="1"/>
              <a:t>Chatbotom</a:t>
            </a:r>
            <a:endParaRPr lang="en-US" dirty="0"/>
          </a:p>
          <a:p>
            <a:r>
              <a:rPr lang="en-US" dirty="0" err="1"/>
              <a:t>Reaguje</a:t>
            </a:r>
            <a:r>
              <a:rPr lang="en-US" dirty="0"/>
              <a:t> </a:t>
            </a:r>
            <a:r>
              <a:rPr lang="en-US" dirty="0" err="1"/>
              <a:t>na</a:t>
            </a:r>
            <a:r>
              <a:rPr lang="en-US" dirty="0"/>
              <a:t> </a:t>
            </a:r>
            <a:r>
              <a:rPr lang="en-US" dirty="0" err="1"/>
              <a:t>písomný</a:t>
            </a:r>
            <a:r>
              <a:rPr lang="en-US" dirty="0"/>
              <a:t> </a:t>
            </a:r>
            <a:r>
              <a:rPr lang="en-US" dirty="0" err="1"/>
              <a:t>vstup</a:t>
            </a:r>
            <a:r>
              <a:rPr lang="en-US" dirty="0"/>
              <a:t> od </a:t>
            </a:r>
            <a:r>
              <a:rPr lang="en-US" dirty="0" err="1"/>
              <a:t>užívateľa</a:t>
            </a:r>
            <a:endParaRPr lang="en-US" dirty="0"/>
          </a:p>
          <a:p>
            <a:r>
              <a:rPr lang="en-US" dirty="0" err="1"/>
              <a:t>Implementovateľný</a:t>
            </a:r>
            <a:r>
              <a:rPr lang="en-US" dirty="0"/>
              <a:t> pre </a:t>
            </a:r>
            <a:r>
              <a:rPr lang="en-US" dirty="0" err="1"/>
              <a:t>rôzne</a:t>
            </a:r>
            <a:r>
              <a:rPr lang="en-US" dirty="0"/>
              <a:t> </a:t>
            </a:r>
            <a:r>
              <a:rPr lang="en-US" dirty="0" err="1"/>
              <a:t>scenáre</a:t>
            </a:r>
            <a:endParaRPr lang="en-US" dirty="0"/>
          </a:p>
        </p:txBody>
      </p:sp>
      <p:pic>
        <p:nvPicPr>
          <p:cNvPr id="1028" name="Picture 4" descr="9 innovative chatbot examples from top brands [+ how to build your own]">
            <a:extLst>
              <a:ext uri="{FF2B5EF4-FFF2-40B4-BE49-F238E27FC236}">
                <a16:creationId xmlns:a16="http://schemas.microsoft.com/office/drawing/2014/main" id="{D46832AB-6A9D-485F-98CF-1AD71574BB42}"/>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t="2575" r="-3" b="13764"/>
          <a:stretch/>
        </p:blipFill>
        <p:spPr bwMode="auto">
          <a:xfrm>
            <a:off x="7766050" y="540000"/>
            <a:ext cx="3884962" cy="5778000"/>
          </a:xfrm>
          <a:prstGeom prst="rect">
            <a:avLst/>
          </a:prstGeom>
          <a:noFill/>
          <a:extLst>
            <a:ext uri="{909E8E84-426E-40DD-AFC4-6F175D3DCCD1}">
              <a14:hiddenFill xmlns:a14="http://schemas.microsoft.com/office/drawing/2010/main">
                <a:solidFill>
                  <a:srgbClr val="FFFFFF"/>
                </a:solidFill>
              </a14:hiddenFill>
            </a:ext>
          </a:extLst>
        </p:spPr>
      </p:pic>
      <p:sp>
        <p:nvSpPr>
          <p:cNvPr id="5" name="BlokTextu 4">
            <a:extLst>
              <a:ext uri="{FF2B5EF4-FFF2-40B4-BE49-F238E27FC236}">
                <a16:creationId xmlns:a16="http://schemas.microsoft.com/office/drawing/2014/main" id="{451D700E-DC0E-4FFE-9888-5FA3751C4DD2}"/>
              </a:ext>
            </a:extLst>
          </p:cNvPr>
          <p:cNvSpPr txBox="1"/>
          <p:nvPr/>
        </p:nvSpPr>
        <p:spPr>
          <a:xfrm>
            <a:off x="7052733" y="6326390"/>
            <a:ext cx="4687502" cy="261610"/>
          </a:xfrm>
          <a:prstGeom prst="rect">
            <a:avLst/>
          </a:prstGeom>
          <a:noFill/>
        </p:spPr>
        <p:txBody>
          <a:bodyPr wrap="none" rtlCol="0">
            <a:spAutoFit/>
          </a:bodyPr>
          <a:lstStyle/>
          <a:p>
            <a:r>
              <a:rPr lang="sk-SK" sz="1100" dirty="0">
                <a:solidFill>
                  <a:schemeClr val="bg1">
                    <a:lumMod val="50000"/>
                  </a:schemeClr>
                </a:solidFill>
              </a:rPr>
              <a:t>Zdroj: https://www.impactplus.com/blog/marketing-chatbot-examples</a:t>
            </a:r>
          </a:p>
        </p:txBody>
      </p:sp>
    </p:spTree>
    <p:extLst>
      <p:ext uri="{BB962C8B-B14F-4D97-AF65-F5344CB8AC3E}">
        <p14:creationId xmlns:p14="http://schemas.microsoft.com/office/powerpoint/2010/main" val="297327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C56D4E3-BC69-4566-B4F4-FF28A95D3AA6}"/>
              </a:ext>
            </a:extLst>
          </p:cNvPr>
          <p:cNvSpPr>
            <a:spLocks noGrp="1"/>
          </p:cNvSpPr>
          <p:nvPr>
            <p:ph type="title"/>
          </p:nvPr>
        </p:nvSpPr>
        <p:spPr/>
        <p:txBody>
          <a:bodyPr/>
          <a:lstStyle/>
          <a:p>
            <a:r>
              <a:rPr lang="sk-SK" dirty="0" err="1"/>
              <a:t>Natural</a:t>
            </a:r>
            <a:r>
              <a:rPr lang="sk-SK" dirty="0"/>
              <a:t> </a:t>
            </a:r>
            <a:r>
              <a:rPr lang="sk-SK" dirty="0" err="1"/>
              <a:t>dialog</a:t>
            </a:r>
            <a:r>
              <a:rPr lang="sk-SK" dirty="0"/>
              <a:t> </a:t>
            </a:r>
            <a:r>
              <a:rPr lang="sk-SK" dirty="0" err="1"/>
              <a:t>system</a:t>
            </a:r>
            <a:r>
              <a:rPr lang="sk-SK" dirty="0"/>
              <a:t> </a:t>
            </a:r>
            <a:r>
              <a:rPr lang="sk-SK" dirty="0" err="1"/>
              <a:t>vs</a:t>
            </a:r>
            <a:r>
              <a:rPr lang="sk-SK" dirty="0"/>
              <a:t>. </a:t>
            </a:r>
            <a:r>
              <a:rPr lang="sk-SK" dirty="0" err="1"/>
              <a:t>Chatbot</a:t>
            </a:r>
            <a:endParaRPr lang="sk-SK" dirty="0"/>
          </a:p>
        </p:txBody>
      </p:sp>
      <p:sp>
        <p:nvSpPr>
          <p:cNvPr id="3" name="Zástupný objekt pre obsah 2">
            <a:extLst>
              <a:ext uri="{FF2B5EF4-FFF2-40B4-BE49-F238E27FC236}">
                <a16:creationId xmlns:a16="http://schemas.microsoft.com/office/drawing/2014/main" id="{7EFAB8B3-4274-42DF-AA38-DB64F3E3D368}"/>
              </a:ext>
            </a:extLst>
          </p:cNvPr>
          <p:cNvSpPr>
            <a:spLocks noGrp="1"/>
          </p:cNvSpPr>
          <p:nvPr>
            <p:ph idx="1"/>
          </p:nvPr>
        </p:nvSpPr>
        <p:spPr/>
        <p:txBody>
          <a:bodyPr/>
          <a:lstStyle/>
          <a:p>
            <a:r>
              <a:rPr lang="sk-SK" dirty="0"/>
              <a:t>Jednoduché na  implementovanie</a:t>
            </a:r>
          </a:p>
          <a:p>
            <a:r>
              <a:rPr lang="sk-SK" dirty="0"/>
              <a:t>Vysoká modularita</a:t>
            </a:r>
          </a:p>
          <a:p>
            <a:r>
              <a:rPr lang="sk-SK" dirty="0"/>
              <a:t>Podpora zmeny dát počas behu programu</a:t>
            </a:r>
          </a:p>
          <a:p>
            <a:r>
              <a:rPr lang="sk-SK"/>
              <a:t>Viacjazyčná podpora</a:t>
            </a:r>
            <a:endParaRPr lang="sk-SK" dirty="0"/>
          </a:p>
          <a:p>
            <a:r>
              <a:rPr lang="sk-SK" dirty="0"/>
              <a:t>Podpora zvukových replík</a:t>
            </a:r>
          </a:p>
          <a:p>
            <a:r>
              <a:rPr lang="sk-SK" dirty="0"/>
              <a:t>Multiplayer replikácia dát</a:t>
            </a:r>
          </a:p>
        </p:txBody>
      </p:sp>
    </p:spTree>
    <p:extLst>
      <p:ext uri="{BB962C8B-B14F-4D97-AF65-F5344CB8AC3E}">
        <p14:creationId xmlns:p14="http://schemas.microsoft.com/office/powerpoint/2010/main" val="170764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922AF243-5EF6-4B45-AE93-2E1C2C48C237}"/>
              </a:ext>
            </a:extLst>
          </p:cNvPr>
          <p:cNvSpPr>
            <a:spLocks noGrp="1"/>
          </p:cNvSpPr>
          <p:nvPr>
            <p:ph type="title"/>
          </p:nvPr>
        </p:nvSpPr>
        <p:spPr>
          <a:xfrm>
            <a:off x="989400" y="251461"/>
            <a:ext cx="10213200" cy="1390902"/>
          </a:xfrm>
        </p:spPr>
        <p:txBody>
          <a:bodyPr anchor="ctr">
            <a:normAutofit/>
          </a:bodyPr>
          <a:lstStyle/>
          <a:p>
            <a:pPr algn="ctr"/>
            <a:r>
              <a:rPr lang="sk-SK" sz="4800" dirty="0"/>
              <a:t>Spracovanie vstupu na výstup</a:t>
            </a:r>
          </a:p>
        </p:txBody>
      </p:sp>
      <p:cxnSp>
        <p:nvCxnSpPr>
          <p:cNvPr id="28" name="Straight Connector 27">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Zástupný objekt pre obsah 2">
            <a:extLst>
              <a:ext uri="{FF2B5EF4-FFF2-40B4-BE49-F238E27FC236}">
                <a16:creationId xmlns:a16="http://schemas.microsoft.com/office/drawing/2014/main" id="{461238EC-9033-431B-AA86-2592760C965A}"/>
              </a:ext>
            </a:extLst>
          </p:cNvPr>
          <p:cNvGraphicFramePr>
            <a:graphicFrameLocks noGrp="1"/>
          </p:cNvGraphicFramePr>
          <p:nvPr>
            <p:ph idx="1"/>
            <p:extLst>
              <p:ext uri="{D42A27DB-BD31-4B8C-83A1-F6EECF244321}">
                <p14:modId xmlns:p14="http://schemas.microsoft.com/office/powerpoint/2010/main" val="3235835381"/>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926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D051408-8F53-4DF1-9906-6863225F0481}"/>
              </a:ext>
            </a:extLst>
          </p:cNvPr>
          <p:cNvSpPr>
            <a:spLocks noGrp="1"/>
          </p:cNvSpPr>
          <p:nvPr>
            <p:ph type="title"/>
          </p:nvPr>
        </p:nvSpPr>
        <p:spPr>
          <a:xfrm>
            <a:off x="990000" y="946800"/>
            <a:ext cx="2802386" cy="4689475"/>
          </a:xfrm>
        </p:spPr>
        <p:txBody>
          <a:bodyPr anchor="t">
            <a:normAutofit/>
          </a:bodyPr>
          <a:lstStyle/>
          <a:p>
            <a:r>
              <a:rPr lang="sk-SK"/>
              <a:t>Spracovanie vstupu</a:t>
            </a:r>
            <a:endParaRPr lang="sk-SK" dirty="0"/>
          </a:p>
        </p:txBody>
      </p:sp>
      <p:cxnSp>
        <p:nvCxnSpPr>
          <p:cNvPr id="15" name="Straight Connector 14">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8" name="Zástupný objekt pre obsah 2">
            <a:extLst>
              <a:ext uri="{FF2B5EF4-FFF2-40B4-BE49-F238E27FC236}">
                <a16:creationId xmlns:a16="http://schemas.microsoft.com/office/drawing/2014/main" id="{99F3C75B-E0FB-473F-9BCE-DCE6D344EC22}"/>
              </a:ext>
            </a:extLst>
          </p:cNvPr>
          <p:cNvGraphicFramePr>
            <a:graphicFrameLocks noGrp="1"/>
          </p:cNvGraphicFramePr>
          <p:nvPr>
            <p:ph idx="1"/>
            <p:extLst>
              <p:ext uri="{D42A27DB-BD31-4B8C-83A1-F6EECF244321}">
                <p14:modId xmlns:p14="http://schemas.microsoft.com/office/powerpoint/2010/main" val="3599526016"/>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12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02E81DE6-DE29-462A-AE2B-052CAEB74B9E}"/>
              </a:ext>
            </a:extLst>
          </p:cNvPr>
          <p:cNvSpPr>
            <a:spLocks noGrp="1"/>
          </p:cNvSpPr>
          <p:nvPr>
            <p:ph type="title"/>
          </p:nvPr>
        </p:nvSpPr>
        <p:spPr/>
        <p:txBody>
          <a:bodyPr/>
          <a:lstStyle/>
          <a:p>
            <a:r>
              <a:rPr lang="sk-SK" dirty="0"/>
              <a:t>Príklad</a:t>
            </a:r>
          </a:p>
        </p:txBody>
      </p:sp>
      <p:sp>
        <p:nvSpPr>
          <p:cNvPr id="5" name="Zástupný text 4">
            <a:extLst>
              <a:ext uri="{FF2B5EF4-FFF2-40B4-BE49-F238E27FC236}">
                <a16:creationId xmlns:a16="http://schemas.microsoft.com/office/drawing/2014/main" id="{0E7B2F2E-C21E-441C-AE7D-83C764A00740}"/>
              </a:ext>
            </a:extLst>
          </p:cNvPr>
          <p:cNvSpPr>
            <a:spLocks noGrp="1"/>
          </p:cNvSpPr>
          <p:nvPr>
            <p:ph type="body" idx="1"/>
          </p:nvPr>
        </p:nvSpPr>
        <p:spPr/>
        <p:txBody>
          <a:bodyPr/>
          <a:lstStyle/>
          <a:p>
            <a:r>
              <a:rPr lang="sk-SK" dirty="0"/>
              <a:t>Vstup</a:t>
            </a:r>
          </a:p>
        </p:txBody>
      </p:sp>
      <p:sp>
        <p:nvSpPr>
          <p:cNvPr id="6" name="Zástupný objekt pre obsah 5">
            <a:extLst>
              <a:ext uri="{FF2B5EF4-FFF2-40B4-BE49-F238E27FC236}">
                <a16:creationId xmlns:a16="http://schemas.microsoft.com/office/drawing/2014/main" id="{CE6A2AA4-8387-4D88-ADBC-AD5EBA5E6F60}"/>
              </a:ext>
            </a:extLst>
          </p:cNvPr>
          <p:cNvSpPr>
            <a:spLocks noGrp="1"/>
          </p:cNvSpPr>
          <p:nvPr>
            <p:ph sz="half" idx="2"/>
          </p:nvPr>
        </p:nvSpPr>
        <p:spPr/>
        <p:txBody>
          <a:bodyPr/>
          <a:lstStyle/>
          <a:p>
            <a:pPr marL="457200" indent="-457200">
              <a:buFont typeface="+mj-lt"/>
              <a:buAutoNum type="arabicPeriod"/>
            </a:pPr>
            <a:r>
              <a:rPr lang="sk-SK" dirty="0" err="1"/>
              <a:t>Hi</a:t>
            </a:r>
            <a:r>
              <a:rPr lang="sk-SK" dirty="0"/>
              <a:t>. </a:t>
            </a:r>
            <a:r>
              <a:rPr lang="sk-SK" dirty="0" err="1"/>
              <a:t>How</a:t>
            </a:r>
            <a:r>
              <a:rPr lang="sk-SK" dirty="0"/>
              <a:t> a-re </a:t>
            </a:r>
            <a:r>
              <a:rPr lang="sk-SK" dirty="0" err="1"/>
              <a:t>zou</a:t>
            </a:r>
            <a:r>
              <a:rPr lang="sk-SK" dirty="0"/>
              <a:t>?</a:t>
            </a:r>
          </a:p>
          <a:p>
            <a:pPr marL="457200" indent="-457200">
              <a:buFont typeface="+mj-lt"/>
              <a:buAutoNum type="arabicPeriod"/>
            </a:pPr>
            <a:r>
              <a:rPr lang="sk-SK" dirty="0" err="1"/>
              <a:t>Can</a:t>
            </a:r>
            <a:r>
              <a:rPr lang="sk-SK" dirty="0"/>
              <a:t> </a:t>
            </a:r>
            <a:r>
              <a:rPr lang="sk-SK" dirty="0" err="1"/>
              <a:t>you</a:t>
            </a:r>
            <a:r>
              <a:rPr lang="sk-SK" dirty="0"/>
              <a:t> </a:t>
            </a:r>
            <a:r>
              <a:rPr lang="sk-SK" dirty="0" err="1"/>
              <a:t>halp</a:t>
            </a:r>
            <a:r>
              <a:rPr lang="sk-SK" dirty="0"/>
              <a:t> </a:t>
            </a:r>
            <a:r>
              <a:rPr lang="sk-SK" dirty="0" err="1"/>
              <a:t>me</a:t>
            </a:r>
            <a:r>
              <a:rPr lang="sk-SK" dirty="0"/>
              <a:t>?</a:t>
            </a:r>
          </a:p>
          <a:p>
            <a:pPr marL="457200" indent="-457200">
              <a:buFont typeface="+mj-lt"/>
              <a:buAutoNum type="arabicPeriod"/>
            </a:pPr>
            <a:endParaRPr lang="sk-SK" dirty="0"/>
          </a:p>
        </p:txBody>
      </p:sp>
      <p:sp>
        <p:nvSpPr>
          <p:cNvPr id="7" name="Zástupný text 6">
            <a:extLst>
              <a:ext uri="{FF2B5EF4-FFF2-40B4-BE49-F238E27FC236}">
                <a16:creationId xmlns:a16="http://schemas.microsoft.com/office/drawing/2014/main" id="{789927C2-AA1E-4530-AE94-486F363479A9}"/>
              </a:ext>
            </a:extLst>
          </p:cNvPr>
          <p:cNvSpPr>
            <a:spLocks noGrp="1"/>
          </p:cNvSpPr>
          <p:nvPr>
            <p:ph type="body" sz="quarter" idx="3"/>
          </p:nvPr>
        </p:nvSpPr>
        <p:spPr/>
        <p:txBody>
          <a:bodyPr/>
          <a:lstStyle/>
          <a:p>
            <a:r>
              <a:rPr lang="sk-SK" dirty="0"/>
              <a:t>Po spracovaní</a:t>
            </a:r>
          </a:p>
        </p:txBody>
      </p:sp>
      <p:sp>
        <p:nvSpPr>
          <p:cNvPr id="8" name="Zástupný objekt pre obsah 7">
            <a:extLst>
              <a:ext uri="{FF2B5EF4-FFF2-40B4-BE49-F238E27FC236}">
                <a16:creationId xmlns:a16="http://schemas.microsoft.com/office/drawing/2014/main" id="{6B854BE4-EDCA-4661-AD68-DE8EC9D5AA72}"/>
              </a:ext>
            </a:extLst>
          </p:cNvPr>
          <p:cNvSpPr>
            <a:spLocks noGrp="1"/>
          </p:cNvSpPr>
          <p:nvPr>
            <p:ph sz="quarter" idx="4"/>
          </p:nvPr>
        </p:nvSpPr>
        <p:spPr/>
        <p:txBody>
          <a:bodyPr/>
          <a:lstStyle/>
          <a:p>
            <a:pPr marL="457200" indent="-457200">
              <a:buFont typeface="+mj-lt"/>
              <a:buAutoNum type="arabicPeriod"/>
            </a:pPr>
            <a:r>
              <a:rPr lang="sk-SK" dirty="0" err="1"/>
              <a:t>hi</a:t>
            </a:r>
            <a:endParaRPr lang="sk-SK" dirty="0"/>
          </a:p>
          <a:p>
            <a:pPr marL="457200" indent="-457200">
              <a:buFont typeface="+mj-lt"/>
              <a:buAutoNum type="arabicPeriod"/>
            </a:pPr>
            <a:r>
              <a:rPr lang="sk-SK" dirty="0" err="1"/>
              <a:t>how</a:t>
            </a:r>
            <a:r>
              <a:rPr lang="sk-SK" dirty="0"/>
              <a:t>, are, </a:t>
            </a:r>
            <a:r>
              <a:rPr lang="sk-SK" dirty="0" err="1"/>
              <a:t>you</a:t>
            </a:r>
            <a:endParaRPr lang="sk-SK" dirty="0"/>
          </a:p>
          <a:p>
            <a:pPr marL="457200" indent="-457200">
              <a:buFont typeface="+mj-lt"/>
              <a:buAutoNum type="arabicPeriod"/>
            </a:pPr>
            <a:r>
              <a:rPr lang="sk-SK" dirty="0" err="1"/>
              <a:t>can</a:t>
            </a:r>
            <a:r>
              <a:rPr lang="sk-SK" dirty="0"/>
              <a:t>, </a:t>
            </a:r>
            <a:r>
              <a:rPr lang="sk-SK" dirty="0" err="1"/>
              <a:t>you</a:t>
            </a:r>
            <a:r>
              <a:rPr lang="sk-SK" dirty="0"/>
              <a:t>, </a:t>
            </a:r>
            <a:r>
              <a:rPr lang="sk-SK" dirty="0" err="1"/>
              <a:t>help</a:t>
            </a:r>
            <a:r>
              <a:rPr lang="sk-SK" dirty="0"/>
              <a:t>, </a:t>
            </a:r>
            <a:r>
              <a:rPr lang="sk-SK" dirty="0" err="1"/>
              <a:t>me</a:t>
            </a:r>
            <a:endParaRPr lang="sk-SK" dirty="0"/>
          </a:p>
        </p:txBody>
      </p:sp>
    </p:spTree>
    <p:extLst>
      <p:ext uri="{BB962C8B-B14F-4D97-AF65-F5344CB8AC3E}">
        <p14:creationId xmlns:p14="http://schemas.microsoft.com/office/powerpoint/2010/main" val="411721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Nadpis 6">
            <a:extLst>
              <a:ext uri="{FF2B5EF4-FFF2-40B4-BE49-F238E27FC236}">
                <a16:creationId xmlns:a16="http://schemas.microsoft.com/office/drawing/2014/main" id="{1576141A-3E8A-4878-B438-1666B74FB142}"/>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a:t>Levenshtein distance</a:t>
            </a:r>
          </a:p>
        </p:txBody>
      </p:sp>
      <p:cxnSp>
        <p:nvCxnSpPr>
          <p:cNvPr id="139" name="Straight Connector 138">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D6A98A03-0FFC-449B-88A0-41C68CEBC90F}"/>
              </a:ext>
            </a:extLst>
          </p:cNvPr>
          <p:cNvSpPr>
            <a:spLocks noGrp="1"/>
          </p:cNvSpPr>
          <p:nvPr>
            <p:ph idx="1"/>
          </p:nvPr>
        </p:nvSpPr>
        <p:spPr>
          <a:xfrm>
            <a:off x="990000" y="2877018"/>
            <a:ext cx="4078800" cy="2901482"/>
          </a:xfrm>
        </p:spPr>
        <p:txBody>
          <a:bodyPr>
            <a:normAutofit/>
          </a:bodyPr>
          <a:lstStyle/>
          <a:p>
            <a:r>
              <a:rPr lang="sk-SK" dirty="0"/>
              <a:t>Pochádza z rodiny „</a:t>
            </a:r>
            <a:r>
              <a:rPr lang="sk-SK" dirty="0" err="1"/>
              <a:t>Edit</a:t>
            </a:r>
            <a:r>
              <a:rPr lang="sk-SK" dirty="0"/>
              <a:t> </a:t>
            </a:r>
            <a:r>
              <a:rPr lang="sk-SK" dirty="0" err="1"/>
              <a:t>distance</a:t>
            </a:r>
            <a:r>
              <a:rPr lang="sk-SK" dirty="0"/>
              <a:t> </a:t>
            </a:r>
            <a:r>
              <a:rPr lang="sk-SK" dirty="0" err="1"/>
              <a:t>metrics</a:t>
            </a:r>
            <a:r>
              <a:rPr lang="sk-SK" dirty="0"/>
              <a:t>“</a:t>
            </a:r>
          </a:p>
          <a:p>
            <a:r>
              <a:rPr lang="sk-SK" dirty="0"/>
              <a:t>Meranie vzdialeností medzi dvomi postupnosťami znakov</a:t>
            </a:r>
            <a:endParaRPr lang="en-US" dirty="0"/>
          </a:p>
        </p:txBody>
      </p:sp>
      <p:sp>
        <p:nvSpPr>
          <p:cNvPr id="141" name="Rectangle 140">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Levenshtein Distance">
            <a:extLst>
              <a:ext uri="{FF2B5EF4-FFF2-40B4-BE49-F238E27FC236}">
                <a16:creationId xmlns:a16="http://schemas.microsoft.com/office/drawing/2014/main" id="{32043E76-7267-47FD-99AA-C576E458D9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1127" y="2458944"/>
            <a:ext cx="4999885" cy="1937456"/>
          </a:xfrm>
          <a:prstGeom prst="rect">
            <a:avLst/>
          </a:prstGeom>
          <a:noFill/>
          <a:extLst>
            <a:ext uri="{909E8E84-426E-40DD-AFC4-6F175D3DCCD1}">
              <a14:hiddenFill xmlns:a14="http://schemas.microsoft.com/office/drawing/2010/main">
                <a:solidFill>
                  <a:srgbClr val="FFFFFF"/>
                </a:solidFill>
              </a14:hiddenFill>
            </a:ext>
          </a:extLst>
        </p:spPr>
      </p:pic>
      <p:sp>
        <p:nvSpPr>
          <p:cNvPr id="2" name="BlokTextu 1">
            <a:extLst>
              <a:ext uri="{FF2B5EF4-FFF2-40B4-BE49-F238E27FC236}">
                <a16:creationId xmlns:a16="http://schemas.microsoft.com/office/drawing/2014/main" id="{560FD571-36EC-4C6A-951D-397540E78463}"/>
              </a:ext>
            </a:extLst>
          </p:cNvPr>
          <p:cNvSpPr txBox="1"/>
          <p:nvPr/>
        </p:nvSpPr>
        <p:spPr>
          <a:xfrm>
            <a:off x="7950319" y="6299200"/>
            <a:ext cx="3700693" cy="276999"/>
          </a:xfrm>
          <a:prstGeom prst="rect">
            <a:avLst/>
          </a:prstGeom>
          <a:noFill/>
        </p:spPr>
        <p:txBody>
          <a:bodyPr wrap="none" rtlCol="0">
            <a:spAutoFit/>
          </a:bodyPr>
          <a:lstStyle/>
          <a:p>
            <a:r>
              <a:rPr lang="sk-SK" sz="1200" dirty="0">
                <a:solidFill>
                  <a:schemeClr val="bg1">
                    <a:lumMod val="65000"/>
                  </a:schemeClr>
                </a:solidFill>
              </a:rPr>
              <a:t>Zdroj: https://devopedia.org/levenshtein-distance</a:t>
            </a:r>
          </a:p>
        </p:txBody>
      </p:sp>
    </p:spTree>
    <p:extLst>
      <p:ext uri="{BB962C8B-B14F-4D97-AF65-F5344CB8AC3E}">
        <p14:creationId xmlns:p14="http://schemas.microsoft.com/office/powerpoint/2010/main" val="692025177"/>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243641"/>
      </a:dk2>
      <a:lt2>
        <a:srgbClr val="E8E7E2"/>
      </a:lt2>
      <a:accent1>
        <a:srgbClr val="96A1C6"/>
      </a:accent1>
      <a:accent2>
        <a:srgbClr val="7FA5BA"/>
      </a:accent2>
      <a:accent3>
        <a:srgbClr val="82ACA9"/>
      </a:accent3>
      <a:accent4>
        <a:srgbClr val="77AE94"/>
      </a:accent4>
      <a:accent5>
        <a:srgbClr val="83AF88"/>
      </a:accent5>
      <a:accent6>
        <a:srgbClr val="88AF77"/>
      </a:accent6>
      <a:hlink>
        <a:srgbClr val="8F8256"/>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1536</Words>
  <Application>Microsoft Office PowerPoint</Application>
  <PresentationFormat>Širokouhlá</PresentationFormat>
  <Paragraphs>91</Paragraphs>
  <Slides>11</Slides>
  <Notes>11</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11</vt:i4>
      </vt:variant>
    </vt:vector>
  </HeadingPairs>
  <TitlesOfParts>
    <vt:vector size="18" baseType="lpstr">
      <vt:lpstr>Arial</vt:lpstr>
      <vt:lpstr>Avenir Next LT Pro</vt:lpstr>
      <vt:lpstr>Calibri</vt:lpstr>
      <vt:lpstr>Goudy Old Style</vt:lpstr>
      <vt:lpstr>Roboto</vt:lpstr>
      <vt:lpstr>Wingdings</vt:lpstr>
      <vt:lpstr>FrostyVTI</vt:lpstr>
      <vt:lpstr>Prirodzený dialógový systém pre hry</vt:lpstr>
      <vt:lpstr>Ciele práce</vt:lpstr>
      <vt:lpstr>Dialógové stromy</vt:lpstr>
      <vt:lpstr>Natural dialog system</vt:lpstr>
      <vt:lpstr>Natural dialog system vs. Chatbot</vt:lpstr>
      <vt:lpstr>Spracovanie vstupu na výstup</vt:lpstr>
      <vt:lpstr>Spracovanie vstupu</vt:lpstr>
      <vt:lpstr>Príklad</vt:lpstr>
      <vt:lpstr>Levenshtein distance</vt:lpstr>
      <vt:lpstr>Tf-Idf</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Prirodzený dialógový systém pre hry</dc:title>
  <dc:creator>Chamula Michal</dc:creator>
  <cp:lastModifiedBy>Michal Chamula</cp:lastModifiedBy>
  <cp:revision>35</cp:revision>
  <dcterms:created xsi:type="dcterms:W3CDTF">2021-11-28T20:41:33Z</dcterms:created>
  <dcterms:modified xsi:type="dcterms:W3CDTF">2021-12-09T18:07:21Z</dcterms:modified>
</cp:coreProperties>
</file>