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961652280148753E-2"/>
          <c:y val="1.5785491279900237E-2"/>
          <c:w val="0.95178759908399624"/>
          <c:h val="0.7856258685091410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88A-41B6-985A-F6B07093A4DB}"/>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88A-41B6-985A-F6B07093A4DB}"/>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88A-41B6-985A-F6B07093A4DB}"/>
            </c:ext>
          </c:extLst>
        </c:ser>
        <c:dLbls>
          <c:showLegendKey val="0"/>
          <c:showVal val="0"/>
          <c:showCatName val="0"/>
          <c:showSerName val="0"/>
          <c:showPercent val="0"/>
          <c:showBubbleSize val="0"/>
        </c:dLbls>
        <c:gapWidth val="219"/>
        <c:overlap val="-27"/>
        <c:axId val="1369746576"/>
        <c:axId val="1186184160"/>
      </c:barChart>
      <c:catAx>
        <c:axId val="136974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6184160"/>
        <c:crosses val="autoZero"/>
        <c:auto val="1"/>
        <c:lblAlgn val="ctr"/>
        <c:lblOffset val="100"/>
        <c:noMultiLvlLbl val="0"/>
      </c:catAx>
      <c:valAx>
        <c:axId val="1186184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974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70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6319599" y="1668185"/>
            <a:ext cx="7477601" cy="2499598"/>
          </a:xfrm>
          <a:prstGeom prst="rect">
            <a:avLst/>
          </a:prstGeom>
          <a:noFill/>
          <a:ln/>
        </p:spPr>
        <p:txBody>
          <a:bodyPr wrap="square" rtlCol="0" anchor="t"/>
          <a:lstStyle/>
          <a:p>
            <a:pPr marL="0" indent="0">
              <a:lnSpc>
                <a:spcPts val="6561"/>
              </a:lnSpc>
              <a:buNone/>
            </a:pPr>
            <a:r>
              <a:rPr lang="en-US" sz="5249" b="1" dirty="0">
                <a:solidFill>
                  <a:srgbClr val="000000"/>
                </a:solidFill>
                <a:latin typeface="p22-mackinac-pro" pitchFamily="34" charset="0"/>
                <a:ea typeface="p22-mackinac-pro" pitchFamily="34" charset="-122"/>
                <a:cs typeface="p22-mackinac-pro" pitchFamily="34" charset="-120"/>
              </a:rPr>
              <a:t>Customer Segmentation using Data Science</a:t>
            </a:r>
            <a:endParaRPr lang="en-US" sz="5249" dirty="0"/>
          </a:p>
        </p:txBody>
      </p:sp>
      <p:sp>
        <p:nvSpPr>
          <p:cNvPr id="5" name="Text 2"/>
          <p:cNvSpPr/>
          <p:nvPr/>
        </p:nvSpPr>
        <p:spPr>
          <a:xfrm>
            <a:off x="6319599" y="4501039"/>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Understanding customer behavior is crucial for businesses. Data Science makes it possible to understand customer needs, preferences, and habits to tailor products and services, resulting in better customer engagement and loyalty.</a:t>
            </a:r>
            <a:endParaRPr lang="en-US" sz="1750" dirty="0"/>
          </a:p>
        </p:txBody>
      </p:sp>
      <p:sp>
        <p:nvSpPr>
          <p:cNvPr id="6" name="Shape 3"/>
          <p:cNvSpPr/>
          <p:nvPr/>
        </p:nvSpPr>
        <p:spPr>
          <a:xfrm>
            <a:off x="6319599" y="6189226"/>
            <a:ext cx="355402" cy="355402"/>
          </a:xfrm>
          <a:prstGeom prst="roundRect">
            <a:avLst>
              <a:gd name="adj" fmla="val 25726039"/>
            </a:avLst>
          </a:prstGeom>
          <a:solidFill>
            <a:srgbClr val="2F0989"/>
          </a:solidFill>
          <a:ln w="7620">
            <a:solidFill>
              <a:srgbClr val="FFFFFF"/>
            </a:solidFill>
            <a:prstDash val="solid"/>
          </a:ln>
        </p:spPr>
        <p:txBody>
          <a:bodyPr/>
          <a:lstStyle/>
          <a:p>
            <a:endParaRPr lang="en-IN"/>
          </a:p>
        </p:txBody>
      </p:sp>
      <p:sp>
        <p:nvSpPr>
          <p:cNvPr id="7" name="Text 4"/>
          <p:cNvSpPr/>
          <p:nvPr/>
        </p:nvSpPr>
        <p:spPr>
          <a:xfrm>
            <a:off x="6424851" y="6184106"/>
            <a:ext cx="14478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Eudoxus Sans" pitchFamily="34" charset="0"/>
                <a:ea typeface="Eudoxus Sans" pitchFamily="34" charset="-122"/>
                <a:cs typeface="Eudoxus Sans" pitchFamily="34" charset="-120"/>
              </a:rPr>
              <a:t>js</a:t>
            </a:r>
            <a:endParaRPr lang="en-US" sz="1152"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FFFFF">
              <a:alpha val="75000"/>
            </a:srgbClr>
          </a:solidFill>
          <a:ln w="11906">
            <a:solidFill>
              <a:srgbClr val="FFFFFF">
                <a:alpha val="64000"/>
              </a:srgbClr>
            </a:solidFill>
            <a:prstDash val="solid"/>
          </a:ln>
        </p:spPr>
        <p:txBody>
          <a:bodyPr/>
          <a:lstStyle/>
          <a:p>
            <a:endParaRPr lang="en-IN"/>
          </a:p>
        </p:txBody>
      </p:sp>
      <p:sp>
        <p:nvSpPr>
          <p:cNvPr id="4" name="Text 1"/>
          <p:cNvSpPr/>
          <p:nvPr/>
        </p:nvSpPr>
        <p:spPr>
          <a:xfrm>
            <a:off x="2777490" y="525423"/>
            <a:ext cx="9075420" cy="1194197"/>
          </a:xfrm>
          <a:prstGeom prst="rect">
            <a:avLst/>
          </a:prstGeom>
          <a:noFill/>
          <a:ln/>
        </p:spPr>
        <p:txBody>
          <a:bodyPr wrap="square" rtlCol="0" anchor="t"/>
          <a:lstStyle/>
          <a:p>
            <a:pPr marL="0" indent="0">
              <a:lnSpc>
                <a:spcPts val="4701"/>
              </a:lnSpc>
              <a:buNone/>
            </a:pPr>
            <a:r>
              <a:rPr lang="en-US" sz="3761" b="1" dirty="0">
                <a:solidFill>
                  <a:srgbClr val="000000"/>
                </a:solidFill>
                <a:latin typeface="p22-mackinac-pro" pitchFamily="34" charset="0"/>
                <a:ea typeface="p22-mackinac-pro" pitchFamily="34" charset="-122"/>
                <a:cs typeface="p22-mackinac-pro" pitchFamily="34" charset="-120"/>
              </a:rPr>
              <a:t>The Importance of Customer Segmentation</a:t>
            </a:r>
            <a:endParaRPr lang="en-US" sz="3761" dirty="0"/>
          </a:p>
        </p:txBody>
      </p:sp>
      <p:sp>
        <p:nvSpPr>
          <p:cNvPr id="5" name="Shape 2"/>
          <p:cNvSpPr/>
          <p:nvPr/>
        </p:nvSpPr>
        <p:spPr>
          <a:xfrm>
            <a:off x="7296150" y="2101691"/>
            <a:ext cx="38100" cy="5602843"/>
          </a:xfrm>
          <a:prstGeom prst="rect">
            <a:avLst/>
          </a:prstGeom>
          <a:solidFill>
            <a:srgbClr val="99DDFF"/>
          </a:solidFill>
          <a:ln/>
        </p:spPr>
        <p:txBody>
          <a:bodyPr/>
          <a:lstStyle/>
          <a:p>
            <a:endParaRPr lang="en-IN"/>
          </a:p>
        </p:txBody>
      </p:sp>
      <p:sp>
        <p:nvSpPr>
          <p:cNvPr id="6" name="Shape 3"/>
          <p:cNvSpPr/>
          <p:nvPr/>
        </p:nvSpPr>
        <p:spPr>
          <a:xfrm>
            <a:off x="7530108" y="2446734"/>
            <a:ext cx="668655" cy="38100"/>
          </a:xfrm>
          <a:prstGeom prst="rect">
            <a:avLst/>
          </a:prstGeom>
          <a:solidFill>
            <a:srgbClr val="99DDFF"/>
          </a:solidFill>
          <a:ln/>
        </p:spPr>
        <p:txBody>
          <a:bodyPr/>
          <a:lstStyle/>
          <a:p>
            <a:endParaRPr lang="en-IN"/>
          </a:p>
        </p:txBody>
      </p:sp>
      <p:sp>
        <p:nvSpPr>
          <p:cNvPr id="7" name="Shape 4"/>
          <p:cNvSpPr/>
          <p:nvPr/>
        </p:nvSpPr>
        <p:spPr>
          <a:xfrm>
            <a:off x="7100292" y="2250996"/>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8" name="Text 5"/>
          <p:cNvSpPr/>
          <p:nvPr/>
        </p:nvSpPr>
        <p:spPr>
          <a:xfrm>
            <a:off x="7258050" y="2286833"/>
            <a:ext cx="11430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1</a:t>
            </a:r>
            <a:endParaRPr lang="en-US" sz="2257" dirty="0"/>
          </a:p>
        </p:txBody>
      </p:sp>
      <p:sp>
        <p:nvSpPr>
          <p:cNvPr id="9" name="Text 6"/>
          <p:cNvSpPr/>
          <p:nvPr/>
        </p:nvSpPr>
        <p:spPr>
          <a:xfrm>
            <a:off x="8366046" y="2292668"/>
            <a:ext cx="3314700" cy="298490"/>
          </a:xfrm>
          <a:prstGeom prst="rect">
            <a:avLst/>
          </a:prstGeom>
          <a:noFill/>
          <a:ln/>
        </p:spPr>
        <p:txBody>
          <a:bodyPr wrap="none" rtlCol="0" anchor="t"/>
          <a:lstStyle/>
          <a:p>
            <a:pPr marL="0" indent="0" algn="l">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Define &amp; Prioritize Audience</a:t>
            </a:r>
            <a:endParaRPr lang="en-US" sz="1881" dirty="0"/>
          </a:p>
        </p:txBody>
      </p:sp>
      <p:sp>
        <p:nvSpPr>
          <p:cNvPr id="10" name="Text 7"/>
          <p:cNvSpPr/>
          <p:nvPr/>
        </p:nvSpPr>
        <p:spPr>
          <a:xfrm>
            <a:off x="8366046" y="2782133"/>
            <a:ext cx="3486864" cy="1834515"/>
          </a:xfrm>
          <a:prstGeom prst="rect">
            <a:avLst/>
          </a:prstGeom>
          <a:noFill/>
          <a:ln/>
        </p:spPr>
        <p:txBody>
          <a:bodyPr wrap="square" rtlCol="0" anchor="t"/>
          <a:lstStyle/>
          <a:p>
            <a:pPr marL="0" indent="0" algn="l">
              <a:lnSpc>
                <a:spcPts val="2407"/>
              </a:lnSpc>
              <a:buNone/>
            </a:pPr>
            <a:r>
              <a:rPr lang="en-US" sz="1504" dirty="0">
                <a:solidFill>
                  <a:srgbClr val="272525"/>
                </a:solidFill>
                <a:latin typeface="Eudoxus Sans" pitchFamily="34" charset="0"/>
                <a:ea typeface="Eudoxus Sans" pitchFamily="34" charset="-122"/>
                <a:cs typeface="Eudoxus Sans" pitchFamily="34" charset="-120"/>
              </a:rPr>
              <a:t>Segmenting customers based on demographics, geography, and behavior enables tailored products, campaigns, and offers, resulting in better customer experience and revenue growth.</a:t>
            </a:r>
            <a:endParaRPr lang="en-US" sz="1504" dirty="0"/>
          </a:p>
        </p:txBody>
      </p:sp>
      <p:sp>
        <p:nvSpPr>
          <p:cNvPr id="11" name="Shape 8"/>
          <p:cNvSpPr/>
          <p:nvPr/>
        </p:nvSpPr>
        <p:spPr>
          <a:xfrm>
            <a:off x="6431637" y="3401854"/>
            <a:ext cx="668655" cy="38100"/>
          </a:xfrm>
          <a:prstGeom prst="rect">
            <a:avLst/>
          </a:prstGeom>
          <a:solidFill>
            <a:srgbClr val="99DDFF"/>
          </a:solidFill>
          <a:ln/>
        </p:spPr>
        <p:txBody>
          <a:bodyPr/>
          <a:lstStyle/>
          <a:p>
            <a:endParaRPr lang="en-IN"/>
          </a:p>
        </p:txBody>
      </p:sp>
      <p:sp>
        <p:nvSpPr>
          <p:cNvPr id="12" name="Shape 9"/>
          <p:cNvSpPr/>
          <p:nvPr/>
        </p:nvSpPr>
        <p:spPr>
          <a:xfrm>
            <a:off x="7100292" y="3206115"/>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13" name="Text 10"/>
          <p:cNvSpPr/>
          <p:nvPr/>
        </p:nvSpPr>
        <p:spPr>
          <a:xfrm>
            <a:off x="7231380" y="3241953"/>
            <a:ext cx="16764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2</a:t>
            </a:r>
            <a:endParaRPr lang="en-US" sz="2257" dirty="0"/>
          </a:p>
        </p:txBody>
      </p:sp>
      <p:sp>
        <p:nvSpPr>
          <p:cNvPr id="14" name="Text 11"/>
          <p:cNvSpPr/>
          <p:nvPr/>
        </p:nvSpPr>
        <p:spPr>
          <a:xfrm>
            <a:off x="3673554" y="3247787"/>
            <a:ext cx="2590800" cy="298490"/>
          </a:xfrm>
          <a:prstGeom prst="rect">
            <a:avLst/>
          </a:prstGeom>
          <a:noFill/>
          <a:ln/>
        </p:spPr>
        <p:txBody>
          <a:bodyPr wrap="none" rtlCol="0" anchor="t"/>
          <a:lstStyle/>
          <a:p>
            <a:pPr marL="0" indent="0" algn="r">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Identify Unmet Needs</a:t>
            </a:r>
            <a:endParaRPr lang="en-US" sz="1881" dirty="0"/>
          </a:p>
        </p:txBody>
      </p:sp>
      <p:sp>
        <p:nvSpPr>
          <p:cNvPr id="15" name="Text 12"/>
          <p:cNvSpPr/>
          <p:nvPr/>
        </p:nvSpPr>
        <p:spPr>
          <a:xfrm>
            <a:off x="2777490" y="3737253"/>
            <a:ext cx="3486864" cy="1528763"/>
          </a:xfrm>
          <a:prstGeom prst="rect">
            <a:avLst/>
          </a:prstGeom>
          <a:noFill/>
          <a:ln/>
        </p:spPr>
        <p:txBody>
          <a:bodyPr wrap="square" rtlCol="0" anchor="t"/>
          <a:lstStyle/>
          <a:p>
            <a:pPr marL="0" indent="0" algn="r">
              <a:lnSpc>
                <a:spcPts val="2407"/>
              </a:lnSpc>
              <a:buNone/>
            </a:pPr>
            <a:r>
              <a:rPr lang="en-US" sz="1504" dirty="0">
                <a:solidFill>
                  <a:srgbClr val="272525"/>
                </a:solidFill>
                <a:latin typeface="Eudoxus Sans" pitchFamily="34" charset="0"/>
                <a:ea typeface="Eudoxus Sans" pitchFamily="34" charset="-122"/>
                <a:cs typeface="Eudoxus Sans" pitchFamily="34" charset="-120"/>
              </a:rPr>
              <a:t>Categorizing customers helps identify gaps in the market and enables businesses to develop new solutions. It leads to customer-first culture and market leadership.</a:t>
            </a:r>
            <a:endParaRPr lang="en-US" sz="1504" dirty="0"/>
          </a:p>
        </p:txBody>
      </p:sp>
      <p:sp>
        <p:nvSpPr>
          <p:cNvPr id="16" name="Shape 13"/>
          <p:cNvSpPr/>
          <p:nvPr/>
        </p:nvSpPr>
        <p:spPr>
          <a:xfrm>
            <a:off x="7530108" y="5343644"/>
            <a:ext cx="668655" cy="38100"/>
          </a:xfrm>
          <a:prstGeom prst="rect">
            <a:avLst/>
          </a:prstGeom>
          <a:solidFill>
            <a:srgbClr val="99DDFF"/>
          </a:solidFill>
          <a:ln/>
        </p:spPr>
        <p:txBody>
          <a:bodyPr/>
          <a:lstStyle/>
          <a:p>
            <a:endParaRPr lang="en-IN"/>
          </a:p>
        </p:txBody>
      </p:sp>
      <p:sp>
        <p:nvSpPr>
          <p:cNvPr id="17" name="Shape 14"/>
          <p:cNvSpPr/>
          <p:nvPr/>
        </p:nvSpPr>
        <p:spPr>
          <a:xfrm>
            <a:off x="7100292" y="5147905"/>
            <a:ext cx="429816" cy="429816"/>
          </a:xfrm>
          <a:prstGeom prst="roundRect">
            <a:avLst>
              <a:gd name="adj" fmla="val 20004"/>
            </a:avLst>
          </a:prstGeom>
          <a:solidFill>
            <a:srgbClr val="CCEEFF"/>
          </a:solidFill>
          <a:ln w="11906">
            <a:solidFill>
              <a:srgbClr val="99DDFF"/>
            </a:solidFill>
            <a:prstDash val="solid"/>
          </a:ln>
        </p:spPr>
        <p:txBody>
          <a:bodyPr/>
          <a:lstStyle/>
          <a:p>
            <a:endParaRPr lang="en-IN"/>
          </a:p>
        </p:txBody>
      </p:sp>
      <p:sp>
        <p:nvSpPr>
          <p:cNvPr id="18" name="Text 15"/>
          <p:cNvSpPr/>
          <p:nvPr/>
        </p:nvSpPr>
        <p:spPr>
          <a:xfrm>
            <a:off x="7227570" y="5183743"/>
            <a:ext cx="175260" cy="358140"/>
          </a:xfrm>
          <a:prstGeom prst="rect">
            <a:avLst/>
          </a:prstGeom>
          <a:noFill/>
          <a:ln/>
        </p:spPr>
        <p:txBody>
          <a:bodyPr wrap="none" rtlCol="0" anchor="t"/>
          <a:lstStyle/>
          <a:p>
            <a:pPr marL="0" indent="0" algn="ctr">
              <a:lnSpc>
                <a:spcPts val="2821"/>
              </a:lnSpc>
              <a:buNone/>
            </a:pPr>
            <a:r>
              <a:rPr lang="en-US" sz="2257" b="1" dirty="0">
                <a:solidFill>
                  <a:srgbClr val="272525"/>
                </a:solidFill>
                <a:latin typeface="p22-mackinac-pro" pitchFamily="34" charset="0"/>
                <a:ea typeface="p22-mackinac-pro" pitchFamily="34" charset="-122"/>
                <a:cs typeface="p22-mackinac-pro" pitchFamily="34" charset="-120"/>
              </a:rPr>
              <a:t>3</a:t>
            </a:r>
            <a:endParaRPr lang="en-US" sz="2257" dirty="0"/>
          </a:p>
        </p:txBody>
      </p:sp>
      <p:sp>
        <p:nvSpPr>
          <p:cNvPr id="19" name="Text 16"/>
          <p:cNvSpPr/>
          <p:nvPr/>
        </p:nvSpPr>
        <p:spPr>
          <a:xfrm>
            <a:off x="8366046" y="5189577"/>
            <a:ext cx="2887980" cy="298490"/>
          </a:xfrm>
          <a:prstGeom prst="rect">
            <a:avLst/>
          </a:prstGeom>
          <a:noFill/>
          <a:ln/>
        </p:spPr>
        <p:txBody>
          <a:bodyPr wrap="none" rtlCol="0" anchor="t"/>
          <a:lstStyle/>
          <a:p>
            <a:pPr marL="0" indent="0" algn="l">
              <a:lnSpc>
                <a:spcPts val="2351"/>
              </a:lnSpc>
              <a:buNone/>
            </a:pPr>
            <a:r>
              <a:rPr lang="en-US" sz="1881" b="1" dirty="0">
                <a:solidFill>
                  <a:srgbClr val="272525"/>
                </a:solidFill>
                <a:latin typeface="p22-mackinac-pro" pitchFamily="34" charset="0"/>
                <a:ea typeface="p22-mackinac-pro" pitchFamily="34" charset="-122"/>
                <a:cs typeface="p22-mackinac-pro" pitchFamily="34" charset="-120"/>
              </a:rPr>
              <a:t>Reduce Customer Churn</a:t>
            </a:r>
            <a:endParaRPr lang="en-US" sz="1881" dirty="0"/>
          </a:p>
        </p:txBody>
      </p:sp>
      <p:sp>
        <p:nvSpPr>
          <p:cNvPr id="20" name="Text 17"/>
          <p:cNvSpPr/>
          <p:nvPr/>
        </p:nvSpPr>
        <p:spPr>
          <a:xfrm>
            <a:off x="8366046" y="5679043"/>
            <a:ext cx="3486864" cy="1834515"/>
          </a:xfrm>
          <a:prstGeom prst="rect">
            <a:avLst/>
          </a:prstGeom>
          <a:noFill/>
          <a:ln/>
        </p:spPr>
        <p:txBody>
          <a:bodyPr wrap="square" rtlCol="0" anchor="t"/>
          <a:lstStyle/>
          <a:p>
            <a:pPr marL="0" indent="0" algn="l">
              <a:lnSpc>
                <a:spcPts val="2407"/>
              </a:lnSpc>
              <a:buNone/>
            </a:pPr>
            <a:r>
              <a:rPr lang="en-US" sz="1504" dirty="0">
                <a:solidFill>
                  <a:srgbClr val="272525"/>
                </a:solidFill>
                <a:latin typeface="Eudoxus Sans" pitchFamily="34" charset="0"/>
                <a:ea typeface="Eudoxus Sans" pitchFamily="34" charset="-122"/>
                <a:cs typeface="Eudoxus Sans" pitchFamily="34" charset="-120"/>
              </a:rPr>
              <a:t>Segmentation helps understand why customers leave and develop strategies to address the root cause. Customer-focused companies with a low churn rate usually have better profitability and brand reputation.</a:t>
            </a:r>
            <a:endParaRPr lang="en-US" sz="150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648"/>
          </a:xfrm>
          <a:prstGeom prst="rect">
            <a:avLst/>
          </a:prstGeom>
          <a:solidFill>
            <a:srgbClr val="FFFFFF">
              <a:alpha val="75000"/>
            </a:srgbClr>
          </a:solidFill>
          <a:ln w="12263">
            <a:solidFill>
              <a:srgbClr val="FFFFFF">
                <a:alpha val="64000"/>
              </a:srgbClr>
            </a:solidFill>
            <a:prstDash val="solid"/>
          </a:ln>
        </p:spPr>
        <p:txBody>
          <a:bodyPr/>
          <a:lstStyle/>
          <a:p>
            <a:endParaRPr lang="en-IN"/>
          </a:p>
        </p:txBody>
      </p:sp>
      <p:sp>
        <p:nvSpPr>
          <p:cNvPr id="4" name="Text 1"/>
          <p:cNvSpPr/>
          <p:nvPr/>
        </p:nvSpPr>
        <p:spPr>
          <a:xfrm>
            <a:off x="2628186" y="542687"/>
            <a:ext cx="9374029" cy="1233487"/>
          </a:xfrm>
          <a:prstGeom prst="rect">
            <a:avLst/>
          </a:prstGeom>
          <a:noFill/>
          <a:ln/>
        </p:spPr>
        <p:txBody>
          <a:bodyPr wrap="square" rtlCol="0" anchor="t"/>
          <a:lstStyle/>
          <a:p>
            <a:pPr marL="0" indent="0">
              <a:lnSpc>
                <a:spcPts val="4856"/>
              </a:lnSpc>
              <a:buNone/>
            </a:pPr>
            <a:r>
              <a:rPr lang="en-US" sz="3885" b="1" dirty="0">
                <a:solidFill>
                  <a:srgbClr val="000000"/>
                </a:solidFill>
                <a:latin typeface="p22-mackinac-pro" pitchFamily="34" charset="0"/>
                <a:ea typeface="p22-mackinac-pro" pitchFamily="34" charset="-122"/>
                <a:cs typeface="p22-mackinac-pro" pitchFamily="34" charset="-120"/>
              </a:rPr>
              <a:t>Different Types of Customer Segmentation</a:t>
            </a:r>
            <a:endParaRPr lang="en-US" sz="3885" dirty="0"/>
          </a:p>
        </p:txBody>
      </p:sp>
      <p:sp>
        <p:nvSpPr>
          <p:cNvPr id="5" name="Shape 2"/>
          <p:cNvSpPr/>
          <p:nvPr/>
        </p:nvSpPr>
        <p:spPr>
          <a:xfrm>
            <a:off x="2628186" y="2170867"/>
            <a:ext cx="4588431" cy="2503527"/>
          </a:xfrm>
          <a:prstGeom prst="roundRect">
            <a:avLst>
              <a:gd name="adj" fmla="val 3547"/>
            </a:avLst>
          </a:prstGeom>
          <a:solidFill>
            <a:srgbClr val="CCEEFF"/>
          </a:solidFill>
          <a:ln w="12263">
            <a:solidFill>
              <a:srgbClr val="99DDFF"/>
            </a:solidFill>
            <a:prstDash val="solid"/>
          </a:ln>
        </p:spPr>
        <p:txBody>
          <a:bodyPr/>
          <a:lstStyle/>
          <a:p>
            <a:endParaRPr lang="en-IN"/>
          </a:p>
        </p:txBody>
      </p:sp>
      <p:sp>
        <p:nvSpPr>
          <p:cNvPr id="6" name="Text 3"/>
          <p:cNvSpPr/>
          <p:nvPr/>
        </p:nvSpPr>
        <p:spPr>
          <a:xfrm>
            <a:off x="2837736" y="2380417"/>
            <a:ext cx="304800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Behavioral Segmentation</a:t>
            </a:r>
            <a:endParaRPr lang="en-US" sz="1942" dirty="0"/>
          </a:p>
        </p:txBody>
      </p:sp>
      <p:sp>
        <p:nvSpPr>
          <p:cNvPr id="7" name="Text 4"/>
          <p:cNvSpPr/>
          <p:nvPr/>
        </p:nvSpPr>
        <p:spPr>
          <a:xfrm>
            <a:off x="2837736" y="2886075"/>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Segmentation based on customer behavior, like purchasing patterns, social media activity, and website engagement, enables personalized messaging and optimized conversion.</a:t>
            </a:r>
            <a:endParaRPr lang="en-US" sz="1554" dirty="0"/>
          </a:p>
        </p:txBody>
      </p:sp>
      <p:sp>
        <p:nvSpPr>
          <p:cNvPr id="8" name="Shape 5"/>
          <p:cNvSpPr/>
          <p:nvPr/>
        </p:nvSpPr>
        <p:spPr>
          <a:xfrm>
            <a:off x="7413903" y="2170867"/>
            <a:ext cx="4588431" cy="2503527"/>
          </a:xfrm>
          <a:prstGeom prst="roundRect">
            <a:avLst>
              <a:gd name="adj" fmla="val 3547"/>
            </a:avLst>
          </a:prstGeom>
          <a:solidFill>
            <a:srgbClr val="CCEEFF"/>
          </a:solidFill>
          <a:ln w="12263">
            <a:solidFill>
              <a:srgbClr val="99DDFF"/>
            </a:solidFill>
            <a:prstDash val="solid"/>
          </a:ln>
        </p:spPr>
        <p:txBody>
          <a:bodyPr/>
          <a:lstStyle/>
          <a:p>
            <a:endParaRPr lang="en-IN"/>
          </a:p>
        </p:txBody>
      </p:sp>
      <p:sp>
        <p:nvSpPr>
          <p:cNvPr id="9" name="Text 6"/>
          <p:cNvSpPr/>
          <p:nvPr/>
        </p:nvSpPr>
        <p:spPr>
          <a:xfrm>
            <a:off x="7623453" y="2380417"/>
            <a:ext cx="338328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Demographic Segmentation</a:t>
            </a:r>
            <a:endParaRPr lang="en-US" sz="1942" dirty="0"/>
          </a:p>
        </p:txBody>
      </p:sp>
      <p:sp>
        <p:nvSpPr>
          <p:cNvPr id="10" name="Text 7"/>
          <p:cNvSpPr/>
          <p:nvPr/>
        </p:nvSpPr>
        <p:spPr>
          <a:xfrm>
            <a:off x="7623453" y="2886075"/>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Using age, education, income, and other demographic factors for segmentation allows businesses to understand who their customers are, what common interests they share, and target specific groups.</a:t>
            </a:r>
            <a:endParaRPr lang="en-US" sz="1554" dirty="0"/>
          </a:p>
        </p:txBody>
      </p:sp>
      <p:sp>
        <p:nvSpPr>
          <p:cNvPr id="11" name="Shape 8"/>
          <p:cNvSpPr/>
          <p:nvPr/>
        </p:nvSpPr>
        <p:spPr>
          <a:xfrm>
            <a:off x="2628186" y="4871680"/>
            <a:ext cx="4588431" cy="2819281"/>
          </a:xfrm>
          <a:prstGeom prst="roundRect">
            <a:avLst>
              <a:gd name="adj" fmla="val 3150"/>
            </a:avLst>
          </a:prstGeom>
          <a:solidFill>
            <a:srgbClr val="CCEEFF"/>
          </a:solidFill>
          <a:ln w="12263">
            <a:solidFill>
              <a:srgbClr val="99DDFF"/>
            </a:solidFill>
            <a:prstDash val="solid"/>
          </a:ln>
        </p:spPr>
        <p:txBody>
          <a:bodyPr/>
          <a:lstStyle/>
          <a:p>
            <a:endParaRPr lang="en-IN"/>
          </a:p>
        </p:txBody>
      </p:sp>
      <p:sp>
        <p:nvSpPr>
          <p:cNvPr id="12" name="Text 9"/>
          <p:cNvSpPr/>
          <p:nvPr/>
        </p:nvSpPr>
        <p:spPr>
          <a:xfrm>
            <a:off x="2837736" y="5081230"/>
            <a:ext cx="350520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Psychographic Segmentation</a:t>
            </a:r>
            <a:endParaRPr lang="en-US" sz="1942" dirty="0"/>
          </a:p>
        </p:txBody>
      </p:sp>
      <p:sp>
        <p:nvSpPr>
          <p:cNvPr id="13" name="Text 10"/>
          <p:cNvSpPr/>
          <p:nvPr/>
        </p:nvSpPr>
        <p:spPr>
          <a:xfrm>
            <a:off x="2837736" y="5586889"/>
            <a:ext cx="4169331" cy="1578769"/>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Categorizing customers based on their lifestyle, values, and personality traits helps businesses understand customers on a deeper level. It drives engagement and enhances brand loyalty.</a:t>
            </a:r>
            <a:endParaRPr lang="en-US" sz="1554" dirty="0"/>
          </a:p>
        </p:txBody>
      </p:sp>
      <p:sp>
        <p:nvSpPr>
          <p:cNvPr id="14" name="Shape 11"/>
          <p:cNvSpPr/>
          <p:nvPr/>
        </p:nvSpPr>
        <p:spPr>
          <a:xfrm>
            <a:off x="7413903" y="4871680"/>
            <a:ext cx="4588431" cy="2819281"/>
          </a:xfrm>
          <a:prstGeom prst="roundRect">
            <a:avLst>
              <a:gd name="adj" fmla="val 3150"/>
            </a:avLst>
          </a:prstGeom>
          <a:solidFill>
            <a:srgbClr val="CCEEFF"/>
          </a:solidFill>
          <a:ln w="12263">
            <a:solidFill>
              <a:srgbClr val="99DDFF"/>
            </a:solidFill>
            <a:prstDash val="solid"/>
          </a:ln>
        </p:spPr>
        <p:txBody>
          <a:bodyPr/>
          <a:lstStyle/>
          <a:p>
            <a:endParaRPr lang="en-IN"/>
          </a:p>
        </p:txBody>
      </p:sp>
      <p:sp>
        <p:nvSpPr>
          <p:cNvPr id="15" name="Text 12"/>
          <p:cNvSpPr/>
          <p:nvPr/>
        </p:nvSpPr>
        <p:spPr>
          <a:xfrm>
            <a:off x="7623453" y="5081230"/>
            <a:ext cx="3131820" cy="308372"/>
          </a:xfrm>
          <a:prstGeom prst="rect">
            <a:avLst/>
          </a:prstGeom>
          <a:noFill/>
          <a:ln/>
        </p:spPr>
        <p:txBody>
          <a:bodyPr wrap="none" rtlCol="0" anchor="t"/>
          <a:lstStyle/>
          <a:p>
            <a:pPr marL="0" indent="0">
              <a:lnSpc>
                <a:spcPts val="2428"/>
              </a:lnSpc>
              <a:buNone/>
            </a:pPr>
            <a:r>
              <a:rPr lang="en-US" sz="1942" b="1" dirty="0">
                <a:solidFill>
                  <a:srgbClr val="272525"/>
                </a:solidFill>
                <a:latin typeface="p22-mackinac-pro" pitchFamily="34" charset="0"/>
                <a:ea typeface="p22-mackinac-pro" pitchFamily="34" charset="-122"/>
                <a:cs typeface="p22-mackinac-pro" pitchFamily="34" charset="-120"/>
              </a:rPr>
              <a:t>Geographic Segmentation</a:t>
            </a:r>
            <a:endParaRPr lang="en-US" sz="1942" dirty="0"/>
          </a:p>
        </p:txBody>
      </p:sp>
      <p:sp>
        <p:nvSpPr>
          <p:cNvPr id="16" name="Text 13"/>
          <p:cNvSpPr/>
          <p:nvPr/>
        </p:nvSpPr>
        <p:spPr>
          <a:xfrm>
            <a:off x="7623453" y="5586889"/>
            <a:ext cx="4169331" cy="1894523"/>
          </a:xfrm>
          <a:prstGeom prst="rect">
            <a:avLst/>
          </a:prstGeom>
          <a:noFill/>
          <a:ln/>
        </p:spPr>
        <p:txBody>
          <a:bodyPr wrap="square" rtlCol="0" anchor="t"/>
          <a:lstStyle/>
          <a:p>
            <a:pPr marL="0" indent="0">
              <a:lnSpc>
                <a:spcPts val="2486"/>
              </a:lnSpc>
              <a:buNone/>
            </a:pPr>
            <a:r>
              <a:rPr lang="en-US" sz="1554" dirty="0">
                <a:solidFill>
                  <a:srgbClr val="272525"/>
                </a:solidFill>
                <a:latin typeface="Eudoxus Sans" pitchFamily="34" charset="0"/>
                <a:ea typeface="Eudoxus Sans" pitchFamily="34" charset="-122"/>
                <a:cs typeface="Eudoxus Sans" pitchFamily="34" charset="-120"/>
              </a:rPr>
              <a:t>Segmenting customers based on location, like country, region, and city, can help businesses design products and services tailored to the culture and lifestyle of different regions. It is valuable for global businesses.</a:t>
            </a:r>
            <a:endParaRPr lang="en-US" sz="155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FFFFF">
              <a:alpha val="75000"/>
            </a:srgbClr>
          </a:solidFill>
          <a:ln w="10239">
            <a:solidFill>
              <a:srgbClr val="FFFFFF">
                <a:alpha val="64000"/>
              </a:srgbClr>
            </a:solidFill>
            <a:prstDash val="solid"/>
          </a:ln>
        </p:spPr>
        <p:txBody>
          <a:bodyPr/>
          <a:lstStyle/>
          <a:p>
            <a:endParaRPr lang="en-IN"/>
          </a:p>
        </p:txBody>
      </p:sp>
      <p:sp>
        <p:nvSpPr>
          <p:cNvPr id="4" name="Text 1"/>
          <p:cNvSpPr/>
          <p:nvPr/>
        </p:nvSpPr>
        <p:spPr>
          <a:xfrm>
            <a:off x="3414117" y="451604"/>
            <a:ext cx="7802047" cy="1026557"/>
          </a:xfrm>
          <a:prstGeom prst="rect">
            <a:avLst/>
          </a:prstGeom>
          <a:noFill/>
          <a:ln/>
        </p:spPr>
        <p:txBody>
          <a:bodyPr wrap="square" rtlCol="0" anchor="t"/>
          <a:lstStyle/>
          <a:p>
            <a:pPr marL="0" indent="0">
              <a:lnSpc>
                <a:spcPts val="4042"/>
              </a:lnSpc>
              <a:buNone/>
            </a:pPr>
            <a:r>
              <a:rPr lang="en-US" sz="3233" b="1" dirty="0">
                <a:solidFill>
                  <a:srgbClr val="000000"/>
                </a:solidFill>
                <a:latin typeface="p22-mackinac-pro" pitchFamily="34" charset="0"/>
                <a:ea typeface="p22-mackinac-pro" pitchFamily="34" charset="-122"/>
                <a:cs typeface="p22-mackinac-pro" pitchFamily="34" charset="-120"/>
              </a:rPr>
              <a:t>Data Sources for Customer Segmentation</a:t>
            </a:r>
            <a:endParaRPr lang="en-US" sz="3233" dirty="0"/>
          </a:p>
        </p:txBody>
      </p:sp>
      <p:sp>
        <p:nvSpPr>
          <p:cNvPr id="5" name="Shape 2"/>
          <p:cNvSpPr/>
          <p:nvPr/>
        </p:nvSpPr>
        <p:spPr>
          <a:xfrm>
            <a:off x="3644146" y="1806654"/>
            <a:ext cx="32742" cy="5972294"/>
          </a:xfrm>
          <a:prstGeom prst="rect">
            <a:avLst/>
          </a:prstGeom>
          <a:solidFill>
            <a:srgbClr val="99DDFF"/>
          </a:solidFill>
          <a:ln/>
        </p:spPr>
        <p:txBody>
          <a:bodyPr/>
          <a:lstStyle/>
          <a:p>
            <a:endParaRPr lang="en-IN"/>
          </a:p>
        </p:txBody>
      </p:sp>
      <p:sp>
        <p:nvSpPr>
          <p:cNvPr id="6" name="Shape 3"/>
          <p:cNvSpPr/>
          <p:nvPr/>
        </p:nvSpPr>
        <p:spPr>
          <a:xfrm>
            <a:off x="3845243" y="2103299"/>
            <a:ext cx="574834" cy="32742"/>
          </a:xfrm>
          <a:prstGeom prst="rect">
            <a:avLst/>
          </a:prstGeom>
          <a:solidFill>
            <a:srgbClr val="99DDFF"/>
          </a:solidFill>
          <a:ln/>
        </p:spPr>
        <p:txBody>
          <a:bodyPr/>
          <a:lstStyle/>
          <a:p>
            <a:endParaRPr lang="en-IN"/>
          </a:p>
        </p:txBody>
      </p:sp>
      <p:sp>
        <p:nvSpPr>
          <p:cNvPr id="7" name="Shape 4"/>
          <p:cNvSpPr/>
          <p:nvPr/>
        </p:nvSpPr>
        <p:spPr>
          <a:xfrm>
            <a:off x="3475673" y="1935004"/>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8" name="Text 5"/>
          <p:cNvSpPr/>
          <p:nvPr/>
        </p:nvSpPr>
        <p:spPr>
          <a:xfrm>
            <a:off x="3610928" y="1965841"/>
            <a:ext cx="9906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1</a:t>
            </a:r>
            <a:endParaRPr lang="en-US" sz="1940" dirty="0"/>
          </a:p>
        </p:txBody>
      </p:sp>
      <p:sp>
        <p:nvSpPr>
          <p:cNvPr id="9" name="Text 6"/>
          <p:cNvSpPr/>
          <p:nvPr/>
        </p:nvSpPr>
        <p:spPr>
          <a:xfrm>
            <a:off x="4563785" y="1970842"/>
            <a:ext cx="190500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Transactional Data</a:t>
            </a:r>
            <a:endParaRPr lang="en-US" sz="1617" dirty="0"/>
          </a:p>
        </p:txBody>
      </p:sp>
      <p:sp>
        <p:nvSpPr>
          <p:cNvPr id="10" name="Text 7"/>
          <p:cNvSpPr/>
          <p:nvPr/>
        </p:nvSpPr>
        <p:spPr>
          <a:xfrm>
            <a:off x="4563785" y="2391608"/>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customer purchases, returns, and complaints can help businesses understand patterns, preferences, and needs.</a:t>
            </a:r>
            <a:endParaRPr lang="en-US" sz="1293" dirty="0"/>
          </a:p>
        </p:txBody>
      </p:sp>
      <p:sp>
        <p:nvSpPr>
          <p:cNvPr id="11" name="Shape 8"/>
          <p:cNvSpPr/>
          <p:nvPr/>
        </p:nvSpPr>
        <p:spPr>
          <a:xfrm>
            <a:off x="3845243" y="3581460"/>
            <a:ext cx="574834" cy="32742"/>
          </a:xfrm>
          <a:prstGeom prst="rect">
            <a:avLst/>
          </a:prstGeom>
          <a:solidFill>
            <a:srgbClr val="99DDFF"/>
          </a:solidFill>
          <a:ln/>
        </p:spPr>
        <p:txBody>
          <a:bodyPr/>
          <a:lstStyle/>
          <a:p>
            <a:endParaRPr lang="en-IN"/>
          </a:p>
        </p:txBody>
      </p:sp>
      <p:sp>
        <p:nvSpPr>
          <p:cNvPr id="12" name="Shape 9"/>
          <p:cNvSpPr/>
          <p:nvPr/>
        </p:nvSpPr>
        <p:spPr>
          <a:xfrm>
            <a:off x="3475673" y="3413165"/>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13" name="Text 10"/>
          <p:cNvSpPr/>
          <p:nvPr/>
        </p:nvSpPr>
        <p:spPr>
          <a:xfrm>
            <a:off x="3588068" y="3444002"/>
            <a:ext cx="14478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2</a:t>
            </a:r>
            <a:endParaRPr lang="en-US" sz="1940" dirty="0"/>
          </a:p>
        </p:txBody>
      </p:sp>
      <p:sp>
        <p:nvSpPr>
          <p:cNvPr id="14" name="Text 11"/>
          <p:cNvSpPr/>
          <p:nvPr/>
        </p:nvSpPr>
        <p:spPr>
          <a:xfrm>
            <a:off x="4563785" y="3449003"/>
            <a:ext cx="198882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Customer Feedback</a:t>
            </a:r>
            <a:endParaRPr lang="en-US" sz="1617" dirty="0"/>
          </a:p>
        </p:txBody>
      </p:sp>
      <p:sp>
        <p:nvSpPr>
          <p:cNvPr id="15" name="Text 12"/>
          <p:cNvSpPr/>
          <p:nvPr/>
        </p:nvSpPr>
        <p:spPr>
          <a:xfrm>
            <a:off x="4563785" y="3869769"/>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customer surveys, social media comments, and customer service logs help businesses understand customer sentiment and preferences.</a:t>
            </a:r>
            <a:endParaRPr lang="en-US" sz="1293" dirty="0"/>
          </a:p>
        </p:txBody>
      </p:sp>
      <p:sp>
        <p:nvSpPr>
          <p:cNvPr id="16" name="Shape 13"/>
          <p:cNvSpPr/>
          <p:nvPr/>
        </p:nvSpPr>
        <p:spPr>
          <a:xfrm>
            <a:off x="3845243" y="5059620"/>
            <a:ext cx="574834" cy="32742"/>
          </a:xfrm>
          <a:prstGeom prst="rect">
            <a:avLst/>
          </a:prstGeom>
          <a:solidFill>
            <a:srgbClr val="99DDFF"/>
          </a:solidFill>
          <a:ln/>
        </p:spPr>
        <p:txBody>
          <a:bodyPr/>
          <a:lstStyle/>
          <a:p>
            <a:endParaRPr lang="en-IN"/>
          </a:p>
        </p:txBody>
      </p:sp>
      <p:sp>
        <p:nvSpPr>
          <p:cNvPr id="17" name="Shape 14"/>
          <p:cNvSpPr/>
          <p:nvPr/>
        </p:nvSpPr>
        <p:spPr>
          <a:xfrm>
            <a:off x="3475673" y="4891326"/>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18" name="Text 15"/>
          <p:cNvSpPr/>
          <p:nvPr/>
        </p:nvSpPr>
        <p:spPr>
          <a:xfrm>
            <a:off x="3588068" y="4922163"/>
            <a:ext cx="14478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3</a:t>
            </a:r>
            <a:endParaRPr lang="en-US" sz="1940" dirty="0"/>
          </a:p>
        </p:txBody>
      </p:sp>
      <p:sp>
        <p:nvSpPr>
          <p:cNvPr id="19" name="Text 16"/>
          <p:cNvSpPr/>
          <p:nvPr/>
        </p:nvSpPr>
        <p:spPr>
          <a:xfrm>
            <a:off x="4563785" y="4927163"/>
            <a:ext cx="1642467"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Web Analytics</a:t>
            </a:r>
            <a:endParaRPr lang="en-US" sz="1617" dirty="0"/>
          </a:p>
        </p:txBody>
      </p:sp>
      <p:sp>
        <p:nvSpPr>
          <p:cNvPr id="20" name="Text 17"/>
          <p:cNvSpPr/>
          <p:nvPr/>
        </p:nvSpPr>
        <p:spPr>
          <a:xfrm>
            <a:off x="4563785" y="5347930"/>
            <a:ext cx="6652379" cy="78867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website and mobile app usage, like page views, clicks, bounce rates, and time spent, can help businesses understand customer preferences and improve user experience.</a:t>
            </a:r>
            <a:endParaRPr lang="en-US" sz="1293" dirty="0"/>
          </a:p>
        </p:txBody>
      </p:sp>
      <p:sp>
        <p:nvSpPr>
          <p:cNvPr id="21" name="Shape 18"/>
          <p:cNvSpPr/>
          <p:nvPr/>
        </p:nvSpPr>
        <p:spPr>
          <a:xfrm>
            <a:off x="3845243" y="6761619"/>
            <a:ext cx="574834" cy="32742"/>
          </a:xfrm>
          <a:prstGeom prst="rect">
            <a:avLst/>
          </a:prstGeom>
          <a:solidFill>
            <a:srgbClr val="99DDFF"/>
          </a:solidFill>
          <a:ln/>
        </p:spPr>
        <p:txBody>
          <a:bodyPr/>
          <a:lstStyle/>
          <a:p>
            <a:endParaRPr lang="en-IN"/>
          </a:p>
        </p:txBody>
      </p:sp>
      <p:sp>
        <p:nvSpPr>
          <p:cNvPr id="22" name="Shape 19"/>
          <p:cNvSpPr/>
          <p:nvPr/>
        </p:nvSpPr>
        <p:spPr>
          <a:xfrm>
            <a:off x="3475673" y="6593324"/>
            <a:ext cx="369570" cy="369570"/>
          </a:xfrm>
          <a:prstGeom prst="roundRect">
            <a:avLst>
              <a:gd name="adj" fmla="val 20000"/>
            </a:avLst>
          </a:prstGeom>
          <a:solidFill>
            <a:srgbClr val="CCEEFF"/>
          </a:solidFill>
          <a:ln w="10239">
            <a:solidFill>
              <a:srgbClr val="99DDFF"/>
            </a:solidFill>
            <a:prstDash val="solid"/>
          </a:ln>
        </p:spPr>
        <p:txBody>
          <a:bodyPr/>
          <a:lstStyle/>
          <a:p>
            <a:endParaRPr lang="en-IN"/>
          </a:p>
        </p:txBody>
      </p:sp>
      <p:sp>
        <p:nvSpPr>
          <p:cNvPr id="23" name="Text 20"/>
          <p:cNvSpPr/>
          <p:nvPr/>
        </p:nvSpPr>
        <p:spPr>
          <a:xfrm>
            <a:off x="3584258" y="6624161"/>
            <a:ext cx="152400" cy="307896"/>
          </a:xfrm>
          <a:prstGeom prst="rect">
            <a:avLst/>
          </a:prstGeom>
          <a:noFill/>
          <a:ln/>
        </p:spPr>
        <p:txBody>
          <a:bodyPr wrap="none" rtlCol="0" anchor="t"/>
          <a:lstStyle/>
          <a:p>
            <a:pPr marL="0" indent="0" algn="ctr">
              <a:lnSpc>
                <a:spcPts val="2425"/>
              </a:lnSpc>
              <a:buNone/>
            </a:pPr>
            <a:r>
              <a:rPr lang="en-US" sz="1940" b="1" dirty="0">
                <a:solidFill>
                  <a:srgbClr val="272525"/>
                </a:solidFill>
                <a:latin typeface="p22-mackinac-pro" pitchFamily="34" charset="0"/>
                <a:ea typeface="p22-mackinac-pro" pitchFamily="34" charset="-122"/>
                <a:cs typeface="p22-mackinac-pro" pitchFamily="34" charset="-120"/>
              </a:rPr>
              <a:t>4</a:t>
            </a:r>
            <a:endParaRPr lang="en-US" sz="1940" dirty="0"/>
          </a:p>
        </p:txBody>
      </p:sp>
      <p:sp>
        <p:nvSpPr>
          <p:cNvPr id="24" name="Text 21"/>
          <p:cNvSpPr/>
          <p:nvPr/>
        </p:nvSpPr>
        <p:spPr>
          <a:xfrm>
            <a:off x="4563785" y="6629162"/>
            <a:ext cx="1699260" cy="256580"/>
          </a:xfrm>
          <a:prstGeom prst="rect">
            <a:avLst/>
          </a:prstGeom>
          <a:noFill/>
          <a:ln/>
        </p:spPr>
        <p:txBody>
          <a:bodyPr wrap="none" rtlCol="0" anchor="t"/>
          <a:lstStyle/>
          <a:p>
            <a:pPr marL="0" indent="0" algn="l">
              <a:lnSpc>
                <a:spcPts val="2021"/>
              </a:lnSpc>
              <a:buNone/>
            </a:pPr>
            <a:r>
              <a:rPr lang="en-US" sz="1617" b="1" dirty="0">
                <a:solidFill>
                  <a:srgbClr val="272525"/>
                </a:solidFill>
                <a:latin typeface="p22-mackinac-pro" pitchFamily="34" charset="0"/>
                <a:ea typeface="p22-mackinac-pro" pitchFamily="34" charset="-122"/>
                <a:cs typeface="p22-mackinac-pro" pitchFamily="34" charset="-120"/>
              </a:rPr>
              <a:t>Third-party Data</a:t>
            </a:r>
            <a:endParaRPr lang="en-US" sz="1617" dirty="0"/>
          </a:p>
        </p:txBody>
      </p:sp>
      <p:sp>
        <p:nvSpPr>
          <p:cNvPr id="25" name="Text 22"/>
          <p:cNvSpPr/>
          <p:nvPr/>
        </p:nvSpPr>
        <p:spPr>
          <a:xfrm>
            <a:off x="4563785" y="7049929"/>
            <a:ext cx="6652379" cy="525780"/>
          </a:xfrm>
          <a:prstGeom prst="rect">
            <a:avLst/>
          </a:prstGeom>
          <a:noFill/>
          <a:ln/>
        </p:spPr>
        <p:txBody>
          <a:bodyPr wrap="square" rtlCol="0" anchor="t"/>
          <a:lstStyle/>
          <a:p>
            <a:pPr marL="0" indent="0" algn="l">
              <a:lnSpc>
                <a:spcPts val="2069"/>
              </a:lnSpc>
              <a:buNone/>
            </a:pPr>
            <a:r>
              <a:rPr lang="en-US" sz="1293" dirty="0">
                <a:solidFill>
                  <a:srgbClr val="272525"/>
                </a:solidFill>
                <a:latin typeface="Eudoxus Sans" pitchFamily="34" charset="0"/>
                <a:ea typeface="Eudoxus Sans" pitchFamily="34" charset="-122"/>
                <a:cs typeface="Eudoxus Sans" pitchFamily="34" charset="-120"/>
              </a:rPr>
              <a:t>Data from external sources, like market reports, government statistics, and public records, can help businesses understand market trends and customer behavior.</a:t>
            </a:r>
            <a:endParaRPr lang="en-US" sz="12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144">
            <a:solidFill>
              <a:srgbClr val="FFFFFF">
                <a:alpha val="64000"/>
              </a:srgbClr>
            </a:solidFill>
            <a:prstDash val="solid"/>
          </a:ln>
        </p:spPr>
        <p:txBody>
          <a:bodyPr/>
          <a:lstStyle/>
          <a:p>
            <a:endParaRPr lang="en-IN"/>
          </a:p>
        </p:txBody>
      </p:sp>
      <p:sp>
        <p:nvSpPr>
          <p:cNvPr id="4" name="Text 1"/>
          <p:cNvSpPr/>
          <p:nvPr/>
        </p:nvSpPr>
        <p:spPr>
          <a:xfrm>
            <a:off x="728663" y="993815"/>
            <a:ext cx="7686675" cy="1214438"/>
          </a:xfrm>
          <a:prstGeom prst="rect">
            <a:avLst/>
          </a:prstGeom>
          <a:noFill/>
          <a:ln/>
        </p:spPr>
        <p:txBody>
          <a:bodyPr wrap="square" rtlCol="0" anchor="t"/>
          <a:lstStyle/>
          <a:p>
            <a:pPr marL="0" indent="0">
              <a:lnSpc>
                <a:spcPts val="4781"/>
              </a:lnSpc>
              <a:buNone/>
            </a:pPr>
            <a:r>
              <a:rPr lang="en-US" sz="3825" b="1" dirty="0">
                <a:solidFill>
                  <a:srgbClr val="000000"/>
                </a:solidFill>
                <a:latin typeface="p22-mackinac-pro" pitchFamily="34" charset="0"/>
                <a:ea typeface="p22-mackinac-pro" pitchFamily="34" charset="-122"/>
                <a:cs typeface="p22-mackinac-pro" pitchFamily="34" charset="-120"/>
              </a:rPr>
              <a:t>Data Cleaning and Preparation for Customer Segmentation</a:t>
            </a:r>
            <a:endParaRPr lang="en-US" sz="3825" dirty="0"/>
          </a:p>
        </p:txBody>
      </p:sp>
      <p:sp>
        <p:nvSpPr>
          <p:cNvPr id="5" name="Shape 2"/>
          <p:cNvSpPr/>
          <p:nvPr/>
        </p:nvSpPr>
        <p:spPr>
          <a:xfrm>
            <a:off x="728663" y="2651522"/>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6" name="Text 3"/>
          <p:cNvSpPr/>
          <p:nvPr/>
        </p:nvSpPr>
        <p:spPr>
          <a:xfrm>
            <a:off x="886301" y="2687955"/>
            <a:ext cx="12192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1</a:t>
            </a:r>
            <a:endParaRPr lang="en-US" sz="2295" dirty="0"/>
          </a:p>
        </p:txBody>
      </p:sp>
      <p:sp>
        <p:nvSpPr>
          <p:cNvPr id="7" name="Text 4"/>
          <p:cNvSpPr/>
          <p:nvPr/>
        </p:nvSpPr>
        <p:spPr>
          <a:xfrm>
            <a:off x="1360170" y="2718316"/>
            <a:ext cx="196596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Integration</a:t>
            </a:r>
            <a:endParaRPr lang="en-US" sz="1913" dirty="0"/>
          </a:p>
        </p:txBody>
      </p:sp>
      <p:sp>
        <p:nvSpPr>
          <p:cNvPr id="8" name="Text 5"/>
          <p:cNvSpPr/>
          <p:nvPr/>
        </p:nvSpPr>
        <p:spPr>
          <a:xfrm>
            <a:off x="1360170" y="3216235"/>
            <a:ext cx="3114675" cy="2176105"/>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Collecting and combining data from various sources, formats, and systems is the first step in preparing data for segmentation. It minimizes errors and duplicates and reduces data processing time.</a:t>
            </a:r>
            <a:endParaRPr lang="en-US" sz="1530" dirty="0"/>
          </a:p>
        </p:txBody>
      </p:sp>
      <p:sp>
        <p:nvSpPr>
          <p:cNvPr id="9" name="Shape 6"/>
          <p:cNvSpPr/>
          <p:nvPr/>
        </p:nvSpPr>
        <p:spPr>
          <a:xfrm>
            <a:off x="4669155" y="2651522"/>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10" name="Text 7"/>
          <p:cNvSpPr/>
          <p:nvPr/>
        </p:nvSpPr>
        <p:spPr>
          <a:xfrm>
            <a:off x="4803934" y="2687955"/>
            <a:ext cx="16764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2</a:t>
            </a:r>
            <a:endParaRPr lang="en-US" sz="2295" dirty="0"/>
          </a:p>
        </p:txBody>
      </p:sp>
      <p:sp>
        <p:nvSpPr>
          <p:cNvPr id="11" name="Text 8"/>
          <p:cNvSpPr/>
          <p:nvPr/>
        </p:nvSpPr>
        <p:spPr>
          <a:xfrm>
            <a:off x="5300663" y="2718316"/>
            <a:ext cx="194310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Cleaning</a:t>
            </a:r>
            <a:endParaRPr lang="en-US" sz="1913" dirty="0"/>
          </a:p>
        </p:txBody>
      </p:sp>
      <p:sp>
        <p:nvSpPr>
          <p:cNvPr id="12" name="Text 9"/>
          <p:cNvSpPr/>
          <p:nvPr/>
        </p:nvSpPr>
        <p:spPr>
          <a:xfrm>
            <a:off x="5300663" y="3216235"/>
            <a:ext cx="3114675" cy="1865233"/>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Removing inconsistencies, inaccuracies, and irrelevant data is crucial for accurate segmentation results. It ensures high-quality data and reduces the risk of errors.</a:t>
            </a:r>
            <a:endParaRPr lang="en-US" sz="1530" dirty="0"/>
          </a:p>
        </p:txBody>
      </p:sp>
      <p:sp>
        <p:nvSpPr>
          <p:cNvPr id="13" name="Shape 10"/>
          <p:cNvSpPr/>
          <p:nvPr/>
        </p:nvSpPr>
        <p:spPr>
          <a:xfrm>
            <a:off x="728663" y="5738455"/>
            <a:ext cx="437198" cy="437198"/>
          </a:xfrm>
          <a:prstGeom prst="roundRect">
            <a:avLst>
              <a:gd name="adj" fmla="val 20000"/>
            </a:avLst>
          </a:prstGeom>
          <a:solidFill>
            <a:srgbClr val="CCEEFF"/>
          </a:solidFill>
          <a:ln w="12144">
            <a:solidFill>
              <a:srgbClr val="99DDFF"/>
            </a:solidFill>
            <a:prstDash val="solid"/>
          </a:ln>
        </p:spPr>
        <p:txBody>
          <a:bodyPr/>
          <a:lstStyle/>
          <a:p>
            <a:endParaRPr lang="en-IN"/>
          </a:p>
        </p:txBody>
      </p:sp>
      <p:sp>
        <p:nvSpPr>
          <p:cNvPr id="14" name="Text 11"/>
          <p:cNvSpPr/>
          <p:nvPr/>
        </p:nvSpPr>
        <p:spPr>
          <a:xfrm>
            <a:off x="859631" y="5774888"/>
            <a:ext cx="175260" cy="364331"/>
          </a:xfrm>
          <a:prstGeom prst="rect">
            <a:avLst/>
          </a:prstGeom>
          <a:noFill/>
          <a:ln/>
        </p:spPr>
        <p:txBody>
          <a:bodyPr wrap="none" rtlCol="0" anchor="t"/>
          <a:lstStyle/>
          <a:p>
            <a:pPr marL="0" indent="0" algn="ctr">
              <a:lnSpc>
                <a:spcPts val="2869"/>
              </a:lnSpc>
              <a:buNone/>
            </a:pPr>
            <a:r>
              <a:rPr lang="en-US" sz="2295" b="1" dirty="0">
                <a:solidFill>
                  <a:srgbClr val="272525"/>
                </a:solidFill>
                <a:latin typeface="p22-mackinac-pro" pitchFamily="34" charset="0"/>
                <a:ea typeface="p22-mackinac-pro" pitchFamily="34" charset="-122"/>
                <a:cs typeface="p22-mackinac-pro" pitchFamily="34" charset="-120"/>
              </a:rPr>
              <a:t>3</a:t>
            </a:r>
            <a:endParaRPr lang="en-US" sz="2295" dirty="0"/>
          </a:p>
        </p:txBody>
      </p:sp>
      <p:sp>
        <p:nvSpPr>
          <p:cNvPr id="15" name="Text 12"/>
          <p:cNvSpPr/>
          <p:nvPr/>
        </p:nvSpPr>
        <p:spPr>
          <a:xfrm>
            <a:off x="1360170" y="5805249"/>
            <a:ext cx="1943100" cy="303609"/>
          </a:xfrm>
          <a:prstGeom prst="rect">
            <a:avLst/>
          </a:prstGeom>
          <a:noFill/>
          <a:ln/>
        </p:spPr>
        <p:txBody>
          <a:bodyPr wrap="none" rtlCol="0" anchor="t"/>
          <a:lstStyle/>
          <a:p>
            <a:pPr marL="0" indent="0">
              <a:lnSpc>
                <a:spcPts val="2391"/>
              </a:lnSpc>
              <a:buNone/>
            </a:pPr>
            <a:r>
              <a:rPr lang="en-US" sz="1913" b="1" dirty="0">
                <a:solidFill>
                  <a:srgbClr val="272525"/>
                </a:solidFill>
                <a:latin typeface="p22-mackinac-pro" pitchFamily="34" charset="0"/>
                <a:ea typeface="p22-mackinac-pro" pitchFamily="34" charset="-122"/>
                <a:cs typeface="p22-mackinac-pro" pitchFamily="34" charset="-120"/>
              </a:rPr>
              <a:t>Data Mining</a:t>
            </a:r>
            <a:endParaRPr lang="en-US" sz="1913" dirty="0"/>
          </a:p>
        </p:txBody>
      </p:sp>
      <p:sp>
        <p:nvSpPr>
          <p:cNvPr id="16" name="Text 13"/>
          <p:cNvSpPr/>
          <p:nvPr/>
        </p:nvSpPr>
        <p:spPr>
          <a:xfrm>
            <a:off x="1360170" y="6303169"/>
            <a:ext cx="7055168" cy="932617"/>
          </a:xfrm>
          <a:prstGeom prst="rect">
            <a:avLst/>
          </a:prstGeom>
          <a:noFill/>
          <a:ln/>
        </p:spPr>
        <p:txBody>
          <a:bodyPr wrap="square" rtlCol="0" anchor="t"/>
          <a:lstStyle/>
          <a:p>
            <a:pPr marL="0" indent="0">
              <a:lnSpc>
                <a:spcPts val="2448"/>
              </a:lnSpc>
              <a:buNone/>
            </a:pPr>
            <a:r>
              <a:rPr lang="en-US" sz="1530" dirty="0">
                <a:solidFill>
                  <a:srgbClr val="272525"/>
                </a:solidFill>
                <a:latin typeface="Eudoxus Sans" pitchFamily="34" charset="0"/>
                <a:ea typeface="Eudoxus Sans" pitchFamily="34" charset="-122"/>
                <a:cs typeface="Eudoxus Sans" pitchFamily="34" charset="-120"/>
              </a:rPr>
              <a:t>Identifying patterns, trends, and relationships in customer data can help businesses extract valuable insights that can improve customer segmentation and personalized marketing.</a:t>
            </a:r>
            <a:endParaRPr lang="en-US" sz="1530"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71230"/>
            <a:ext cx="10554414" cy="1388745"/>
          </a:xfrm>
          <a:prstGeom prst="rect">
            <a:avLst/>
          </a:prstGeom>
          <a:noFill/>
          <a:ln/>
        </p:spPr>
        <p:txBody>
          <a:bodyPr wrap="squar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Data Analysis Methods for Customer Segmentation</a:t>
            </a:r>
            <a:endParaRPr lang="en-US" sz="4374" dirty="0"/>
          </a:p>
        </p:txBody>
      </p:sp>
      <p:sp>
        <p:nvSpPr>
          <p:cNvPr id="5" name="Text 2"/>
          <p:cNvSpPr/>
          <p:nvPr/>
        </p:nvSpPr>
        <p:spPr>
          <a:xfrm>
            <a:off x="2037993" y="3215402"/>
            <a:ext cx="3147060"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Clustering Analysis</a:t>
            </a:r>
            <a:endParaRPr lang="en-US" sz="2624" dirty="0"/>
          </a:p>
        </p:txBody>
      </p:sp>
      <p:sp>
        <p:nvSpPr>
          <p:cNvPr id="6" name="Text 3"/>
          <p:cNvSpPr/>
          <p:nvPr/>
        </p:nvSpPr>
        <p:spPr>
          <a:xfrm>
            <a:off x="2037993" y="3854053"/>
            <a:ext cx="3156347"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Grouping customers based on similarities in their behavior and preferences enables businesses to create targeted campaigns and personalized offers that improve ROI.</a:t>
            </a:r>
            <a:endParaRPr lang="en-US" sz="1750" dirty="0"/>
          </a:p>
        </p:txBody>
      </p:sp>
      <p:sp>
        <p:nvSpPr>
          <p:cNvPr id="7" name="Text 4"/>
          <p:cNvSpPr/>
          <p:nvPr/>
        </p:nvSpPr>
        <p:spPr>
          <a:xfrm>
            <a:off x="5743932" y="3215402"/>
            <a:ext cx="3156347" cy="832961"/>
          </a:xfrm>
          <a:prstGeom prst="rect">
            <a:avLst/>
          </a:prstGeom>
          <a:noFill/>
          <a:ln/>
        </p:spPr>
        <p:txBody>
          <a:bodyPr wrap="squar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Correlation Analysis</a:t>
            </a:r>
            <a:endParaRPr lang="en-US" sz="2624" dirty="0"/>
          </a:p>
        </p:txBody>
      </p:sp>
      <p:sp>
        <p:nvSpPr>
          <p:cNvPr id="8" name="Text 5"/>
          <p:cNvSpPr/>
          <p:nvPr/>
        </p:nvSpPr>
        <p:spPr>
          <a:xfrm>
            <a:off x="5743932" y="4270534"/>
            <a:ext cx="3156347"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Finding relationships between variables, like age, income, and purchase history, helps businesses understand what factors are most important for a customer's satisfaction and loyalty.</a:t>
            </a:r>
            <a:endParaRPr lang="en-US" sz="1750" dirty="0"/>
          </a:p>
        </p:txBody>
      </p:sp>
      <p:sp>
        <p:nvSpPr>
          <p:cNvPr id="9" name="Text 6"/>
          <p:cNvSpPr/>
          <p:nvPr/>
        </p:nvSpPr>
        <p:spPr>
          <a:xfrm>
            <a:off x="9449872" y="3215402"/>
            <a:ext cx="2666286"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Decision Trees</a:t>
            </a:r>
            <a:endParaRPr lang="en-US" sz="2624" dirty="0"/>
          </a:p>
        </p:txBody>
      </p:sp>
      <p:sp>
        <p:nvSpPr>
          <p:cNvPr id="10" name="Text 7"/>
          <p:cNvSpPr/>
          <p:nvPr/>
        </p:nvSpPr>
        <p:spPr>
          <a:xfrm>
            <a:off x="9449872" y="3854053"/>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Creating hierarchies of decision nodes based on customer attributes and behavior enables businesses to predict and optimize the outcome of specific marketing actions and business scenarios.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18408A9-608B-9911-9775-5A6443EF9E4D}"/>
              </a:ext>
            </a:extLst>
          </p:cNvPr>
          <p:cNvGraphicFramePr/>
          <p:nvPr>
            <p:extLst>
              <p:ext uri="{D42A27DB-BD31-4B8C-83A1-F6EECF244321}">
                <p14:modId xmlns:p14="http://schemas.microsoft.com/office/powerpoint/2010/main" val="3180866307"/>
              </p:ext>
            </p:extLst>
          </p:nvPr>
        </p:nvGraphicFramePr>
        <p:xfrm>
          <a:off x="1383324" y="1031632"/>
          <a:ext cx="7151076" cy="5076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379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596</Words>
  <Application>Microsoft Office PowerPoint</Application>
  <PresentationFormat>Custom</PresentationFormat>
  <Paragraphs>59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jhanika soundararajan</cp:lastModifiedBy>
  <cp:revision>4</cp:revision>
  <dcterms:created xsi:type="dcterms:W3CDTF">2023-09-28T14:31:15Z</dcterms:created>
  <dcterms:modified xsi:type="dcterms:W3CDTF">2023-09-29T07:48:40Z</dcterms:modified>
</cp:coreProperties>
</file>