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5" r:id="rId4"/>
    <p:sldId id="266" r:id="rId5"/>
    <p:sldId id="270" r:id="rId6"/>
    <p:sldId id="259" r:id="rId7"/>
    <p:sldId id="262" r:id="rId8"/>
    <p:sldId id="263" r:id="rId9"/>
    <p:sldId id="264" r:id="rId10"/>
    <p:sldId id="269"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79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BE4BF-0DAD-4946-9B87-7AFC48204FEE}"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E3EA7-63C5-426F-9B24-898C6B711EAF}" type="slidenum">
              <a:rPr lang="en-US" smtClean="0"/>
              <a:t>‹#›</a:t>
            </a:fld>
            <a:endParaRPr lang="en-US"/>
          </a:p>
        </p:txBody>
      </p:sp>
    </p:spTree>
    <p:extLst>
      <p:ext uri="{BB962C8B-B14F-4D97-AF65-F5344CB8AC3E}">
        <p14:creationId xmlns:p14="http://schemas.microsoft.com/office/powerpoint/2010/main" val="1173027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9E3EA7-63C5-426F-9B24-898C6B711EAF}" type="slidenum">
              <a:rPr lang="en-US" smtClean="0"/>
              <a:t>1</a:t>
            </a:fld>
            <a:endParaRPr lang="en-US"/>
          </a:p>
        </p:txBody>
      </p:sp>
    </p:spTree>
    <p:extLst>
      <p:ext uri="{BB962C8B-B14F-4D97-AF65-F5344CB8AC3E}">
        <p14:creationId xmlns:p14="http://schemas.microsoft.com/office/powerpoint/2010/main" val="161322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10-06-2025</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10-06-2025</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4C8B-E490-A690-7E2B-CE1A08090B8E}"/>
              </a:ext>
            </a:extLst>
          </p:cNvPr>
          <p:cNvSpPr>
            <a:spLocks noGrp="1"/>
          </p:cNvSpPr>
          <p:nvPr>
            <p:ph type="ctrTitle"/>
          </p:nvPr>
        </p:nvSpPr>
        <p:spPr>
          <a:xfrm>
            <a:off x="1480008" y="1609627"/>
            <a:ext cx="9231984" cy="2077948"/>
          </a:xfrm>
        </p:spPr>
        <p:txBody>
          <a:bodyPr>
            <a:normAutofit fontScale="90000"/>
          </a:bodyPr>
          <a:lstStyle/>
          <a:p>
            <a:pPr>
              <a:lnSpc>
                <a:spcPct val="100000"/>
              </a:lnSpc>
            </a:pPr>
            <a:r>
              <a:rPr lang="en-US" sz="4900" dirty="0">
                <a:latin typeface="Times New Roman" panose="02020603050405020304" pitchFamily="18" charset="0"/>
                <a:cs typeface="Times New Roman" panose="02020603050405020304" pitchFamily="18" charset="0"/>
              </a:rPr>
              <a:t>Brain Tumor Detection Using U-Net for Semantic Segmentation on MRI Images</a:t>
            </a:r>
            <a:br>
              <a:rPr lang="en-US" sz="48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Project Category:</a:t>
            </a:r>
            <a:r>
              <a:rPr lang="en-US" sz="1800" dirty="0">
                <a:latin typeface="Times New Roman" panose="02020603050405020304" pitchFamily="18" charset="0"/>
                <a:cs typeface="Times New Roman" panose="02020603050405020304" pitchFamily="18" charset="0"/>
              </a:rPr>
              <a:t> RESEARCH</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B62C648-D747-6594-131E-9E1DA54D5EAD}"/>
              </a:ext>
            </a:extLst>
          </p:cNvPr>
          <p:cNvSpPr>
            <a:spLocks noGrp="1"/>
          </p:cNvSpPr>
          <p:nvPr>
            <p:ph type="subTitle" idx="1"/>
          </p:nvPr>
        </p:nvSpPr>
        <p:spPr>
          <a:xfrm>
            <a:off x="201036" y="5257800"/>
            <a:ext cx="4446378" cy="1792576"/>
          </a:xfrm>
        </p:spPr>
        <p:txBody>
          <a:bodyPr>
            <a:normAutofit/>
          </a:bodyPr>
          <a:lstStyle/>
          <a:p>
            <a:pPr algn="l">
              <a:spcBef>
                <a:spcPts val="600"/>
              </a:spcBef>
            </a:pPr>
            <a:r>
              <a:rPr lang="en-US" sz="1900" dirty="0">
                <a:latin typeface="Times New Roman" panose="02020603050405020304" pitchFamily="18" charset="0"/>
                <a:cs typeface="Times New Roman" panose="02020603050405020304" pitchFamily="18" charset="0"/>
              </a:rPr>
              <a:t>Guide : </a:t>
            </a:r>
          </a:p>
          <a:p>
            <a:pPr algn="l">
              <a:spcBef>
                <a:spcPts val="600"/>
              </a:spcBef>
            </a:pPr>
            <a:r>
              <a:rPr lang="en-IN" sz="1700" dirty="0">
                <a:latin typeface="Times New Roman" panose="02020603050405020304" pitchFamily="18" charset="0"/>
                <a:cs typeface="Times New Roman" panose="02020603050405020304" pitchFamily="18" charset="0"/>
              </a:rPr>
              <a:t>Dr. Om Prakash P.G,</a:t>
            </a:r>
          </a:p>
          <a:p>
            <a:pPr algn="l">
              <a:spcBef>
                <a:spcPts val="600"/>
              </a:spcBef>
            </a:pPr>
            <a:r>
              <a:rPr lang="en-IN" sz="1700" dirty="0">
                <a:latin typeface="Times New Roman" panose="02020603050405020304" pitchFamily="18" charset="0"/>
                <a:cs typeface="Times New Roman" panose="02020603050405020304" pitchFamily="18" charset="0"/>
              </a:rPr>
              <a:t>Computational Intelligence, </a:t>
            </a:r>
          </a:p>
          <a:p>
            <a:pPr algn="l">
              <a:spcBef>
                <a:spcPts val="600"/>
              </a:spcBef>
            </a:pPr>
            <a:r>
              <a:rPr lang="en-IN" sz="1700" dirty="0">
                <a:latin typeface="Times New Roman" panose="02020603050405020304" pitchFamily="18" charset="0"/>
                <a:cs typeface="Times New Roman" panose="02020603050405020304" pitchFamily="18" charset="0"/>
              </a:rPr>
              <a:t>SRM Institute of Science and Technology.</a:t>
            </a:r>
          </a:p>
        </p:txBody>
      </p:sp>
      <p:pic>
        <p:nvPicPr>
          <p:cNvPr id="1026" name="Picture 2" descr="SRM Institute of Science and Technology - Wikipedia">
            <a:extLst>
              <a:ext uri="{FF2B5EF4-FFF2-40B4-BE49-F238E27FC236}">
                <a16:creationId xmlns:a16="http://schemas.microsoft.com/office/drawing/2014/main" id="{77CE9206-B4A2-2784-EBA4-970EB15691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8716" y="71920"/>
            <a:ext cx="1542589" cy="1537708"/>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FDBC324A-8EC1-EAF6-842E-39BC264BD83C}"/>
              </a:ext>
            </a:extLst>
          </p:cNvPr>
          <p:cNvSpPr txBox="1">
            <a:spLocks/>
          </p:cNvSpPr>
          <p:nvPr/>
        </p:nvSpPr>
        <p:spPr>
          <a:xfrm>
            <a:off x="7888026" y="5246981"/>
            <a:ext cx="4223279" cy="1792576"/>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600"/>
              </a:spcBef>
            </a:pPr>
            <a:r>
              <a:rPr lang="en-US" dirty="0">
                <a:latin typeface="Times New Roman" panose="02020603050405020304" pitchFamily="18" charset="0"/>
                <a:cs typeface="Times New Roman" panose="02020603050405020304" pitchFamily="18" charset="0"/>
              </a:rPr>
              <a:t>Made by : </a:t>
            </a:r>
          </a:p>
          <a:p>
            <a:pPr algn="l">
              <a:spcBef>
                <a:spcPts val="600"/>
              </a:spcBef>
            </a:pPr>
            <a:r>
              <a:rPr lang="en-IN" sz="2200" dirty="0">
                <a:latin typeface="Times New Roman" panose="02020603050405020304" pitchFamily="18" charset="0"/>
                <a:cs typeface="Times New Roman" panose="02020603050405020304" pitchFamily="18" charset="0"/>
              </a:rPr>
              <a:t>Harinarayanan R (RA2111026010424),</a:t>
            </a:r>
          </a:p>
          <a:p>
            <a:pPr algn="l">
              <a:spcBef>
                <a:spcPts val="600"/>
              </a:spcBef>
            </a:pPr>
            <a:r>
              <a:rPr lang="en-IN" sz="2200" dirty="0">
                <a:latin typeface="Times New Roman" panose="02020603050405020304" pitchFamily="18" charset="0"/>
                <a:cs typeface="Times New Roman" panose="02020603050405020304" pitchFamily="18" charset="0"/>
              </a:rPr>
              <a:t>Manikanta Sai Patel (RA2111026010433),</a:t>
            </a:r>
          </a:p>
          <a:p>
            <a:pPr algn="l">
              <a:spcBef>
                <a:spcPts val="600"/>
              </a:spcBef>
            </a:pPr>
            <a:r>
              <a:rPr lang="en-IN" sz="2200" dirty="0">
                <a:latin typeface="Times New Roman" panose="02020603050405020304" pitchFamily="18" charset="0"/>
                <a:cs typeface="Times New Roman" panose="02020603050405020304" pitchFamily="18" charset="0"/>
              </a:rPr>
              <a:t>Computational Intelligence, </a:t>
            </a:r>
          </a:p>
          <a:p>
            <a:pPr algn="l">
              <a:spcBef>
                <a:spcPts val="600"/>
              </a:spcBef>
            </a:pPr>
            <a:r>
              <a:rPr lang="en-IN" sz="2200" dirty="0">
                <a:latin typeface="Times New Roman" panose="02020603050405020304" pitchFamily="18" charset="0"/>
                <a:cs typeface="Times New Roman" panose="02020603050405020304" pitchFamily="18" charset="0"/>
              </a:rPr>
              <a:t>SRM Institute of Science and Technology.</a:t>
            </a:r>
          </a:p>
        </p:txBody>
      </p:sp>
    </p:spTree>
    <p:extLst>
      <p:ext uri="{BB962C8B-B14F-4D97-AF65-F5344CB8AC3E}">
        <p14:creationId xmlns:p14="http://schemas.microsoft.com/office/powerpoint/2010/main" val="2458337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372848"/>
            <a:ext cx="10515600" cy="624689"/>
          </a:xfrm>
        </p:spPr>
        <p:txBody>
          <a:bodyPr>
            <a:normAutofit fontScale="90000"/>
          </a:bodyPr>
          <a:lstStyle/>
          <a:p>
            <a:pPr algn="ctr"/>
            <a:r>
              <a:rPr lang="en-IN" dirty="0"/>
              <a:t>Result</a:t>
            </a:r>
          </a:p>
        </p:txBody>
      </p:sp>
      <p:pic>
        <p:nvPicPr>
          <p:cNvPr id="7" name="Content Placeholder 6">
            <a:extLst>
              <a:ext uri="{FF2B5EF4-FFF2-40B4-BE49-F238E27FC236}">
                <a16:creationId xmlns:a16="http://schemas.microsoft.com/office/drawing/2014/main" id="{E9B32E9D-B653-B435-8F66-73DDBD0502B1}"/>
              </a:ext>
            </a:extLst>
          </p:cNvPr>
          <p:cNvPicPr>
            <a:picLocks noGrp="1" noChangeAspect="1"/>
          </p:cNvPicPr>
          <p:nvPr>
            <p:ph idx="1"/>
          </p:nvPr>
        </p:nvPicPr>
        <p:blipFill>
          <a:blip r:embed="rId2"/>
          <a:stretch>
            <a:fillRect/>
          </a:stretch>
        </p:blipFill>
        <p:spPr>
          <a:xfrm>
            <a:off x="236220" y="1307239"/>
            <a:ext cx="2895600" cy="2548935"/>
          </a:xfrm>
        </p:spPr>
      </p:pic>
      <p:pic>
        <p:nvPicPr>
          <p:cNvPr id="9" name="Picture 8">
            <a:extLst>
              <a:ext uri="{FF2B5EF4-FFF2-40B4-BE49-F238E27FC236}">
                <a16:creationId xmlns:a16="http://schemas.microsoft.com/office/drawing/2014/main" id="{617F6D40-3989-E0CC-3302-2D50652605C4}"/>
              </a:ext>
            </a:extLst>
          </p:cNvPr>
          <p:cNvPicPr>
            <a:picLocks noChangeAspect="1"/>
          </p:cNvPicPr>
          <p:nvPr/>
        </p:nvPicPr>
        <p:blipFill>
          <a:blip r:embed="rId3"/>
          <a:stretch>
            <a:fillRect/>
          </a:stretch>
        </p:blipFill>
        <p:spPr>
          <a:xfrm>
            <a:off x="236220" y="4165876"/>
            <a:ext cx="11567160" cy="2548937"/>
          </a:xfrm>
          <a:prstGeom prst="rect">
            <a:avLst/>
          </a:prstGeom>
        </p:spPr>
      </p:pic>
      <p:pic>
        <p:nvPicPr>
          <p:cNvPr id="1026" name="Picture 2">
            <a:extLst>
              <a:ext uri="{FF2B5EF4-FFF2-40B4-BE49-F238E27FC236}">
                <a16:creationId xmlns:a16="http://schemas.microsoft.com/office/drawing/2014/main" id="{662D9A05-76DB-4703-43AA-65D5F2387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1380" y="1307239"/>
            <a:ext cx="8382000" cy="25489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9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349099"/>
            <a:ext cx="10515600" cy="624689"/>
          </a:xfrm>
        </p:spPr>
        <p:txBody>
          <a:bodyPr>
            <a:normAutofit fontScale="90000"/>
          </a:bodyPr>
          <a:lstStyle/>
          <a:p>
            <a:pPr algn="ctr"/>
            <a:r>
              <a:rPr lang="en-IN" dirty="0"/>
              <a:t>Result Analysis</a:t>
            </a: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973788"/>
            <a:ext cx="10601960" cy="5400826"/>
          </a:xfrm>
        </p:spPr>
        <p:txBody>
          <a:bodyPr>
            <a:noAutofit/>
          </a:bodyPr>
          <a:lstStyle/>
          <a:p>
            <a:pPr algn="just"/>
            <a:r>
              <a:rPr lang="en-US" sz="2200" dirty="0"/>
              <a:t>Define the Project Scope and Goals: Clearly outlined the goal of developing an automated U-Net-based tool for brain tumor segmentation, improving diagnostic accuracy and efficiency.</a:t>
            </a:r>
          </a:p>
          <a:p>
            <a:pPr algn="just"/>
            <a:r>
              <a:rPr lang="en-US" sz="2200" dirty="0"/>
              <a:t>Summarize Existing Research and Relevance of U-Net Provided a thorough literature review, demonstrating the shift from conventional methods to deep learning, and justified the use of U-Net for its superior segmentation capabilities.</a:t>
            </a:r>
          </a:p>
          <a:p>
            <a:pPr algn="just"/>
            <a:r>
              <a:rPr lang="en-US" sz="2200" dirty="0"/>
              <a:t>Present the Project Plan, Key Milestones, and Timeline: Detailed the project plan with clear milestones and a timeline, covering data collection, model training, and evaluation.</a:t>
            </a:r>
          </a:p>
          <a:p>
            <a:pPr algn="just"/>
            <a:r>
              <a:rPr lang="en-US" sz="2200" dirty="0"/>
              <a:t>Describe the Technical Methodology: Explained the technical approach, including data preprocessing and U-Net model specifics, with a rationale for its selection.</a:t>
            </a:r>
          </a:p>
          <a:p>
            <a:pPr algn="just"/>
            <a:r>
              <a:rPr lang="en-US" sz="2200" dirty="0"/>
              <a:t>Present the Initial System Architecture and Design: Presented the system architecture and design, ensuring alignment with project goals and scalability.</a:t>
            </a:r>
          </a:p>
          <a:p>
            <a:pPr algn="just"/>
            <a:r>
              <a:rPr lang="en-US" sz="2200" dirty="0"/>
              <a:t>Assess Feasibility and Identify Risks: Evaluated project feasibility, identified potential risks, and proposed mitigation strategies.</a:t>
            </a:r>
          </a:p>
          <a:p>
            <a:pPr algn="just"/>
            <a:r>
              <a:rPr lang="en-US" sz="2200" dirty="0"/>
              <a:t>Data acquisition &amp; Preprocessing: Data collection and preprocessing has been carried out, acquisition of MRI images and the steps for preparing data for model training.</a:t>
            </a:r>
          </a:p>
        </p:txBody>
      </p:sp>
    </p:spTree>
    <p:extLst>
      <p:ext uri="{BB962C8B-B14F-4D97-AF65-F5344CB8AC3E}">
        <p14:creationId xmlns:p14="http://schemas.microsoft.com/office/powerpoint/2010/main" val="58767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365125"/>
            <a:ext cx="10515600" cy="624689"/>
          </a:xfrm>
        </p:spPr>
        <p:txBody>
          <a:bodyPr>
            <a:normAutofit fontScale="90000"/>
          </a:bodyPr>
          <a:lstStyle/>
          <a:p>
            <a:pPr algn="ctr"/>
            <a:r>
              <a:rPr lang="en-IN" dirty="0"/>
              <a:t>Introduction</a:t>
            </a: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1065229"/>
            <a:ext cx="10515600" cy="5111734"/>
          </a:xfrm>
        </p:spPr>
        <p:txBody>
          <a:bodyPr>
            <a:normAutofit lnSpcReduction="10000"/>
          </a:bodyPr>
          <a:lstStyle/>
          <a:p>
            <a:pPr marL="0" indent="0" algn="just">
              <a:buNone/>
            </a:pPr>
            <a:r>
              <a:rPr lang="en-US" sz="2400" dirty="0"/>
              <a:t>The project aims to enhance brain tumor detection by developing a tool that utilizes the U-Net architecture for semantic segmentation of MRI images. Brain tumors are challenging to detect manually due to their varied characteristics and the complexity of MRI scans. To address this, the project employs a deep learning approach where the U-Net model automatically segments tumor regions from MRI images, providing precise tumor boundaries. The U-Net architecture, known for its effectiveness in image segmentation, employs an encoder-decoder structure with skip connections to preserve spatial information while segmenting images at multiple scales. </a:t>
            </a:r>
          </a:p>
          <a:p>
            <a:pPr marL="0" indent="0" algn="just">
              <a:buNone/>
            </a:pPr>
            <a:r>
              <a:rPr lang="en-US" sz="2400" dirty="0"/>
              <a:t>The process begins with the input of MRI images into the U-Net model, which then performs feature extraction through its encoder, processes this information through a bottleneck, and reconstructs the segmented output in the decoder phase. The final output is a segmented mask highlighting tumor regions, which is then used to assist medical professionals in diagnosing and planning treatment. This automated approach aims to improve diagnostic accuracy, reduce manual effort, and support better patient care.</a:t>
            </a:r>
            <a:endParaRPr lang="en-IN" sz="2400" dirty="0"/>
          </a:p>
        </p:txBody>
      </p:sp>
    </p:spTree>
    <p:extLst>
      <p:ext uri="{BB962C8B-B14F-4D97-AF65-F5344CB8AC3E}">
        <p14:creationId xmlns:p14="http://schemas.microsoft.com/office/powerpoint/2010/main" val="51580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838200" y="365125"/>
            <a:ext cx="10515600" cy="624689"/>
          </a:xfrm>
        </p:spPr>
        <p:txBody>
          <a:bodyPr>
            <a:normAutofit fontScale="90000"/>
          </a:bodyPr>
          <a:lstStyle/>
          <a:p>
            <a:pPr algn="ctr"/>
            <a:r>
              <a:rPr lang="en-IN" dirty="0"/>
              <a:t>Objectives</a:t>
            </a: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a:xfrm>
            <a:off x="838200" y="989814"/>
            <a:ext cx="10601960" cy="5400826"/>
          </a:xfrm>
        </p:spPr>
        <p:txBody>
          <a:bodyPr>
            <a:noAutofit/>
          </a:bodyPr>
          <a:lstStyle/>
          <a:p>
            <a:pPr algn="just"/>
            <a:r>
              <a:rPr lang="en-US" sz="2200" dirty="0"/>
              <a:t>Develop an Automated Segmentation Tool: To create a deep learning-based tool utilizing the U-Net architecture for segmentation of brain tumors in MRI images, aiming to improve diagnostic accuracy and efficiency.</a:t>
            </a:r>
          </a:p>
          <a:p>
            <a:pPr algn="just"/>
            <a:r>
              <a:rPr lang="en-US" sz="2200" dirty="0"/>
              <a:t>Enhance Tumor Detection Accuracy: To achieve high precision in distinguishing tumor regions from non-tumor areas, thereby providing clear delineation of tumor boundaries for more effective treatment planning.</a:t>
            </a:r>
          </a:p>
          <a:p>
            <a:pPr algn="just"/>
            <a:r>
              <a:rPr lang="en-US" sz="2200" dirty="0"/>
              <a:t>Streamline Diagnostic Process: To reduce the time and effort required for manual tumor detection by automating the segmentation process, enabling quicker and more reliable diagnosis for medical professionals.</a:t>
            </a:r>
          </a:p>
          <a:p>
            <a:pPr algn="just"/>
            <a:r>
              <a:rPr lang="en-US" sz="2200" dirty="0"/>
              <a:t>Validate Model Performance: To rigorously evaluate the performance of the U-Net model using relevant metrics such as accuracy, precision, recall, and F1-score, ensuring its reliability and effectiveness in clinical settings.</a:t>
            </a:r>
          </a:p>
          <a:p>
            <a:pPr algn="just"/>
            <a:r>
              <a:rPr lang="en-US" sz="2200" dirty="0"/>
              <a:t>Integrate Visualization and Reporting Features: To develop interactive visualization tools and reporting features that allow users to view and analyze segmented results.</a:t>
            </a:r>
          </a:p>
          <a:p>
            <a:pPr algn="just"/>
            <a:r>
              <a:rPr lang="en-US" sz="2200" dirty="0"/>
              <a:t>Address Technical Challenges: To identify and mitigate potential challenges related to data preprocessing, model training, and integration.</a:t>
            </a:r>
            <a:endParaRPr lang="en-IN" sz="2200" dirty="0"/>
          </a:p>
        </p:txBody>
      </p:sp>
    </p:spTree>
    <p:extLst>
      <p:ext uri="{BB962C8B-B14F-4D97-AF65-F5344CB8AC3E}">
        <p14:creationId xmlns:p14="http://schemas.microsoft.com/office/powerpoint/2010/main" val="1472485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a:xfrm>
            <a:off x="1846868" y="336844"/>
            <a:ext cx="10515600" cy="624689"/>
          </a:xfrm>
        </p:spPr>
        <p:txBody>
          <a:bodyPr>
            <a:normAutofit fontScale="90000"/>
          </a:bodyPr>
          <a:lstStyle/>
          <a:p>
            <a:pPr algn="ctr"/>
            <a:r>
              <a:rPr lang="en-IN" dirty="0"/>
              <a:t>Architecture </a:t>
            </a:r>
          </a:p>
        </p:txBody>
      </p:sp>
      <p:pic>
        <p:nvPicPr>
          <p:cNvPr id="9" name="Content Placeholder 8">
            <a:extLst>
              <a:ext uri="{FF2B5EF4-FFF2-40B4-BE49-F238E27FC236}">
                <a16:creationId xmlns:a16="http://schemas.microsoft.com/office/drawing/2014/main" id="{0E58A5C3-62D7-28D3-A12D-C6B449F071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25"/>
          <a:stretch/>
        </p:blipFill>
        <p:spPr>
          <a:xfrm>
            <a:off x="3176955" y="2136557"/>
            <a:ext cx="8506661" cy="4018418"/>
          </a:xfrm>
          <a:ln>
            <a:solidFill>
              <a:schemeClr val="tx1"/>
            </a:solidFill>
          </a:ln>
        </p:spPr>
      </p:pic>
      <p:sp>
        <p:nvSpPr>
          <p:cNvPr id="10" name="TextBox 9">
            <a:extLst>
              <a:ext uri="{FF2B5EF4-FFF2-40B4-BE49-F238E27FC236}">
                <a16:creationId xmlns:a16="http://schemas.microsoft.com/office/drawing/2014/main" id="{4290E906-057C-2D96-BCA7-A08BCB37254E}"/>
              </a:ext>
            </a:extLst>
          </p:cNvPr>
          <p:cNvSpPr txBox="1"/>
          <p:nvPr/>
        </p:nvSpPr>
        <p:spPr>
          <a:xfrm>
            <a:off x="2780907" y="1024691"/>
            <a:ext cx="8970319" cy="923330"/>
          </a:xfrm>
          <a:prstGeom prst="rect">
            <a:avLst/>
          </a:prstGeom>
          <a:noFill/>
        </p:spPr>
        <p:txBody>
          <a:bodyPr wrap="square" rtlCol="0">
            <a:spAutoFit/>
          </a:bodyPr>
          <a:lstStyle/>
          <a:p>
            <a:pPr algn="just"/>
            <a:r>
              <a:rPr lang="en-IN" b="1" dirty="0"/>
              <a:t>U-Net Architecture :</a:t>
            </a:r>
            <a:r>
              <a:rPr lang="en-US" b="1" dirty="0"/>
              <a:t> </a:t>
            </a:r>
            <a:r>
              <a:rPr lang="en-US" dirty="0"/>
              <a:t>A convolutional neural network architecture designed for precise image segmentation, featuring a symmetric encoder-decoder structure with skip connections to capture both local and global features</a:t>
            </a:r>
          </a:p>
        </p:txBody>
      </p:sp>
      <p:pic>
        <p:nvPicPr>
          <p:cNvPr id="11" name="Content Placeholder 7">
            <a:extLst>
              <a:ext uri="{FF2B5EF4-FFF2-40B4-BE49-F238E27FC236}">
                <a16:creationId xmlns:a16="http://schemas.microsoft.com/office/drawing/2014/main" id="{D1C06AD4-E698-4B23-21E8-EFBC0D8C8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498103" cy="6769475"/>
          </a:xfrm>
          <a:prstGeom prst="rect">
            <a:avLst/>
          </a:prstGeom>
        </p:spPr>
      </p:pic>
      <p:cxnSp>
        <p:nvCxnSpPr>
          <p:cNvPr id="13" name="Straight Arrow Connector 12">
            <a:extLst>
              <a:ext uri="{FF2B5EF4-FFF2-40B4-BE49-F238E27FC236}">
                <a16:creationId xmlns:a16="http://schemas.microsoft.com/office/drawing/2014/main" id="{E29DDC85-BF23-57AD-C792-9E432804C8E8}"/>
              </a:ext>
            </a:extLst>
          </p:cNvPr>
          <p:cNvCxnSpPr>
            <a:cxnSpLocks/>
            <a:endCxn id="9" idx="1"/>
          </p:cNvCxnSpPr>
          <p:nvPr/>
        </p:nvCxnSpPr>
        <p:spPr>
          <a:xfrm>
            <a:off x="2102055" y="3426643"/>
            <a:ext cx="1074900" cy="7191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05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87F28B31-6CC5-4A4F-15A2-D203585F4E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6200000">
            <a:off x="4257773" y="-1998991"/>
            <a:ext cx="3676453" cy="11578389"/>
          </a:xfrm>
        </p:spPr>
      </p:pic>
      <p:sp>
        <p:nvSpPr>
          <p:cNvPr id="12" name="Title 1">
            <a:extLst>
              <a:ext uri="{FF2B5EF4-FFF2-40B4-BE49-F238E27FC236}">
                <a16:creationId xmlns:a16="http://schemas.microsoft.com/office/drawing/2014/main" id="{F2FD100B-F824-E268-7221-9DA364036ADA}"/>
              </a:ext>
            </a:extLst>
          </p:cNvPr>
          <p:cNvSpPr>
            <a:spLocks noGrp="1"/>
          </p:cNvSpPr>
          <p:nvPr>
            <p:ph type="title"/>
          </p:nvPr>
        </p:nvSpPr>
        <p:spPr>
          <a:xfrm>
            <a:off x="838199" y="458764"/>
            <a:ext cx="10515600" cy="624689"/>
          </a:xfrm>
        </p:spPr>
        <p:txBody>
          <a:bodyPr>
            <a:normAutofit fontScale="90000"/>
          </a:bodyPr>
          <a:lstStyle/>
          <a:p>
            <a:pPr algn="ctr"/>
            <a:r>
              <a:rPr lang="en-IN" dirty="0"/>
              <a:t>U-NET Architecture </a:t>
            </a:r>
          </a:p>
        </p:txBody>
      </p:sp>
    </p:spTree>
    <p:extLst>
      <p:ext uri="{BB962C8B-B14F-4D97-AF65-F5344CB8AC3E}">
        <p14:creationId xmlns:p14="http://schemas.microsoft.com/office/powerpoint/2010/main" val="16779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D8C5C-33E1-4912-3C0A-42449760AEC3}"/>
              </a:ext>
            </a:extLst>
          </p:cNvPr>
          <p:cNvSpPr>
            <a:spLocks noGrp="1"/>
          </p:cNvSpPr>
          <p:nvPr>
            <p:ph type="title"/>
          </p:nvPr>
        </p:nvSpPr>
        <p:spPr>
          <a:xfrm>
            <a:off x="838200" y="347135"/>
            <a:ext cx="10515600" cy="718094"/>
          </a:xfrm>
        </p:spPr>
        <p:txBody>
          <a:bodyPr>
            <a:normAutofit/>
          </a:bodyPr>
          <a:lstStyle/>
          <a:p>
            <a:pPr algn="ctr"/>
            <a:r>
              <a:rPr lang="en-IN" sz="4000" dirty="0"/>
              <a:t>Functional Document</a:t>
            </a:r>
            <a:endParaRPr lang="en-US" sz="4000" dirty="0"/>
          </a:p>
        </p:txBody>
      </p:sp>
      <p:sp>
        <p:nvSpPr>
          <p:cNvPr id="4" name="Rectangle 1">
            <a:extLst>
              <a:ext uri="{FF2B5EF4-FFF2-40B4-BE49-F238E27FC236}">
                <a16:creationId xmlns:a16="http://schemas.microsoft.com/office/drawing/2014/main" id="{C77A56CC-ADEF-A4D1-DA88-1F059E6EDCE3}"/>
              </a:ext>
            </a:extLst>
          </p:cNvPr>
          <p:cNvSpPr>
            <a:spLocks noGrp="1" noChangeArrowheads="1"/>
          </p:cNvSpPr>
          <p:nvPr>
            <p:ph idx="1"/>
          </p:nvPr>
        </p:nvSpPr>
        <p:spPr bwMode="auto">
          <a:xfrm>
            <a:off x="838200" y="914701"/>
            <a:ext cx="10618177" cy="5416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tab pos="1771650" algn="l"/>
              </a:tabLst>
            </a:pPr>
            <a:r>
              <a:rPr lang="en-US" altLang="en-US" sz="2200" b="1" dirty="0"/>
              <a:t>Product Goal: </a:t>
            </a:r>
          </a:p>
          <a:p>
            <a:pPr marL="0" marR="0" lvl="0" indent="0" algn="just" defTabSz="914400" rtl="0" eaLnBrk="0" fontAlgn="base" latinLnBrk="0" hangingPunct="0">
              <a:lnSpc>
                <a:spcPct val="100000"/>
              </a:lnSpc>
              <a:spcBef>
                <a:spcPct val="0"/>
              </a:spcBef>
              <a:spcAft>
                <a:spcPct val="0"/>
              </a:spcAft>
              <a:buClrTx/>
              <a:buSzTx/>
              <a:buNone/>
              <a:tabLst>
                <a:tab pos="1771650" algn="l"/>
              </a:tabLst>
            </a:pPr>
            <a:r>
              <a:rPr lang="en-US" altLang="en-US" sz="2200" dirty="0"/>
              <a:t>The goal of this project is to create a reliable tool that improves the accuracy and efficiency of brain tumor detection in MRI images. By automating the segmentation process, the tool aims to assist medical professionals in quickly identifying and delineating tumor regions, thereby enhancing diagnostic accuracy and supporting better treatment planning for patients.</a:t>
            </a:r>
          </a:p>
          <a:p>
            <a:pPr marL="0" marR="0" lvl="0" indent="0" algn="just" defTabSz="914400" rtl="0" eaLnBrk="0" fontAlgn="base" latinLnBrk="0" hangingPunct="0">
              <a:lnSpc>
                <a:spcPct val="100000"/>
              </a:lnSpc>
              <a:spcBef>
                <a:spcPct val="0"/>
              </a:spcBef>
              <a:spcAft>
                <a:spcPct val="0"/>
              </a:spcAft>
              <a:buClrTx/>
              <a:buSzTx/>
              <a:buNone/>
              <a:tabLst>
                <a:tab pos="1771650" algn="l"/>
              </a:tabLst>
            </a:pPr>
            <a:r>
              <a:rPr lang="en-US" altLang="en-US" sz="2200" b="1" dirty="0"/>
              <a:t>Demography (Users, Location)</a:t>
            </a:r>
            <a:r>
              <a:rPr lang="en-US" altLang="en-US" sz="2200" dirty="0"/>
              <a:t>:</a:t>
            </a:r>
          </a:p>
          <a:p>
            <a:pPr lvl="1" algn="just" eaLnBrk="0" fontAlgn="base" hangingPunct="0">
              <a:lnSpc>
                <a:spcPct val="100000"/>
              </a:lnSpc>
              <a:spcBef>
                <a:spcPct val="0"/>
              </a:spcBef>
              <a:spcAft>
                <a:spcPct val="0"/>
              </a:spcAft>
              <a:tabLst>
                <a:tab pos="1771650" algn="l"/>
              </a:tabLst>
            </a:pPr>
            <a:r>
              <a:rPr lang="en-US" altLang="en-US" sz="2200" dirty="0"/>
              <a:t>Target Users: Radiologists, Neurosurgeons, Medical researchers, Data scientists in medical imaging. </a:t>
            </a:r>
          </a:p>
          <a:p>
            <a:pPr lvl="1" algn="just" eaLnBrk="0" fontAlgn="base" hangingPunct="0">
              <a:lnSpc>
                <a:spcPct val="100000"/>
              </a:lnSpc>
              <a:spcBef>
                <a:spcPct val="0"/>
              </a:spcBef>
              <a:spcAft>
                <a:spcPct val="0"/>
              </a:spcAft>
              <a:tabLst>
                <a:tab pos="1771650" algn="l"/>
              </a:tabLst>
            </a:pPr>
            <a:r>
              <a:rPr lang="en-US" altLang="en-US" sz="2200" dirty="0"/>
              <a:t>Location: Hospitals, medical research institutions, and healthcare facilities globally, especially those with access to MRI imaging technology and a need for advanced diagnostic tools.</a:t>
            </a:r>
          </a:p>
          <a:p>
            <a:pPr lvl="1" algn="just" eaLnBrk="0" fontAlgn="base" hangingPunct="0">
              <a:lnSpc>
                <a:spcPct val="100000"/>
              </a:lnSpc>
              <a:spcBef>
                <a:spcPct val="0"/>
              </a:spcBef>
              <a:spcAft>
                <a:spcPct val="0"/>
              </a:spcAft>
              <a:tabLst>
                <a:tab pos="1771650" algn="l"/>
              </a:tabLst>
            </a:pPr>
            <a:r>
              <a:rPr lang="en-US" altLang="en-US" sz="2200" dirty="0"/>
              <a:t>User Characteristics: </a:t>
            </a:r>
          </a:p>
          <a:p>
            <a:pPr lvl="2" algn="just" eaLnBrk="0" fontAlgn="base" hangingPunct="0">
              <a:lnSpc>
                <a:spcPct val="100000"/>
              </a:lnSpc>
              <a:spcBef>
                <a:spcPct val="0"/>
              </a:spcBef>
              <a:spcAft>
                <a:spcPct val="0"/>
              </a:spcAft>
              <a:buFont typeface="Courier New" panose="02070309020205020404" pitchFamily="49" charset="0"/>
              <a:buChar char="o"/>
              <a:tabLst>
                <a:tab pos="1771650" algn="l"/>
              </a:tabLst>
            </a:pPr>
            <a:r>
              <a:rPr lang="en-US" altLang="en-US" dirty="0"/>
              <a:t>Radiologists and Neurosurgeons: Medical professionals with expertise in interpreting MRI scans. They require tools that enhance the accuracy and speed of their work, aiding in precise tumor detection and treatment planning.</a:t>
            </a:r>
          </a:p>
        </p:txBody>
      </p:sp>
    </p:spTree>
    <p:extLst>
      <p:ext uri="{BB962C8B-B14F-4D97-AF65-F5344CB8AC3E}">
        <p14:creationId xmlns:p14="http://schemas.microsoft.com/office/powerpoint/2010/main" val="1239377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77A56CC-ADEF-A4D1-DA88-1F059E6EDCE3}"/>
              </a:ext>
            </a:extLst>
          </p:cNvPr>
          <p:cNvSpPr>
            <a:spLocks noGrp="1" noChangeArrowheads="1"/>
          </p:cNvSpPr>
          <p:nvPr>
            <p:ph idx="1"/>
          </p:nvPr>
        </p:nvSpPr>
        <p:spPr bwMode="auto">
          <a:xfrm>
            <a:off x="799232" y="1076950"/>
            <a:ext cx="1059353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algn="just" eaLnBrk="0" fontAlgn="base" hangingPunct="0">
              <a:lnSpc>
                <a:spcPct val="100000"/>
              </a:lnSpc>
              <a:spcBef>
                <a:spcPct val="0"/>
              </a:spcBef>
              <a:spcAft>
                <a:spcPct val="0"/>
              </a:spcAft>
              <a:buFont typeface="Courier New" panose="02070309020205020404" pitchFamily="49" charset="0"/>
              <a:buChar char="o"/>
              <a:tabLst>
                <a:tab pos="1771650" algn="l"/>
              </a:tabLst>
            </a:pPr>
            <a:endParaRPr lang="en-US" altLang="en-US" dirty="0"/>
          </a:p>
          <a:p>
            <a:pPr marL="914400" lvl="2" indent="0" algn="just" eaLnBrk="0" fontAlgn="base" hangingPunct="0">
              <a:lnSpc>
                <a:spcPct val="100000"/>
              </a:lnSpc>
              <a:spcBef>
                <a:spcPct val="0"/>
              </a:spcBef>
              <a:spcAft>
                <a:spcPct val="0"/>
              </a:spcAft>
              <a:buNone/>
              <a:tabLst>
                <a:tab pos="1771650" algn="l"/>
              </a:tabLst>
            </a:pPr>
            <a:endParaRPr lang="en-US" altLang="en-US" dirty="0"/>
          </a:p>
        </p:txBody>
      </p:sp>
      <p:sp>
        <p:nvSpPr>
          <p:cNvPr id="6" name="Rectangle 1">
            <a:extLst>
              <a:ext uri="{FF2B5EF4-FFF2-40B4-BE49-F238E27FC236}">
                <a16:creationId xmlns:a16="http://schemas.microsoft.com/office/drawing/2014/main" id="{A5077EE1-50A1-34F6-EF2C-43A2F334EA61}"/>
              </a:ext>
            </a:extLst>
          </p:cNvPr>
          <p:cNvSpPr txBox="1">
            <a:spLocks noChangeArrowheads="1"/>
          </p:cNvSpPr>
          <p:nvPr/>
        </p:nvSpPr>
        <p:spPr bwMode="auto">
          <a:xfrm>
            <a:off x="799232" y="425470"/>
            <a:ext cx="10593536"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gn="just" eaLnBrk="0" fontAlgn="base" hangingPunct="0">
              <a:lnSpc>
                <a:spcPct val="100000"/>
              </a:lnSpc>
              <a:spcBef>
                <a:spcPct val="0"/>
              </a:spcBef>
              <a:spcAft>
                <a:spcPct val="0"/>
              </a:spcAft>
              <a:buFont typeface="Courier New" panose="02070309020205020404" pitchFamily="49" charset="0"/>
              <a:buChar char="o"/>
              <a:tabLst>
                <a:tab pos="1771650" algn="l"/>
              </a:tabLst>
            </a:pPr>
            <a:r>
              <a:rPr lang="en-US" altLang="en-US" dirty="0"/>
              <a:t>Medical Researchers: Individuals engaged in developing and improving diagnostic methods, who need access to advanced tools for analyzing medical images and validating research findings.</a:t>
            </a:r>
          </a:p>
          <a:p>
            <a:pPr lvl="2" algn="just" eaLnBrk="0" fontAlgn="base" hangingPunct="0">
              <a:lnSpc>
                <a:spcPct val="100000"/>
              </a:lnSpc>
              <a:spcBef>
                <a:spcPct val="0"/>
              </a:spcBef>
              <a:spcAft>
                <a:spcPct val="0"/>
              </a:spcAft>
              <a:buFont typeface="Courier New" panose="02070309020205020404" pitchFamily="49" charset="0"/>
              <a:buChar char="o"/>
              <a:tabLst>
                <a:tab pos="1771650" algn="l"/>
              </a:tabLst>
            </a:pPr>
            <a:r>
              <a:rPr lang="en-US" altLang="en-US" dirty="0"/>
              <a:t>Data Scientists in Medical Imaging: Professionals focused on developing and refining algorithms for medical image analysis, who seek reliable datasets and tools for training and testing deep learning models.</a:t>
            </a:r>
          </a:p>
          <a:p>
            <a:pPr marL="0" indent="0" algn="just" eaLnBrk="0" fontAlgn="base" hangingPunct="0">
              <a:lnSpc>
                <a:spcPct val="100000"/>
              </a:lnSpc>
              <a:spcBef>
                <a:spcPct val="0"/>
              </a:spcBef>
              <a:spcAft>
                <a:spcPct val="0"/>
              </a:spcAft>
              <a:buNone/>
              <a:tabLst>
                <a:tab pos="1771650" algn="l"/>
              </a:tabLst>
            </a:pPr>
            <a:r>
              <a:rPr lang="en-US" altLang="en-US" sz="2200" b="1" dirty="0"/>
              <a:t>Business Processes:</a:t>
            </a:r>
            <a:endParaRPr lang="en-US" altLang="en-US" sz="2200" dirty="0"/>
          </a:p>
          <a:p>
            <a:pPr algn="just" eaLnBrk="0" fontAlgn="base" hangingPunct="0">
              <a:lnSpc>
                <a:spcPct val="100000"/>
              </a:lnSpc>
              <a:spcBef>
                <a:spcPct val="0"/>
              </a:spcBef>
              <a:spcAft>
                <a:spcPct val="0"/>
              </a:spcAft>
              <a:buFont typeface="Wingdings" panose="05000000000000000000" pitchFamily="2" charset="2"/>
              <a:buChar char="§"/>
              <a:tabLst>
                <a:tab pos="1771650" algn="l"/>
              </a:tabLst>
            </a:pPr>
            <a:r>
              <a:rPr lang="en-US" altLang="en-US" sz="2200" dirty="0"/>
              <a:t>Data Acquisition: Collection of MRI scans from medical institutions or publicly available datasets like the BraTS dataset.</a:t>
            </a:r>
          </a:p>
          <a:p>
            <a:pPr algn="just" eaLnBrk="0" fontAlgn="base" hangingPunct="0">
              <a:lnSpc>
                <a:spcPct val="100000"/>
              </a:lnSpc>
              <a:spcBef>
                <a:spcPct val="0"/>
              </a:spcBef>
              <a:spcAft>
                <a:spcPct val="0"/>
              </a:spcAft>
              <a:buFont typeface="Wingdings" panose="05000000000000000000" pitchFamily="2" charset="2"/>
              <a:buChar char="§"/>
              <a:tabLst>
                <a:tab pos="1771650" algn="l"/>
              </a:tabLst>
            </a:pPr>
            <a:r>
              <a:rPr lang="en-US" altLang="en-US" sz="2200" dirty="0"/>
              <a:t>Data Preprocessing: Preparing the MRI images by normalizing, augmenting, and segmenting them into training and testing datasets.</a:t>
            </a:r>
          </a:p>
          <a:p>
            <a:pPr algn="just" eaLnBrk="0" fontAlgn="base" hangingPunct="0">
              <a:lnSpc>
                <a:spcPct val="100000"/>
              </a:lnSpc>
              <a:spcBef>
                <a:spcPct val="0"/>
              </a:spcBef>
              <a:spcAft>
                <a:spcPct val="0"/>
              </a:spcAft>
              <a:buFont typeface="Wingdings" panose="05000000000000000000" pitchFamily="2" charset="2"/>
              <a:buChar char="§"/>
              <a:tabLst>
                <a:tab pos="1771650" algn="l"/>
              </a:tabLst>
            </a:pPr>
            <a:r>
              <a:rPr lang="en-US" altLang="en-US" sz="2200" dirty="0"/>
              <a:t>Model Training: Training the U-Net model on the pre-processed MRI images to classify pixels as either tumor or non-tumor.</a:t>
            </a:r>
          </a:p>
          <a:p>
            <a:pPr algn="just" eaLnBrk="0" fontAlgn="base" hangingPunct="0">
              <a:lnSpc>
                <a:spcPct val="100000"/>
              </a:lnSpc>
              <a:spcBef>
                <a:spcPct val="0"/>
              </a:spcBef>
              <a:spcAft>
                <a:spcPct val="0"/>
              </a:spcAft>
              <a:buFont typeface="Wingdings" panose="05000000000000000000" pitchFamily="2" charset="2"/>
              <a:buChar char="§"/>
              <a:tabLst>
                <a:tab pos="1771650" algn="l"/>
              </a:tabLst>
            </a:pPr>
            <a:r>
              <a:rPr lang="en-US" altLang="en-US" sz="2200" dirty="0"/>
              <a:t>Model Validation: Validating the model’s performance using the testing dataset to ensure high accuracy and reliability.</a:t>
            </a:r>
          </a:p>
          <a:p>
            <a:pPr algn="just" eaLnBrk="0" fontAlgn="base" hangingPunct="0">
              <a:lnSpc>
                <a:spcPct val="100000"/>
              </a:lnSpc>
              <a:spcBef>
                <a:spcPct val="0"/>
              </a:spcBef>
              <a:spcAft>
                <a:spcPct val="0"/>
              </a:spcAft>
              <a:buFont typeface="Wingdings" panose="05000000000000000000" pitchFamily="2" charset="2"/>
              <a:buChar char="§"/>
              <a:tabLst>
                <a:tab pos="1771650" algn="l"/>
              </a:tabLst>
            </a:pPr>
            <a:r>
              <a:rPr lang="en-US" altLang="en-US" sz="2200" dirty="0"/>
              <a:t>Deployment and Feedback: Deploying the trained model in a clinical setting or research environment where it can be used to analyze new MRI scans. Gather Feedback to refine and improve the model</a:t>
            </a:r>
          </a:p>
          <a:p>
            <a:pPr marL="0" indent="0" algn="just" eaLnBrk="0" fontAlgn="base" hangingPunct="0">
              <a:lnSpc>
                <a:spcPct val="100000"/>
              </a:lnSpc>
              <a:spcBef>
                <a:spcPct val="0"/>
              </a:spcBef>
              <a:spcAft>
                <a:spcPct val="0"/>
              </a:spcAft>
              <a:buFont typeface="Arial" panose="020B0604020202020204" pitchFamily="34" charset="0"/>
              <a:buNone/>
              <a:tabLst>
                <a:tab pos="1771650" algn="l"/>
              </a:tabLst>
            </a:pPr>
            <a:endParaRPr lang="en-US" altLang="en-US" dirty="0"/>
          </a:p>
        </p:txBody>
      </p:sp>
    </p:spTree>
    <p:extLst>
      <p:ext uri="{BB962C8B-B14F-4D97-AF65-F5344CB8AC3E}">
        <p14:creationId xmlns:p14="http://schemas.microsoft.com/office/powerpoint/2010/main" val="2958420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834F2D-D9CA-90DB-FB73-C33581006DD3}"/>
              </a:ext>
            </a:extLst>
          </p:cNvPr>
          <p:cNvSpPr txBox="1">
            <a:spLocks noChangeArrowheads="1"/>
          </p:cNvSpPr>
          <p:nvPr/>
        </p:nvSpPr>
        <p:spPr bwMode="auto">
          <a:xfrm>
            <a:off x="813948" y="522395"/>
            <a:ext cx="1056410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tabLst>
                <a:tab pos="1771650" algn="l"/>
              </a:tabLst>
            </a:pPr>
            <a:r>
              <a:rPr lang="en-US" altLang="en-US" sz="2200" b="1" dirty="0"/>
              <a:t>Features:</a:t>
            </a:r>
          </a:p>
          <a:p>
            <a:pPr algn="just" eaLnBrk="0" fontAlgn="base" hangingPunct="0">
              <a:lnSpc>
                <a:spcPct val="100000"/>
              </a:lnSpc>
              <a:spcBef>
                <a:spcPct val="0"/>
              </a:spcBef>
              <a:spcAft>
                <a:spcPct val="0"/>
              </a:spcAft>
              <a:tabLst>
                <a:tab pos="1771650" algn="l"/>
              </a:tabLst>
            </a:pPr>
            <a:r>
              <a:rPr lang="en-US" altLang="en-US" sz="2200" u="sng" dirty="0"/>
              <a:t>Automatic Tumor Segmentation:</a:t>
            </a:r>
            <a:r>
              <a:rPr lang="en-US" altLang="en-US" sz="2200" dirty="0"/>
              <a:t> </a:t>
            </a:r>
            <a:r>
              <a:rPr lang="en-US" altLang="en-US" sz="2000" dirty="0"/>
              <a:t>Automatically segments tumor regions in MRI scans by classifying each pixel as either tumor or non-tumor, providing a clear and accurate delineation of tumor boundaries. User Story</a:t>
            </a:r>
            <a:r>
              <a:rPr lang="en-US" altLang="en-US" sz="2000" u="sng" dirty="0"/>
              <a:t>:</a:t>
            </a:r>
            <a:r>
              <a:rPr lang="en-US" altLang="en-US" sz="2000" dirty="0"/>
              <a:t> As a radiologist, I want to upload an MRI scan and receive an automatically generated tumor segmentation map, so I can quickly assess the tumor's size, shape, and location for diagnosis.</a:t>
            </a:r>
          </a:p>
          <a:p>
            <a:pPr algn="just" eaLnBrk="0" fontAlgn="base" hangingPunct="0">
              <a:lnSpc>
                <a:spcPct val="100000"/>
              </a:lnSpc>
              <a:spcBef>
                <a:spcPct val="0"/>
              </a:spcBef>
              <a:spcAft>
                <a:spcPct val="0"/>
              </a:spcAft>
              <a:tabLst>
                <a:tab pos="1771650" algn="l"/>
              </a:tabLst>
            </a:pPr>
            <a:r>
              <a:rPr lang="en-US" altLang="en-US" sz="2200" u="sng" dirty="0"/>
              <a:t>Interactive Visualization</a:t>
            </a:r>
            <a:r>
              <a:rPr lang="en-US" altLang="en-US" sz="2000" u="sng" dirty="0"/>
              <a:t>:</a:t>
            </a:r>
            <a:r>
              <a:rPr lang="en-US" altLang="en-US" sz="2000" dirty="0"/>
              <a:t> Allows users to visualize the segmented tumor regions overlaid on the original MRI scan, with options to adjust transparency, zoom, and highlight specific areas of interest. User Story: As a neurosurgeon, I want to visualize the segmented tumor in detail and adjust the overlay to better understand its relation to surrounding brain structures, aiding in surgical planning.</a:t>
            </a:r>
          </a:p>
          <a:p>
            <a:pPr marL="0" indent="0" algn="just" eaLnBrk="0" fontAlgn="base" hangingPunct="0">
              <a:lnSpc>
                <a:spcPct val="100000"/>
              </a:lnSpc>
              <a:spcBef>
                <a:spcPct val="0"/>
              </a:spcBef>
              <a:spcAft>
                <a:spcPct val="0"/>
              </a:spcAft>
              <a:buFont typeface="Arial" panose="020B0604020202020204" pitchFamily="34" charset="0"/>
              <a:buNone/>
              <a:tabLst>
                <a:tab pos="1771650" algn="l"/>
              </a:tabLst>
            </a:pPr>
            <a:r>
              <a:rPr lang="en-US" altLang="en-US" sz="2200" b="1" dirty="0"/>
              <a:t>Authorization Matrix:</a:t>
            </a:r>
          </a:p>
          <a:p>
            <a:pPr marL="0" indent="0" algn="just" eaLnBrk="0" fontAlgn="base" hangingPunct="0">
              <a:lnSpc>
                <a:spcPct val="100000"/>
              </a:lnSpc>
              <a:spcBef>
                <a:spcPct val="0"/>
              </a:spcBef>
              <a:spcAft>
                <a:spcPct val="0"/>
              </a:spcAft>
              <a:buFont typeface="Arial" panose="020B0604020202020204" pitchFamily="34" charset="0"/>
              <a:buNone/>
              <a:tabLst>
                <a:tab pos="1771650" algn="l"/>
              </a:tabLst>
            </a:pPr>
            <a:endParaRPr lang="en-US" altLang="en-US" sz="2200" b="1" dirty="0"/>
          </a:p>
        </p:txBody>
      </p:sp>
      <p:graphicFrame>
        <p:nvGraphicFramePr>
          <p:cNvPr id="9" name="Table 8">
            <a:extLst>
              <a:ext uri="{FF2B5EF4-FFF2-40B4-BE49-F238E27FC236}">
                <a16:creationId xmlns:a16="http://schemas.microsoft.com/office/drawing/2014/main" id="{BF7BD65C-4737-63FF-8130-E4D63C71CEAD}"/>
              </a:ext>
            </a:extLst>
          </p:cNvPr>
          <p:cNvGraphicFramePr>
            <a:graphicFrameLocks noGrp="1"/>
          </p:cNvGraphicFramePr>
          <p:nvPr>
            <p:extLst>
              <p:ext uri="{D42A27DB-BD31-4B8C-83A1-F6EECF244321}">
                <p14:modId xmlns:p14="http://schemas.microsoft.com/office/powerpoint/2010/main" val="2744423179"/>
              </p:ext>
            </p:extLst>
          </p:nvPr>
        </p:nvGraphicFramePr>
        <p:xfrm>
          <a:off x="813948" y="4465013"/>
          <a:ext cx="10758292" cy="1870592"/>
        </p:xfrm>
        <a:graphic>
          <a:graphicData uri="http://schemas.openxmlformats.org/drawingml/2006/table">
            <a:tbl>
              <a:tblPr firstRow="1" firstCol="1" bandRow="1"/>
              <a:tblGrid>
                <a:gridCol w="2737919">
                  <a:extLst>
                    <a:ext uri="{9D8B030D-6E8A-4147-A177-3AD203B41FA5}">
                      <a16:colId xmlns:a16="http://schemas.microsoft.com/office/drawing/2014/main" val="1932684366"/>
                    </a:ext>
                  </a:extLst>
                </a:gridCol>
                <a:gridCol w="8020373">
                  <a:extLst>
                    <a:ext uri="{9D8B030D-6E8A-4147-A177-3AD203B41FA5}">
                      <a16:colId xmlns:a16="http://schemas.microsoft.com/office/drawing/2014/main" val="3083269192"/>
                    </a:ext>
                  </a:extLst>
                </a:gridCol>
              </a:tblGrid>
              <a:tr h="197474">
                <a:tc>
                  <a:txBody>
                    <a:bodyPr/>
                    <a:lstStyle/>
                    <a:p>
                      <a:pPr marL="0" marR="0" algn="ctr">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Role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marL="0" marR="0" algn="ctr">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Access Level</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469231423"/>
                  </a:ext>
                </a:extLst>
              </a:tr>
              <a:tr h="384971">
                <a:tc>
                  <a:txBody>
                    <a:bodyPr/>
                    <a:lstStyle/>
                    <a:p>
                      <a:pPr marL="0" marR="0" algn="ctr">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Radiologist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marL="0" marR="0" algn="just">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Full Access (Can upload MRI scans, view segmentation results &amp; export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78200343"/>
                  </a:ext>
                </a:extLst>
              </a:tr>
              <a:tr h="384971">
                <a:tc>
                  <a:txBody>
                    <a:bodyPr/>
                    <a:lstStyle/>
                    <a:p>
                      <a:pPr marL="0" marR="0" algn="ctr">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Neurosurgeon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marL="0" marR="0" algn="just">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View Access (Can view and interpret segmentation for surgical planning)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553806677"/>
                  </a:ext>
                </a:extLst>
              </a:tr>
              <a:tr h="384971">
                <a:tc>
                  <a:txBody>
                    <a:bodyPr/>
                    <a:lstStyle/>
                    <a:p>
                      <a:pPr marL="0" marR="0" algn="ctr">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Researcher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marL="0" marR="0" algn="just">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Limited Access (Can access anonymized data for research purposes)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834329072"/>
                  </a:ext>
                </a:extLst>
              </a:tr>
              <a:tr h="384971">
                <a:tc>
                  <a:txBody>
                    <a:bodyPr/>
                    <a:lstStyle/>
                    <a:p>
                      <a:pPr marL="0" marR="0" algn="ctr">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Administrator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marL="0" marR="0" algn="just">
                        <a:lnSpc>
                          <a:spcPct val="107000"/>
                        </a:lnSpc>
                        <a:spcBef>
                          <a:spcPts val="0"/>
                        </a:spcBef>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Full Access (Can manage the model, parameter settings, and data access)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b">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676248842"/>
                  </a:ext>
                </a:extLst>
              </a:tr>
            </a:tbl>
          </a:graphicData>
        </a:graphic>
      </p:graphicFrame>
      <p:sp>
        <p:nvSpPr>
          <p:cNvPr id="10" name="Rectangle 3">
            <a:extLst>
              <a:ext uri="{FF2B5EF4-FFF2-40B4-BE49-F238E27FC236}">
                <a16:creationId xmlns:a16="http://schemas.microsoft.com/office/drawing/2014/main" id="{8B190B77-D5CC-CB8A-6B9F-EBD1794E02B4}"/>
              </a:ext>
            </a:extLst>
          </p:cNvPr>
          <p:cNvSpPr>
            <a:spLocks noChangeArrowheads="1"/>
          </p:cNvSpPr>
          <p:nvPr/>
        </p:nvSpPr>
        <p:spPr bwMode="auto">
          <a:xfrm>
            <a:off x="3176588" y="3094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4917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9834F2D-D9CA-90DB-FB73-C33581006DD3}"/>
              </a:ext>
            </a:extLst>
          </p:cNvPr>
          <p:cNvSpPr txBox="1">
            <a:spLocks noChangeArrowheads="1"/>
          </p:cNvSpPr>
          <p:nvPr/>
        </p:nvSpPr>
        <p:spPr bwMode="auto">
          <a:xfrm>
            <a:off x="813948" y="578553"/>
            <a:ext cx="1056410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fontAlgn="base" hangingPunct="0">
              <a:lnSpc>
                <a:spcPct val="100000"/>
              </a:lnSpc>
              <a:spcBef>
                <a:spcPct val="0"/>
              </a:spcBef>
              <a:spcAft>
                <a:spcPct val="0"/>
              </a:spcAft>
              <a:buNone/>
              <a:tabLst>
                <a:tab pos="1771650" algn="l"/>
              </a:tabLst>
            </a:pPr>
            <a:r>
              <a:rPr lang="en-US" altLang="en-US" sz="2200" b="1" dirty="0"/>
              <a:t> Assumptions</a:t>
            </a:r>
          </a:p>
          <a:p>
            <a:pPr algn="just" eaLnBrk="0" fontAlgn="base" hangingPunct="0">
              <a:lnSpc>
                <a:spcPct val="100000"/>
              </a:lnSpc>
              <a:spcBef>
                <a:spcPct val="0"/>
              </a:spcBef>
              <a:spcAft>
                <a:spcPct val="0"/>
              </a:spcAft>
              <a:tabLst>
                <a:tab pos="1771650" algn="l"/>
              </a:tabLst>
            </a:pPr>
            <a:r>
              <a:rPr lang="en-US" altLang="en-US" sz="2200" dirty="0"/>
              <a:t>The development environment and infrastructure will remain stable throughout the sprint.</a:t>
            </a:r>
          </a:p>
          <a:p>
            <a:pPr algn="just" eaLnBrk="0" fontAlgn="base" hangingPunct="0">
              <a:lnSpc>
                <a:spcPct val="100000"/>
              </a:lnSpc>
              <a:spcBef>
                <a:spcPct val="0"/>
              </a:spcBef>
              <a:spcAft>
                <a:spcPct val="0"/>
              </a:spcAft>
              <a:tabLst>
                <a:tab pos="1771650" algn="l"/>
              </a:tabLst>
            </a:pPr>
            <a:r>
              <a:rPr lang="en-US" altLang="en-US" sz="2200" dirty="0"/>
              <a:t>The MRI images used are of high quality and have been pre-processed appropriately.</a:t>
            </a:r>
          </a:p>
          <a:p>
            <a:pPr algn="just" eaLnBrk="0" fontAlgn="base" hangingPunct="0">
              <a:lnSpc>
                <a:spcPct val="100000"/>
              </a:lnSpc>
              <a:spcBef>
                <a:spcPct val="0"/>
              </a:spcBef>
              <a:spcAft>
                <a:spcPct val="0"/>
              </a:spcAft>
              <a:tabLst>
                <a:tab pos="1771650" algn="l"/>
              </a:tabLst>
            </a:pPr>
            <a:r>
              <a:rPr lang="en-US" altLang="en-US" sz="2200" dirty="0"/>
              <a:t>The deployment environment has the necessary computational resources to run the U-Net model efficiently.</a:t>
            </a:r>
          </a:p>
          <a:p>
            <a:pPr algn="just" eaLnBrk="0" fontAlgn="base" hangingPunct="0">
              <a:lnSpc>
                <a:spcPct val="100000"/>
              </a:lnSpc>
              <a:spcBef>
                <a:spcPct val="0"/>
              </a:spcBef>
              <a:spcAft>
                <a:spcPct val="0"/>
              </a:spcAft>
              <a:tabLst>
                <a:tab pos="1771650" algn="l"/>
              </a:tabLst>
            </a:pPr>
            <a:r>
              <a:rPr lang="en-US" altLang="en-US" sz="2200" dirty="0"/>
              <a:t>Team members possess the necessary skills and resources to complete the assigned tasks.</a:t>
            </a:r>
          </a:p>
          <a:p>
            <a:pPr marL="0" indent="0" algn="just" eaLnBrk="0" fontAlgn="base" hangingPunct="0">
              <a:lnSpc>
                <a:spcPct val="100000"/>
              </a:lnSpc>
              <a:spcBef>
                <a:spcPct val="0"/>
              </a:spcBef>
              <a:spcAft>
                <a:spcPct val="0"/>
              </a:spcAft>
              <a:buFont typeface="Arial" panose="020B0604020202020204" pitchFamily="34" charset="0"/>
              <a:buNone/>
              <a:tabLst>
                <a:tab pos="1771650" algn="l"/>
              </a:tabLst>
            </a:pPr>
            <a:endParaRPr lang="en-US" altLang="en-US" sz="2200" b="1" dirty="0"/>
          </a:p>
        </p:txBody>
      </p:sp>
      <p:sp>
        <p:nvSpPr>
          <p:cNvPr id="10" name="Rectangle 3">
            <a:extLst>
              <a:ext uri="{FF2B5EF4-FFF2-40B4-BE49-F238E27FC236}">
                <a16:creationId xmlns:a16="http://schemas.microsoft.com/office/drawing/2014/main" id="{8B190B77-D5CC-CB8A-6B9F-EBD1794E02B4}"/>
              </a:ext>
            </a:extLst>
          </p:cNvPr>
          <p:cNvSpPr>
            <a:spLocks noChangeArrowheads="1"/>
          </p:cNvSpPr>
          <p:nvPr/>
        </p:nvSpPr>
        <p:spPr bwMode="auto">
          <a:xfrm>
            <a:off x="3176588" y="30940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Table 1">
            <a:extLst>
              <a:ext uri="{FF2B5EF4-FFF2-40B4-BE49-F238E27FC236}">
                <a16:creationId xmlns:a16="http://schemas.microsoft.com/office/drawing/2014/main" id="{D3D2EA5B-E38D-0887-B505-AC84AC535A25}"/>
              </a:ext>
            </a:extLst>
          </p:cNvPr>
          <p:cNvGraphicFramePr>
            <a:graphicFrameLocks noGrp="1"/>
          </p:cNvGraphicFramePr>
          <p:nvPr>
            <p:extLst>
              <p:ext uri="{D42A27DB-BD31-4B8C-83A1-F6EECF244321}">
                <p14:modId xmlns:p14="http://schemas.microsoft.com/office/powerpoint/2010/main" val="1038088841"/>
              </p:ext>
            </p:extLst>
          </p:nvPr>
        </p:nvGraphicFramePr>
        <p:xfrm>
          <a:off x="711200" y="3429000"/>
          <a:ext cx="11054079" cy="3058677"/>
        </p:xfrm>
        <a:graphic>
          <a:graphicData uri="http://schemas.openxmlformats.org/drawingml/2006/table">
            <a:tbl>
              <a:tblPr/>
              <a:tblGrid>
                <a:gridCol w="1169874">
                  <a:extLst>
                    <a:ext uri="{9D8B030D-6E8A-4147-A177-3AD203B41FA5}">
                      <a16:colId xmlns:a16="http://schemas.microsoft.com/office/drawing/2014/main" val="3743482650"/>
                    </a:ext>
                  </a:extLst>
                </a:gridCol>
                <a:gridCol w="1709760">
                  <a:extLst>
                    <a:ext uri="{9D8B030D-6E8A-4147-A177-3AD203B41FA5}">
                      <a16:colId xmlns:a16="http://schemas.microsoft.com/office/drawing/2014/main" val="712986366"/>
                    </a:ext>
                  </a:extLst>
                </a:gridCol>
                <a:gridCol w="2601600">
                  <a:extLst>
                    <a:ext uri="{9D8B030D-6E8A-4147-A177-3AD203B41FA5}">
                      <a16:colId xmlns:a16="http://schemas.microsoft.com/office/drawing/2014/main" val="2897377318"/>
                    </a:ext>
                  </a:extLst>
                </a:gridCol>
                <a:gridCol w="1995884">
                  <a:extLst>
                    <a:ext uri="{9D8B030D-6E8A-4147-A177-3AD203B41FA5}">
                      <a16:colId xmlns:a16="http://schemas.microsoft.com/office/drawing/2014/main" val="1499220423"/>
                    </a:ext>
                  </a:extLst>
                </a:gridCol>
                <a:gridCol w="2124971">
                  <a:extLst>
                    <a:ext uri="{9D8B030D-6E8A-4147-A177-3AD203B41FA5}">
                      <a16:colId xmlns:a16="http://schemas.microsoft.com/office/drawing/2014/main" val="298928422"/>
                    </a:ext>
                  </a:extLst>
                </a:gridCol>
                <a:gridCol w="556067">
                  <a:extLst>
                    <a:ext uri="{9D8B030D-6E8A-4147-A177-3AD203B41FA5}">
                      <a16:colId xmlns:a16="http://schemas.microsoft.com/office/drawing/2014/main" val="1572255056"/>
                    </a:ext>
                  </a:extLst>
                </a:gridCol>
                <a:gridCol w="895923">
                  <a:extLst>
                    <a:ext uri="{9D8B030D-6E8A-4147-A177-3AD203B41FA5}">
                      <a16:colId xmlns:a16="http://schemas.microsoft.com/office/drawing/2014/main" val="1182958711"/>
                    </a:ext>
                  </a:extLst>
                </a:gridCol>
              </a:tblGrid>
              <a:tr h="301905">
                <a:tc>
                  <a:txBody>
                    <a:bodyPr/>
                    <a:lstStyle/>
                    <a:p>
                      <a:pPr algn="ctr" rtl="0" fontAlgn="ctr"/>
                      <a:r>
                        <a:rPr lang="en-US" sz="1400" b="1" i="0" u="none" strike="noStrike" dirty="0">
                          <a:solidFill>
                            <a:srgbClr val="FFFFFF"/>
                          </a:solidFill>
                          <a:effectLst/>
                          <a:latin typeface="Cambria" panose="02040503050406030204" pitchFamily="18" charset="0"/>
                        </a:rPr>
                        <a:t>Feature</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C90"/>
                    </a:solidFill>
                  </a:tcPr>
                </a:tc>
                <a:tc>
                  <a:txBody>
                    <a:bodyPr/>
                    <a:lstStyle/>
                    <a:p>
                      <a:pPr algn="ctr" rtl="0" fontAlgn="ctr"/>
                      <a:r>
                        <a:rPr lang="en-US" sz="1400" b="1" i="0" u="none" strike="noStrike" dirty="0">
                          <a:solidFill>
                            <a:srgbClr val="FFFFFF"/>
                          </a:solidFill>
                          <a:effectLst/>
                          <a:latin typeface="Cambria" panose="02040503050406030204" pitchFamily="18" charset="0"/>
                        </a:rPr>
                        <a:t>Test Case </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C90"/>
                    </a:solidFill>
                  </a:tcPr>
                </a:tc>
                <a:tc>
                  <a:txBody>
                    <a:bodyPr/>
                    <a:lstStyle/>
                    <a:p>
                      <a:pPr algn="ctr" rtl="0" fontAlgn="ctr"/>
                      <a:r>
                        <a:rPr lang="en-US" sz="1400" b="1" i="0" u="none" strike="noStrike" dirty="0">
                          <a:solidFill>
                            <a:srgbClr val="FFFFFF"/>
                          </a:solidFill>
                          <a:effectLst/>
                          <a:latin typeface="Cambria" panose="02040503050406030204" pitchFamily="18" charset="0"/>
                        </a:rPr>
                        <a:t>Steps to execute test case </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C90"/>
                    </a:solidFill>
                  </a:tcPr>
                </a:tc>
                <a:tc>
                  <a:txBody>
                    <a:bodyPr/>
                    <a:lstStyle/>
                    <a:p>
                      <a:pPr algn="ctr" rtl="0" fontAlgn="ctr"/>
                      <a:r>
                        <a:rPr lang="en-US" sz="1400" b="1" i="0" u="none" strike="noStrike" dirty="0">
                          <a:solidFill>
                            <a:srgbClr val="FFFFFF"/>
                          </a:solidFill>
                          <a:effectLst/>
                          <a:latin typeface="Cambria" panose="02040503050406030204" pitchFamily="18" charset="0"/>
                        </a:rPr>
                        <a:t>Expected Output</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C90"/>
                    </a:solidFill>
                  </a:tcPr>
                </a:tc>
                <a:tc>
                  <a:txBody>
                    <a:bodyPr/>
                    <a:lstStyle/>
                    <a:p>
                      <a:pPr algn="ctr" rtl="0" fontAlgn="ctr"/>
                      <a:r>
                        <a:rPr lang="en-US" sz="1400" b="1" i="0" u="none" strike="noStrike" dirty="0">
                          <a:solidFill>
                            <a:srgbClr val="FFFFFF"/>
                          </a:solidFill>
                          <a:effectLst/>
                          <a:latin typeface="Cambria" panose="02040503050406030204" pitchFamily="18" charset="0"/>
                        </a:rPr>
                        <a:t>Actual Output</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C90"/>
                    </a:solidFill>
                  </a:tcPr>
                </a:tc>
                <a:tc>
                  <a:txBody>
                    <a:bodyPr/>
                    <a:lstStyle/>
                    <a:p>
                      <a:pPr algn="ctr" rtl="0" fontAlgn="ctr"/>
                      <a:r>
                        <a:rPr lang="en-US" sz="1400" b="1" i="0" u="none" strike="noStrike">
                          <a:solidFill>
                            <a:srgbClr val="FFFFFF"/>
                          </a:solidFill>
                          <a:effectLst/>
                          <a:latin typeface="Cambria" panose="02040503050406030204" pitchFamily="18" charset="0"/>
                        </a:rPr>
                        <a:t>Status</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C90"/>
                    </a:solidFill>
                  </a:tcPr>
                </a:tc>
                <a:tc>
                  <a:txBody>
                    <a:bodyPr/>
                    <a:lstStyle/>
                    <a:p>
                      <a:pPr algn="ctr" rtl="0" fontAlgn="ctr"/>
                      <a:r>
                        <a:rPr lang="en-US" sz="1400" b="1" i="0" u="none" strike="noStrike" dirty="0">
                          <a:solidFill>
                            <a:srgbClr val="FFFFFF"/>
                          </a:solidFill>
                          <a:effectLst/>
                          <a:latin typeface="Cambria" panose="02040503050406030204" pitchFamily="18" charset="0"/>
                        </a:rPr>
                        <a:t>More Info</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AAC90"/>
                    </a:solidFill>
                  </a:tcPr>
                </a:tc>
                <a:extLst>
                  <a:ext uri="{0D108BD9-81ED-4DB2-BD59-A6C34878D82A}">
                    <a16:rowId xmlns:a16="http://schemas.microsoft.com/office/drawing/2014/main" val="3860609632"/>
                  </a:ext>
                </a:extLst>
              </a:tr>
              <a:tr h="1484006">
                <a:tc>
                  <a:txBody>
                    <a:bodyPr/>
                    <a:lstStyle/>
                    <a:p>
                      <a:pPr algn="ctr" fontAlgn="ctr"/>
                      <a:r>
                        <a:rPr lang="en-US" sz="1400" b="0" i="0" u="none" strike="noStrike" dirty="0">
                          <a:solidFill>
                            <a:srgbClr val="000000"/>
                          </a:solidFill>
                          <a:effectLst/>
                          <a:latin typeface="+mn-lt"/>
                        </a:rPr>
                        <a:t>Clear Visualization</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Ensure that the model visualization feature is proper and highlighting the region of tumor.</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1. Load the MRI scan and segmented output.</a:t>
                      </a:r>
                      <a:br>
                        <a:rPr lang="en-US" sz="1400" b="0" i="0" u="none" strike="noStrike" dirty="0">
                          <a:solidFill>
                            <a:srgbClr val="000000"/>
                          </a:solidFill>
                          <a:effectLst/>
                          <a:latin typeface="+mn-lt"/>
                        </a:rPr>
                      </a:br>
                      <a:r>
                        <a:rPr lang="en-US" sz="1400" b="0" i="0" u="none" strike="noStrike" dirty="0">
                          <a:solidFill>
                            <a:srgbClr val="000000"/>
                          </a:solidFill>
                          <a:effectLst/>
                          <a:latin typeface="+mn-lt"/>
                        </a:rPr>
                        <a:t>2. Use visualization techniques</a:t>
                      </a:r>
                      <a:br>
                        <a:rPr lang="en-US" sz="1400" b="0" i="0" u="none" strike="noStrike" dirty="0">
                          <a:solidFill>
                            <a:srgbClr val="000000"/>
                          </a:solidFill>
                          <a:effectLst/>
                          <a:latin typeface="+mn-lt"/>
                        </a:rPr>
                      </a:br>
                      <a:r>
                        <a:rPr lang="en-US" sz="1400" b="0" i="0" u="none" strike="noStrike" dirty="0">
                          <a:solidFill>
                            <a:srgbClr val="000000"/>
                          </a:solidFill>
                          <a:effectLst/>
                          <a:latin typeface="+mn-lt"/>
                        </a:rPr>
                        <a:t>3. Verify whether region is highlighted clearly</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The visualization is clearly showing the segmented part of the tumor in MRI images</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The data is loaded successfully and the segmented images can be viewed properly</a:t>
                      </a:r>
                      <a:br>
                        <a:rPr lang="en-US" sz="1400" b="0" i="0" u="none" strike="noStrike" dirty="0">
                          <a:solidFill>
                            <a:srgbClr val="000000"/>
                          </a:solidFill>
                          <a:effectLst/>
                          <a:latin typeface="+mn-lt"/>
                        </a:rPr>
                      </a:br>
                      <a:endParaRPr lang="en-US" sz="1400" b="0" i="0" u="none" strike="noStrike" dirty="0">
                        <a:solidFill>
                          <a:srgbClr val="000000"/>
                        </a:solidFill>
                        <a:effectLst/>
                        <a:latin typeface="+mn-lt"/>
                      </a:endParaRP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Pass</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No error messages</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8909976"/>
                  </a:ext>
                </a:extLst>
              </a:tr>
              <a:tr h="1272766">
                <a:tc>
                  <a:txBody>
                    <a:bodyPr/>
                    <a:lstStyle/>
                    <a:p>
                      <a:pPr algn="ctr" fontAlgn="ctr"/>
                      <a:r>
                        <a:rPr lang="en-US" sz="1400" b="0" i="0" u="none" strike="noStrike">
                          <a:solidFill>
                            <a:srgbClr val="000000"/>
                          </a:solidFill>
                          <a:effectLst/>
                          <a:latin typeface="+mn-lt"/>
                        </a:rPr>
                        <a:t>Model Performance Metrics</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Ensure that the systems performance metrics is accurate and efficient for the U-Net model.</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1. Display the performance metrics.</a:t>
                      </a:r>
                      <a:br>
                        <a:rPr lang="en-US" sz="1400" b="0" i="0" u="none" strike="noStrike" dirty="0">
                          <a:solidFill>
                            <a:srgbClr val="000000"/>
                          </a:solidFill>
                          <a:effectLst/>
                          <a:latin typeface="+mn-lt"/>
                        </a:rPr>
                      </a:br>
                      <a:r>
                        <a:rPr lang="en-US" sz="1400" b="0" i="0" u="none" strike="noStrike" dirty="0">
                          <a:solidFill>
                            <a:srgbClr val="000000"/>
                          </a:solidFill>
                          <a:effectLst/>
                          <a:latin typeface="+mn-lt"/>
                        </a:rPr>
                        <a:t>2. Review metrics displayed (accuracy, precision, recall, F1-score).</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The model's performance on datasets should be sufficiently high to be deemed suitable for research purposes.</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Performance metrics like accuracy, loss, precision, sensitivity, </a:t>
                      </a:r>
                      <a:r>
                        <a:rPr lang="en-US" sz="1400" b="0" i="0" u="none" strike="noStrike" dirty="0" err="1">
                          <a:solidFill>
                            <a:srgbClr val="000000"/>
                          </a:solidFill>
                          <a:effectLst/>
                          <a:latin typeface="+mn-lt"/>
                        </a:rPr>
                        <a:t>val</a:t>
                      </a:r>
                      <a:r>
                        <a:rPr lang="en-US" sz="1400" b="0" i="0" u="none" strike="noStrike" dirty="0">
                          <a:solidFill>
                            <a:srgbClr val="000000"/>
                          </a:solidFill>
                          <a:effectLst/>
                          <a:latin typeface="+mn-lt"/>
                        </a:rPr>
                        <a:t> and loss is displayed for training data</a:t>
                      </a:r>
                      <a:br>
                        <a:rPr lang="en-US" sz="1400" b="0" i="0" u="none" strike="noStrike" dirty="0">
                          <a:solidFill>
                            <a:srgbClr val="000000"/>
                          </a:solidFill>
                          <a:effectLst/>
                          <a:latin typeface="+mn-lt"/>
                        </a:rPr>
                      </a:br>
                      <a:endParaRPr lang="en-US" sz="1400" b="0" i="0" u="none" strike="noStrike" dirty="0">
                        <a:solidFill>
                          <a:srgbClr val="000000"/>
                        </a:solidFill>
                        <a:effectLst/>
                        <a:latin typeface="+mn-lt"/>
                      </a:endParaRP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Pass</a:t>
                      </a: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mn-lt"/>
                        </a:rPr>
                        <a:t>No error messages </a:t>
                      </a:r>
                      <a:br>
                        <a:rPr lang="en-US" sz="1400" b="0" i="0" u="none" strike="noStrike" dirty="0">
                          <a:solidFill>
                            <a:srgbClr val="000000"/>
                          </a:solidFill>
                          <a:effectLst/>
                          <a:latin typeface="+mn-lt"/>
                        </a:rPr>
                      </a:br>
                      <a:endParaRPr lang="en-US" sz="1400" b="0" i="0" u="none" strike="noStrike" dirty="0">
                        <a:solidFill>
                          <a:srgbClr val="000000"/>
                        </a:solidFill>
                        <a:effectLst/>
                        <a:latin typeface="+mn-lt"/>
                      </a:endParaRPr>
                    </a:p>
                  </a:txBody>
                  <a:tcPr marL="6143" marR="6143" marT="614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3832318"/>
                  </a:ext>
                </a:extLst>
              </a:tr>
            </a:tbl>
          </a:graphicData>
        </a:graphic>
      </p:graphicFrame>
    </p:spTree>
    <p:extLst>
      <p:ext uri="{BB962C8B-B14F-4D97-AF65-F5344CB8AC3E}">
        <p14:creationId xmlns:p14="http://schemas.microsoft.com/office/powerpoint/2010/main" val="1768975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3525</TotalTime>
  <Words>1406</Words>
  <Application>Microsoft Office PowerPoint</Application>
  <PresentationFormat>Widescreen</PresentationFormat>
  <Paragraphs>89</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Cambria</vt:lpstr>
      <vt:lpstr>Courier New</vt:lpstr>
      <vt:lpstr>Times New Roman</vt:lpstr>
      <vt:lpstr>Wingdings</vt:lpstr>
      <vt:lpstr>Office Theme</vt:lpstr>
      <vt:lpstr>Brain Tumor Detection Using U-Net for Semantic Segmentation on MRI Images Project Category: RESEARCH</vt:lpstr>
      <vt:lpstr>Introduction</vt:lpstr>
      <vt:lpstr>Objectives</vt:lpstr>
      <vt:lpstr>Architecture </vt:lpstr>
      <vt:lpstr>U-NET Architecture </vt:lpstr>
      <vt:lpstr>Functional Document</vt:lpstr>
      <vt:lpstr>PowerPoint Presentation</vt:lpstr>
      <vt:lpstr>PowerPoint Presentation</vt:lpstr>
      <vt:lpstr>PowerPoint Presentation</vt:lpstr>
      <vt:lpstr>Result</vt:lpstr>
      <vt:lpstr>Result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Hari Narayanan</cp:lastModifiedBy>
  <cp:revision>7</cp:revision>
  <dcterms:created xsi:type="dcterms:W3CDTF">2024-07-15T07:58:00Z</dcterms:created>
  <dcterms:modified xsi:type="dcterms:W3CDTF">2025-06-10T02:29:33Z</dcterms:modified>
</cp:coreProperties>
</file>