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21-08-2024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21-08-2024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480008" y="1609627"/>
            <a:ext cx="9231984" cy="2077948"/>
          </a:xfrm>
        </p:spPr>
        <p:txBody>
          <a:bodyPr>
            <a:normAutofit fontScale="90000"/>
          </a:bodyPr>
          <a:lstStyle/>
          <a:p>
            <a:pPr>
              <a:lnSpc>
                <a:spcPct val="100000"/>
              </a:lnSpc>
            </a:pP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B</a:t>
            </a:r>
            <a:r>
              <a:rPr lang="en-US" sz="4900" dirty="0">
                <a:latin typeface="Times New Roman" panose="02020603050405020304" pitchFamily="18" charset="0"/>
                <a:cs typeface="Times New Roman" panose="02020603050405020304" pitchFamily="18" charset="0"/>
              </a:rPr>
              <a:t>rain Tumor Detection Using U-Net for Semantic Segmentation on MRI Images</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a:t>
            </a:r>
            <a:r>
              <a:rPr lang="en-US" sz="1800" dirty="0">
                <a:latin typeface="Times New Roman" panose="02020603050405020304" pitchFamily="18" charset="0"/>
                <a:cs typeface="Times New Roman" panose="02020603050405020304" pitchFamily="18" charset="0"/>
              </a:rPr>
              <a:t> 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201036" y="5257800"/>
            <a:ext cx="4446378" cy="1792576"/>
          </a:xfrm>
        </p:spPr>
        <p:txBody>
          <a:bodyPr>
            <a:normAutofit/>
          </a:bodyPr>
          <a:lstStyle/>
          <a:p>
            <a:pPr algn="l">
              <a:spcBef>
                <a:spcPts val="600"/>
              </a:spcBef>
            </a:pPr>
            <a:r>
              <a:rPr lang="en-US" sz="1900" dirty="0">
                <a:latin typeface="Times New Roman" panose="02020603050405020304" pitchFamily="18" charset="0"/>
                <a:cs typeface="Times New Roman" panose="02020603050405020304" pitchFamily="18" charset="0"/>
              </a:rPr>
              <a:t>Guide : </a:t>
            </a:r>
          </a:p>
          <a:p>
            <a:pPr algn="l">
              <a:spcBef>
                <a:spcPts val="600"/>
              </a:spcBef>
            </a:pPr>
            <a:r>
              <a:rPr lang="en-IN" sz="1700" dirty="0">
                <a:latin typeface="Times New Roman" panose="02020603050405020304" pitchFamily="18" charset="0"/>
                <a:cs typeface="Times New Roman" panose="02020603050405020304" pitchFamily="18" charset="0"/>
              </a:rPr>
              <a:t>Dr. Om Prakash P.G,</a:t>
            </a:r>
          </a:p>
          <a:p>
            <a:pPr algn="l">
              <a:spcBef>
                <a:spcPts val="600"/>
              </a:spcBef>
            </a:pPr>
            <a:r>
              <a:rPr lang="en-IN" sz="17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1700" dirty="0">
                <a:latin typeface="Times New Roman" panose="02020603050405020304" pitchFamily="18" charset="0"/>
                <a:cs typeface="Times New Roman" panose="02020603050405020304" pitchFamily="18" charset="0"/>
              </a:rPr>
              <a:t>SRM Institute of Science and Technology.</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8716" y="71920"/>
            <a:ext cx="1542589" cy="1537708"/>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FDBC324A-8EC1-EAF6-842E-39BC264BD83C}"/>
              </a:ext>
            </a:extLst>
          </p:cNvPr>
          <p:cNvSpPr txBox="1">
            <a:spLocks/>
          </p:cNvSpPr>
          <p:nvPr/>
        </p:nvSpPr>
        <p:spPr>
          <a:xfrm>
            <a:off x="7888026" y="5246981"/>
            <a:ext cx="4223279" cy="1792576"/>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dirty="0">
                <a:latin typeface="Times New Roman" panose="02020603050405020304" pitchFamily="18" charset="0"/>
                <a:cs typeface="Times New Roman" panose="02020603050405020304" pitchFamily="18" charset="0"/>
              </a:rPr>
              <a:t>Made by : </a:t>
            </a:r>
          </a:p>
          <a:p>
            <a:pPr algn="l">
              <a:spcBef>
                <a:spcPts val="600"/>
              </a:spcBef>
            </a:pPr>
            <a:r>
              <a:rPr lang="en-IN" sz="2200" dirty="0">
                <a:latin typeface="Times New Roman" panose="02020603050405020304" pitchFamily="18" charset="0"/>
                <a:cs typeface="Times New Roman" panose="02020603050405020304" pitchFamily="18" charset="0"/>
              </a:rPr>
              <a:t>Harinarayanan R (RA2111026010424),</a:t>
            </a:r>
          </a:p>
          <a:p>
            <a:pPr algn="l">
              <a:spcBef>
                <a:spcPts val="600"/>
              </a:spcBef>
            </a:pPr>
            <a:r>
              <a:rPr lang="en-IN" sz="2200" dirty="0">
                <a:latin typeface="Times New Roman" panose="02020603050405020304" pitchFamily="18" charset="0"/>
                <a:cs typeface="Times New Roman" panose="02020603050405020304" pitchFamily="18" charset="0"/>
              </a:rPr>
              <a:t>Manikanta Sai Patel (RA2111026010433),</a:t>
            </a:r>
          </a:p>
          <a:p>
            <a:pPr algn="l">
              <a:spcBef>
                <a:spcPts val="600"/>
              </a:spcBef>
            </a:pPr>
            <a:r>
              <a:rPr lang="en-IN" sz="22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2200" dirty="0">
                <a:latin typeface="Times New Roman" panose="02020603050405020304" pitchFamily="18" charset="0"/>
                <a:cs typeface="Times New Roman" panose="02020603050405020304" pitchFamily="18" charset="0"/>
              </a:rPr>
              <a:t>SRM Institute of Science and Technology.</a:t>
            </a:r>
          </a:p>
        </p:txBody>
      </p:sp>
    </p:spTree>
    <p:extLst>
      <p:ext uri="{BB962C8B-B14F-4D97-AF65-F5344CB8AC3E}">
        <p14:creationId xmlns:p14="http://schemas.microsoft.com/office/powerpoint/2010/main" val="245833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p:txBody>
          <a:bodyPr>
            <a:normAutofit fontScale="92500" lnSpcReduction="10000"/>
          </a:bodyPr>
          <a:lstStyle/>
          <a:p>
            <a:pPr marL="0" indent="0" algn="ctr">
              <a:buNone/>
            </a:pPr>
            <a:r>
              <a:rPr lang="en-US" dirty="0"/>
              <a:t>In this project, we address the problem of brain tumor detection using semantic segmentation techniques on MRI images. The primary objective is to classify each pixel in the image, identifying regions corresponding to tumor and non-tumor areas. We employ the U-Net architecture, a powerful convolutional neural network designed for image segmentation tasks. The model takes MRI images as input and produces corresponding masks, with each pixel labeled as either tumor (1) or non-tumor (0). The goal is to accurately delineate tumor boundaries in brain scans, aiding in the diagnosis and treatment planning for patients. By training the U-Net model on a dataset of labeled MRI images, we aim to achieve high accuracy in identifying tumor regions, ultimately providing a reliable tool for medical professionals in the detection of brain tumors.</a:t>
            </a:r>
            <a:endParaRPr lang="en-IN" dirty="0"/>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1690688"/>
            <a:ext cx="10515600" cy="4715808"/>
          </a:xfrm>
        </p:spPr>
        <p:txBody>
          <a:bodyPr/>
          <a:lstStyle/>
          <a:p>
            <a:pPr marL="0" indent="0" algn="ctr">
              <a:buNone/>
            </a:pPr>
            <a:r>
              <a:rPr lang="en-US" dirty="0"/>
              <a:t>The accurate detection and segmentation of brain tumors in MRI images is a crucial task in medical diagnostics and treatment planning. Brain tumors can vary significantly in size, shape, and location, making manual detection challenging and time-consuming. To automate and enhance the precision of this process, we employ a deep learning approach using the U-Net architecture. U-Net is a convolutional neural network specifically designed for image segmentation tasks, capable of classifying each pixel in an image into distinct categories. In this project, we use U-Net to perform semantic segmentation on MRI images to distinguish between tumor and non-tumor regions.</a:t>
            </a:r>
            <a:endParaRPr lang="en-IN" dirty="0"/>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8C5C-33E1-4912-3C0A-42449760AEC3}"/>
              </a:ext>
            </a:extLst>
          </p:cNvPr>
          <p:cNvSpPr>
            <a:spLocks noGrp="1"/>
          </p:cNvSpPr>
          <p:nvPr>
            <p:ph type="title"/>
          </p:nvPr>
        </p:nvSpPr>
        <p:spPr>
          <a:xfrm>
            <a:off x="838200" y="131445"/>
            <a:ext cx="10515600" cy="1325563"/>
          </a:xfrm>
        </p:spPr>
        <p:txBody>
          <a:bodyPr/>
          <a:lstStyle/>
          <a:p>
            <a:pPr algn="ctr"/>
            <a:r>
              <a:rPr lang="en-IN" dirty="0"/>
              <a:t>Research Flow</a:t>
            </a:r>
            <a:endParaRPr lang="en-US" dirty="0"/>
          </a:p>
        </p:txBody>
      </p:sp>
      <p:sp>
        <p:nvSpPr>
          <p:cNvPr id="4" name="Rectangle 1">
            <a:extLst>
              <a:ext uri="{FF2B5EF4-FFF2-40B4-BE49-F238E27FC236}">
                <a16:creationId xmlns:a16="http://schemas.microsoft.com/office/drawing/2014/main" id="{C77A56CC-ADEF-A4D1-DA88-1F059E6EDCE3}"/>
              </a:ext>
            </a:extLst>
          </p:cNvPr>
          <p:cNvSpPr>
            <a:spLocks noGrp="1" noChangeArrowheads="1"/>
          </p:cNvSpPr>
          <p:nvPr>
            <p:ph idx="1"/>
          </p:nvPr>
        </p:nvSpPr>
        <p:spPr bwMode="auto">
          <a:xfrm>
            <a:off x="838200" y="1247886"/>
            <a:ext cx="107207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Data Acquisition </a:t>
            </a:r>
            <a:r>
              <a:rPr lang="en-US" altLang="en-US" sz="2400" dirty="0"/>
              <a:t>: Collect MRI images of brain scans from a dataset, such as one available on Kaggle, and their corresponding labeled masks indicating tumor regions.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Data Preprocessing </a:t>
            </a:r>
            <a:r>
              <a:rPr lang="en-US" altLang="en-US" sz="2400" dirty="0"/>
              <a:t>: Prepare the dataset by resizing images, normalizing pixel values, and dividing the data into training and validation sets.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Model Architecture </a:t>
            </a:r>
            <a:r>
              <a:rPr lang="en-US" altLang="en-US" sz="2400" dirty="0"/>
              <a:t>: Implement the U-Net architecture, consisting of a contracting path (down sampling) to capture context and an expansive path (up sampling) for precise localization.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Training the Model</a:t>
            </a:r>
            <a:r>
              <a:rPr lang="en-US" altLang="en-US" sz="2400" dirty="0"/>
              <a:t>: Train the U-Net model using the training dataset, optimizing with the Adam optimizer and binary cross-entropy loss function.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Evaluation and Results</a:t>
            </a:r>
            <a:r>
              <a:rPr lang="en-US" altLang="en-US" sz="2400" dirty="0"/>
              <a:t>: Evaluate the model's performance using metrics such as accuracy and dice coefficient.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400" u="sng" dirty="0"/>
              <a:t>Conclusion</a:t>
            </a:r>
            <a:r>
              <a:rPr lang="en-US" altLang="en-US" sz="2400" dirty="0"/>
              <a:t> : Summarize the findings and highlight the model's strengths and limitations.</a:t>
            </a:r>
          </a:p>
        </p:txBody>
      </p:sp>
    </p:spTree>
    <p:extLst>
      <p:ext uri="{BB962C8B-B14F-4D97-AF65-F5344CB8AC3E}">
        <p14:creationId xmlns:p14="http://schemas.microsoft.com/office/powerpoint/2010/main" val="123937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4EEA-34B5-1C76-AB5A-41D6C0121FC7}"/>
              </a:ext>
            </a:extLst>
          </p:cNvPr>
          <p:cNvSpPr>
            <a:spLocks noGrp="1"/>
          </p:cNvSpPr>
          <p:nvPr>
            <p:ph type="title"/>
          </p:nvPr>
        </p:nvSpPr>
        <p:spPr/>
        <p:txBody>
          <a:bodyPr/>
          <a:lstStyle/>
          <a:p>
            <a:pPr algn="ctr"/>
            <a:r>
              <a:rPr lang="en-IN" dirty="0"/>
              <a:t>Literature Survey</a:t>
            </a:r>
            <a:endParaRPr lang="en-US" dirty="0"/>
          </a:p>
        </p:txBody>
      </p:sp>
      <p:graphicFrame>
        <p:nvGraphicFramePr>
          <p:cNvPr id="4" name="Content Placeholder 3">
            <a:extLst>
              <a:ext uri="{FF2B5EF4-FFF2-40B4-BE49-F238E27FC236}">
                <a16:creationId xmlns:a16="http://schemas.microsoft.com/office/drawing/2014/main" id="{0621DE6C-2A75-D31D-D4D3-02DAA65B2D13}"/>
              </a:ext>
            </a:extLst>
          </p:cNvPr>
          <p:cNvGraphicFramePr>
            <a:graphicFrameLocks noGrp="1"/>
          </p:cNvGraphicFramePr>
          <p:nvPr>
            <p:ph idx="1"/>
            <p:extLst>
              <p:ext uri="{D42A27DB-BD31-4B8C-83A1-F6EECF244321}">
                <p14:modId xmlns:p14="http://schemas.microsoft.com/office/powerpoint/2010/main" val="192571965"/>
              </p:ext>
            </p:extLst>
          </p:nvPr>
        </p:nvGraphicFramePr>
        <p:xfrm>
          <a:off x="690880" y="1690688"/>
          <a:ext cx="10962640" cy="4352100"/>
        </p:xfrm>
        <a:graphic>
          <a:graphicData uri="http://schemas.openxmlformats.org/drawingml/2006/table">
            <a:tbl>
              <a:tblPr firstRow="1" firstCol="1" bandRow="1"/>
              <a:tblGrid>
                <a:gridCol w="670560">
                  <a:extLst>
                    <a:ext uri="{9D8B030D-6E8A-4147-A177-3AD203B41FA5}">
                      <a16:colId xmlns:a16="http://schemas.microsoft.com/office/drawing/2014/main" val="3504493808"/>
                    </a:ext>
                  </a:extLst>
                </a:gridCol>
                <a:gridCol w="3862410">
                  <a:extLst>
                    <a:ext uri="{9D8B030D-6E8A-4147-A177-3AD203B41FA5}">
                      <a16:colId xmlns:a16="http://schemas.microsoft.com/office/drawing/2014/main" val="854322212"/>
                    </a:ext>
                  </a:extLst>
                </a:gridCol>
                <a:gridCol w="3688069">
                  <a:extLst>
                    <a:ext uri="{9D8B030D-6E8A-4147-A177-3AD203B41FA5}">
                      <a16:colId xmlns:a16="http://schemas.microsoft.com/office/drawing/2014/main" val="648469759"/>
                    </a:ext>
                  </a:extLst>
                </a:gridCol>
                <a:gridCol w="2741601">
                  <a:extLst>
                    <a:ext uri="{9D8B030D-6E8A-4147-A177-3AD203B41FA5}">
                      <a16:colId xmlns:a16="http://schemas.microsoft.com/office/drawing/2014/main" val="963086421"/>
                    </a:ext>
                  </a:extLst>
                </a:gridCol>
              </a:tblGrid>
              <a:tr h="1448752">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S/NO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(Name of the journal, author and publication details)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(Provide a Summary of key studies and their findings)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Identification of gaps and limitations.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(Identify the limitations of the Research Paper)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3945971"/>
                  </a:ext>
                </a:extLst>
              </a:tr>
              <a:tr h="1097280">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S. Rajendran et al., "Automated Segmentation of Brain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Tumor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MRI Images Using Deep Learning," in IEEE Access, vol. 11, pp. 64758-64768, 2023, doi: 10.1109/ACCESS.2023.3288017.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Hybrid Network Architecture</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Gray Level Co-occurrence Matrix (GLCM) Feature Extraction</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Combinatorial Strategy for Final Prediction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Computational Complexity and Resource Requirements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Potential Overfitting Due to Limited Training Data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8447148"/>
                  </a:ext>
                </a:extLst>
              </a:tr>
              <a:tr h="547613">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Liu, Z., Tong, L., Chen, L. et al. Deep learning based brain tumor segmentation: a survey. Complex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Intell</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Syst. 9, 1001–1026 (2023). https://doi.org/10.1007/s40747-022-00815-5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Comprehensive Review of Deep Learning Techniques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Analysis of Imbalance and Multi-Modality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dirty="0"/>
                        <a:t>Limited Novelty in Methodological Analysis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3747400"/>
                  </a:ext>
                </a:extLst>
              </a:tr>
              <a:tr h="547613">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3</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Alafer</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et al., "A Comprehensive Exploration of L-</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UNet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Approach: Revolutionizing Medical Image Segmentation," in IEEE Access, doi: 10.1109/ACCESS.2024.3413038.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Extensive Evaluation Across Datasets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Introduction of L-</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Unet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and Its architecture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dirty="0"/>
                        <a:t>Limited Analysis of Comparative Performance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6527836"/>
                  </a:ext>
                </a:extLst>
              </a:tr>
            </a:tbl>
          </a:graphicData>
        </a:graphic>
      </p:graphicFrame>
    </p:spTree>
    <p:extLst>
      <p:ext uri="{BB962C8B-B14F-4D97-AF65-F5344CB8AC3E}">
        <p14:creationId xmlns:p14="http://schemas.microsoft.com/office/powerpoint/2010/main" val="41705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EEE8E8-39C2-9C6D-A66C-2A09E3CA00B2}"/>
              </a:ext>
            </a:extLst>
          </p:cNvPr>
          <p:cNvGraphicFramePr>
            <a:graphicFrameLocks noGrp="1"/>
          </p:cNvGraphicFramePr>
          <p:nvPr>
            <p:extLst>
              <p:ext uri="{D42A27DB-BD31-4B8C-83A1-F6EECF244321}">
                <p14:modId xmlns:p14="http://schemas.microsoft.com/office/powerpoint/2010/main" val="1392354382"/>
              </p:ext>
            </p:extLst>
          </p:nvPr>
        </p:nvGraphicFramePr>
        <p:xfrm>
          <a:off x="416560" y="369912"/>
          <a:ext cx="11358880" cy="6118176"/>
        </p:xfrm>
        <a:graphic>
          <a:graphicData uri="http://schemas.openxmlformats.org/drawingml/2006/table">
            <a:tbl>
              <a:tblPr firstRow="1" firstCol="1" bandRow="1"/>
              <a:tblGrid>
                <a:gridCol w="694797">
                  <a:extLst>
                    <a:ext uri="{9D8B030D-6E8A-4147-A177-3AD203B41FA5}">
                      <a16:colId xmlns:a16="http://schemas.microsoft.com/office/drawing/2014/main" val="4248154654"/>
                    </a:ext>
                  </a:extLst>
                </a:gridCol>
                <a:gridCol w="4002015">
                  <a:extLst>
                    <a:ext uri="{9D8B030D-6E8A-4147-A177-3AD203B41FA5}">
                      <a16:colId xmlns:a16="http://schemas.microsoft.com/office/drawing/2014/main" val="269311761"/>
                    </a:ext>
                  </a:extLst>
                </a:gridCol>
                <a:gridCol w="3821373">
                  <a:extLst>
                    <a:ext uri="{9D8B030D-6E8A-4147-A177-3AD203B41FA5}">
                      <a16:colId xmlns:a16="http://schemas.microsoft.com/office/drawing/2014/main" val="3424342110"/>
                    </a:ext>
                  </a:extLst>
                </a:gridCol>
                <a:gridCol w="2840695">
                  <a:extLst>
                    <a:ext uri="{9D8B030D-6E8A-4147-A177-3AD203B41FA5}">
                      <a16:colId xmlns:a16="http://schemas.microsoft.com/office/drawing/2014/main" val="1128645858"/>
                    </a:ext>
                  </a:extLst>
                </a:gridCol>
              </a:tblGrid>
              <a:tr h="1341120">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S/NO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Title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(Name of the journal, author and publication details)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(Provide a Summary of key studies and their findings)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Identification of gaps and limitations.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600" i="1" kern="100" dirty="0">
                          <a:effectLst/>
                          <a:latin typeface="Calibri" panose="020F0502020204030204" pitchFamily="34" charset="0"/>
                          <a:ea typeface="Calibri" panose="020F0502020204030204" pitchFamily="34" charset="0"/>
                          <a:cs typeface="Times New Roman" panose="02020603050405020304" pitchFamily="18" charset="0"/>
                        </a:rPr>
                        <a:t>(Identify the limitations of the Research Paper)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8606691"/>
                  </a:ext>
                </a:extLst>
              </a:tr>
              <a:tr h="1137920">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Lingling</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Fang, Xin Wang, Multi-input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Unet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model based on the integrated block and the aggregation connection for MRI brain tumor segmentation, Volume 79, Part 1, 2023, 104027, ISSN 1746-8094,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Multi-Input U-Net Model</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Optimization with Expansion and Bottleneck Convolution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Computational Complexity</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Limited Model Generalizability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1415528"/>
                  </a:ext>
                </a:extLst>
              </a:tr>
              <a:tr h="1168400">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hmed</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M. Gab Allah,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Amany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M.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Sarhan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Nada M.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Elshennawy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Edge U-Net: Brain tumor segmentation using MRI based on deep U-Net model with boundary information, Volume 213, Part 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Edge Guidance Block (EGB) Module</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CLAHE for Contrast Enhancement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dirty="0"/>
                        <a:t>Handling of Noise and Partial Volume Effects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1939899"/>
                  </a:ext>
                </a:extLst>
              </a:tr>
              <a:tr h="1235368">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Ehab, W., Huang, L., &amp; Li, Y. UNet and Variants for Medical Image Segmentation. International Journal of Network Dynamics and Intelligence. 2024,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Deep Learning Techniques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UNet Architecture and Variants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dirty="0"/>
                        <a:t>Lack of Comparative Analysis with Recent Techniques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4312474"/>
                  </a:ext>
                </a:extLst>
              </a:tr>
              <a:tr h="1235368">
                <a:tc>
                  <a:txBody>
                    <a:bodyPr/>
                    <a:lstStyle/>
                    <a:p>
                      <a:pPr marL="0" marR="0" algn="ctr">
                        <a:lnSpc>
                          <a:spcPct val="107000"/>
                        </a:lnSpc>
                        <a:spcBef>
                          <a:spcPts val="0"/>
                        </a:spcBef>
                        <a:spcAft>
                          <a:spcPts val="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Taye, M.M. Theoretical Understanding of Convolutional Neural Network: Concepts, Architectures, Applications, Future Directions. Computation 2023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Evaluation of CNN Techniques</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Survey of CNN Applications and Issues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Scalability and Computational Efficiency</a:t>
                      </a:r>
                    </a:p>
                    <a:p>
                      <a:pPr marL="342900" marR="0" lvl="0" indent="-342900" algn="l">
                        <a:lnSpc>
                          <a:spcPct val="107000"/>
                        </a:lnSpc>
                        <a:spcBef>
                          <a:spcPts val="0"/>
                        </a:spcBef>
                        <a:spcAft>
                          <a:spcPts val="0"/>
                        </a:spcAft>
                        <a:buFont typeface="Symbol" panose="05050102010706020507" pitchFamily="18" charset="2"/>
                        <a:buChar char=""/>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Robustness and Generalization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9794727"/>
                  </a:ext>
                </a:extLst>
              </a:tr>
            </a:tbl>
          </a:graphicData>
        </a:graphic>
      </p:graphicFrame>
    </p:spTree>
    <p:extLst>
      <p:ext uri="{BB962C8B-B14F-4D97-AF65-F5344CB8AC3E}">
        <p14:creationId xmlns:p14="http://schemas.microsoft.com/office/powerpoint/2010/main" val="362435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926</Words>
  <Application>Microsoft Office PowerPoint</Application>
  <PresentationFormat>Widescreen</PresentationFormat>
  <Paragraphs>75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 Brain Tumor Detection Using U-Net for Semantic Segmentation on MRI Images Project Category: RESEARCH</vt:lpstr>
      <vt:lpstr>Abstract</vt:lpstr>
      <vt:lpstr>Introduction</vt:lpstr>
      <vt:lpstr>Research Flow</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Hari Narayanan</cp:lastModifiedBy>
  <cp:revision>4</cp:revision>
  <dcterms:created xsi:type="dcterms:W3CDTF">2024-07-15T07:58:00Z</dcterms:created>
  <dcterms:modified xsi:type="dcterms:W3CDTF">2024-08-21T18:30:19Z</dcterms:modified>
</cp:coreProperties>
</file>