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5" r:id="rId4"/>
    <p:sldId id="270" r:id="rId5"/>
    <p:sldId id="272" r:id="rId6"/>
    <p:sldId id="266" r:id="rId7"/>
    <p:sldId id="260" r:id="rId8"/>
    <p:sldId id="261" r:id="rId9"/>
    <p:sldId id="273"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7621" autoAdjust="0"/>
  </p:normalViewPr>
  <p:slideViewPr>
    <p:cSldViewPr snapToGrid="0">
      <p:cViewPr varScale="1">
        <p:scale>
          <a:sx n="74" d="100"/>
          <a:sy n="74" d="100"/>
        </p:scale>
        <p:origin x="955"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08DB08-2ABC-4A2E-B9D9-F138ECF7AEC8}" type="datetimeFigureOut">
              <a:rPr lang="en-US" smtClean="0"/>
              <a:t>6/10/2025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CCDA3F-33FA-45B3-B6CE-FF0F66B54DB7}" type="slidenum">
              <a:rPr lang="en-US" smtClean="0"/>
              <a:t>‹#›</a:t>
            </a:fld>
            <a:endParaRPr lang="en-US"/>
          </a:p>
        </p:txBody>
      </p:sp>
    </p:spTree>
    <p:extLst>
      <p:ext uri="{BB962C8B-B14F-4D97-AF65-F5344CB8AC3E}">
        <p14:creationId xmlns:p14="http://schemas.microsoft.com/office/powerpoint/2010/main" val="1879376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CCDA3F-33FA-45B3-B6CE-FF0F66B54DB7}" type="slidenum">
              <a:rPr lang="en-US" smtClean="0"/>
              <a:t>2</a:t>
            </a:fld>
            <a:endParaRPr lang="en-US"/>
          </a:p>
        </p:txBody>
      </p:sp>
    </p:spTree>
    <p:extLst>
      <p:ext uri="{BB962C8B-B14F-4D97-AF65-F5344CB8AC3E}">
        <p14:creationId xmlns:p14="http://schemas.microsoft.com/office/powerpoint/2010/main" val="4237548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CCDA3F-33FA-45B3-B6CE-FF0F66B54DB7}" type="slidenum">
              <a:rPr lang="en-US" smtClean="0"/>
              <a:t>5</a:t>
            </a:fld>
            <a:endParaRPr lang="en-US"/>
          </a:p>
        </p:txBody>
      </p:sp>
    </p:spTree>
    <p:extLst>
      <p:ext uri="{BB962C8B-B14F-4D97-AF65-F5344CB8AC3E}">
        <p14:creationId xmlns:p14="http://schemas.microsoft.com/office/powerpoint/2010/main" val="1058287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CCDA3F-33FA-45B3-B6CE-FF0F66B54DB7}" type="slidenum">
              <a:rPr lang="en-US" smtClean="0"/>
              <a:t>9</a:t>
            </a:fld>
            <a:endParaRPr lang="en-US"/>
          </a:p>
        </p:txBody>
      </p:sp>
    </p:spTree>
    <p:extLst>
      <p:ext uri="{BB962C8B-B14F-4D97-AF65-F5344CB8AC3E}">
        <p14:creationId xmlns:p14="http://schemas.microsoft.com/office/powerpoint/2010/main" val="1346733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C15C-D6EF-5FD4-64B0-CC10FAE9AB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39D2E6-77E1-41CD-6C0A-6255E88AC0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88559E-7BCE-73DA-751F-863B85AD2597}"/>
              </a:ext>
            </a:extLst>
          </p:cNvPr>
          <p:cNvSpPr>
            <a:spLocks noGrp="1"/>
          </p:cNvSpPr>
          <p:nvPr>
            <p:ph type="dt" sz="half" idx="10"/>
          </p:nvPr>
        </p:nvSpPr>
        <p:spPr/>
        <p:txBody>
          <a:bodyPr/>
          <a:lstStyle/>
          <a:p>
            <a:fld id="{BCEF6CBA-5FF2-4BA1-A776-094FD39C6F53}" type="datetimeFigureOut">
              <a:rPr lang="en-IN" smtClean="0"/>
              <a:t>10-06-2025</a:t>
            </a:fld>
            <a:endParaRPr lang="en-IN"/>
          </a:p>
        </p:txBody>
      </p:sp>
      <p:sp>
        <p:nvSpPr>
          <p:cNvPr id="5" name="Footer Placeholder 4">
            <a:extLst>
              <a:ext uri="{FF2B5EF4-FFF2-40B4-BE49-F238E27FC236}">
                <a16:creationId xmlns:a16="http://schemas.microsoft.com/office/drawing/2014/main" id="{8C1D8829-A5E1-CE7B-275C-5E20D6501A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8F19ED-48D2-AF25-CEA1-ED2FED5362EE}"/>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3056806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FC22-4027-60D2-1749-229A5F2908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DBC007-97CA-CD1B-ACF3-A309854614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F29E15-4057-1B47-E964-B8F95FAD0619}"/>
              </a:ext>
            </a:extLst>
          </p:cNvPr>
          <p:cNvSpPr>
            <a:spLocks noGrp="1"/>
          </p:cNvSpPr>
          <p:nvPr>
            <p:ph type="dt" sz="half" idx="10"/>
          </p:nvPr>
        </p:nvSpPr>
        <p:spPr/>
        <p:txBody>
          <a:bodyPr/>
          <a:lstStyle/>
          <a:p>
            <a:fld id="{BCEF6CBA-5FF2-4BA1-A776-094FD39C6F53}" type="datetimeFigureOut">
              <a:rPr lang="en-IN" smtClean="0"/>
              <a:t>10-06-2025</a:t>
            </a:fld>
            <a:endParaRPr lang="en-IN"/>
          </a:p>
        </p:txBody>
      </p:sp>
      <p:sp>
        <p:nvSpPr>
          <p:cNvPr id="5" name="Footer Placeholder 4">
            <a:extLst>
              <a:ext uri="{FF2B5EF4-FFF2-40B4-BE49-F238E27FC236}">
                <a16:creationId xmlns:a16="http://schemas.microsoft.com/office/drawing/2014/main" id="{05116BA7-CECC-8A02-B5E0-C851601CDF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A89F14-DA11-7426-3CE0-595E61CD6206}"/>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48411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856F7-6FCC-5914-EFB7-62B805FC69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6BD8F7-EAA7-516D-2A72-7C424F4DF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1A6923-A759-D738-F58D-BC76A2FA66BE}"/>
              </a:ext>
            </a:extLst>
          </p:cNvPr>
          <p:cNvSpPr>
            <a:spLocks noGrp="1"/>
          </p:cNvSpPr>
          <p:nvPr>
            <p:ph type="dt" sz="half" idx="10"/>
          </p:nvPr>
        </p:nvSpPr>
        <p:spPr/>
        <p:txBody>
          <a:bodyPr/>
          <a:lstStyle/>
          <a:p>
            <a:fld id="{BCEF6CBA-5FF2-4BA1-A776-094FD39C6F53}" type="datetimeFigureOut">
              <a:rPr lang="en-IN" smtClean="0"/>
              <a:t>10-06-2025</a:t>
            </a:fld>
            <a:endParaRPr lang="en-IN"/>
          </a:p>
        </p:txBody>
      </p:sp>
      <p:sp>
        <p:nvSpPr>
          <p:cNvPr id="5" name="Footer Placeholder 4">
            <a:extLst>
              <a:ext uri="{FF2B5EF4-FFF2-40B4-BE49-F238E27FC236}">
                <a16:creationId xmlns:a16="http://schemas.microsoft.com/office/drawing/2014/main" id="{A0586AA9-1BAE-DB0A-56D6-678D40F829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9FF06A-9E3B-7121-B482-BCC547007803}"/>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044911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35045-020F-1E00-23C5-8C9FC0B250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D8E6E3-048D-C382-E639-BEA827707D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FDAEF-0AF1-364C-324F-0163544270E5}"/>
              </a:ext>
            </a:extLst>
          </p:cNvPr>
          <p:cNvSpPr>
            <a:spLocks noGrp="1"/>
          </p:cNvSpPr>
          <p:nvPr>
            <p:ph type="dt" sz="half" idx="10"/>
          </p:nvPr>
        </p:nvSpPr>
        <p:spPr/>
        <p:txBody>
          <a:bodyPr/>
          <a:lstStyle/>
          <a:p>
            <a:fld id="{BCEF6CBA-5FF2-4BA1-A776-094FD39C6F53}" type="datetimeFigureOut">
              <a:rPr lang="en-IN" smtClean="0"/>
              <a:t>10-06-2025</a:t>
            </a:fld>
            <a:endParaRPr lang="en-IN"/>
          </a:p>
        </p:txBody>
      </p:sp>
      <p:sp>
        <p:nvSpPr>
          <p:cNvPr id="5" name="Footer Placeholder 4">
            <a:extLst>
              <a:ext uri="{FF2B5EF4-FFF2-40B4-BE49-F238E27FC236}">
                <a16:creationId xmlns:a16="http://schemas.microsoft.com/office/drawing/2014/main" id="{00BD7B10-04F8-C96F-7B1D-6B813C1123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B791DB-6B85-82C8-3F66-0A8EB5FDEEF6}"/>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3973978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83A46-F3CB-D2F1-9474-BBFE2AB54C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DB7922-16AB-71B2-8331-4772D28D47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787B23-27FB-590F-0E42-F09216A04B02}"/>
              </a:ext>
            </a:extLst>
          </p:cNvPr>
          <p:cNvSpPr>
            <a:spLocks noGrp="1"/>
          </p:cNvSpPr>
          <p:nvPr>
            <p:ph type="dt" sz="half" idx="10"/>
          </p:nvPr>
        </p:nvSpPr>
        <p:spPr/>
        <p:txBody>
          <a:bodyPr/>
          <a:lstStyle/>
          <a:p>
            <a:fld id="{BCEF6CBA-5FF2-4BA1-A776-094FD39C6F53}" type="datetimeFigureOut">
              <a:rPr lang="en-IN" smtClean="0"/>
              <a:t>10-06-2025</a:t>
            </a:fld>
            <a:endParaRPr lang="en-IN"/>
          </a:p>
        </p:txBody>
      </p:sp>
      <p:sp>
        <p:nvSpPr>
          <p:cNvPr id="5" name="Footer Placeholder 4">
            <a:extLst>
              <a:ext uri="{FF2B5EF4-FFF2-40B4-BE49-F238E27FC236}">
                <a16:creationId xmlns:a16="http://schemas.microsoft.com/office/drawing/2014/main" id="{2016F3BB-5E75-DFBC-6DCF-09E70FA92B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4541CC-1BF6-5B62-85A4-60B52F1072DB}"/>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785456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E2986-86C3-9343-07E4-1DB03647BE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205B3C-31B6-4CFD-4BD6-403AF7D72A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861918-79BC-9712-F6E1-6F547AF9F7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CA4FDC-B9E9-45C3-EB49-E38F71D8FD5B}"/>
              </a:ext>
            </a:extLst>
          </p:cNvPr>
          <p:cNvSpPr>
            <a:spLocks noGrp="1"/>
          </p:cNvSpPr>
          <p:nvPr>
            <p:ph type="dt" sz="half" idx="10"/>
          </p:nvPr>
        </p:nvSpPr>
        <p:spPr/>
        <p:txBody>
          <a:bodyPr/>
          <a:lstStyle/>
          <a:p>
            <a:fld id="{BCEF6CBA-5FF2-4BA1-A776-094FD39C6F53}" type="datetimeFigureOut">
              <a:rPr lang="en-IN" smtClean="0"/>
              <a:t>10-06-2025</a:t>
            </a:fld>
            <a:endParaRPr lang="en-IN"/>
          </a:p>
        </p:txBody>
      </p:sp>
      <p:sp>
        <p:nvSpPr>
          <p:cNvPr id="6" name="Footer Placeholder 5">
            <a:extLst>
              <a:ext uri="{FF2B5EF4-FFF2-40B4-BE49-F238E27FC236}">
                <a16:creationId xmlns:a16="http://schemas.microsoft.com/office/drawing/2014/main" id="{5880BA8C-282A-06C3-0C51-C9AA7B2A55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DA790A-5A58-6C9A-A14C-E31E0C461E69}"/>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473788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8C6B3-378C-4534-4AA7-39E9646390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8B7363-E775-BD0E-3F09-E714545AD6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740947-9E03-4935-D10C-0273BA7F6A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A22E75-1861-E63C-764D-E247CF3B0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0B2C46-FDF1-5827-B332-E2FC1318C1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B24892B-5B7F-0CF3-D01C-23B3DB32B20A}"/>
              </a:ext>
            </a:extLst>
          </p:cNvPr>
          <p:cNvSpPr>
            <a:spLocks noGrp="1"/>
          </p:cNvSpPr>
          <p:nvPr>
            <p:ph type="dt" sz="half" idx="10"/>
          </p:nvPr>
        </p:nvSpPr>
        <p:spPr/>
        <p:txBody>
          <a:bodyPr/>
          <a:lstStyle/>
          <a:p>
            <a:fld id="{BCEF6CBA-5FF2-4BA1-A776-094FD39C6F53}" type="datetimeFigureOut">
              <a:rPr lang="en-IN" smtClean="0"/>
              <a:t>10-06-2025</a:t>
            </a:fld>
            <a:endParaRPr lang="en-IN"/>
          </a:p>
        </p:txBody>
      </p:sp>
      <p:sp>
        <p:nvSpPr>
          <p:cNvPr id="8" name="Footer Placeholder 7">
            <a:extLst>
              <a:ext uri="{FF2B5EF4-FFF2-40B4-BE49-F238E27FC236}">
                <a16:creationId xmlns:a16="http://schemas.microsoft.com/office/drawing/2014/main" id="{E5768C5A-851D-44B7-67A4-58E34B0D2D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2D2462-F828-9555-D73E-D3C326257FBF}"/>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392143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7B8EB-9336-873C-ED4E-4CE5C92B81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A93F44-AD4D-CC61-C89C-AA915FE24931}"/>
              </a:ext>
            </a:extLst>
          </p:cNvPr>
          <p:cNvSpPr>
            <a:spLocks noGrp="1"/>
          </p:cNvSpPr>
          <p:nvPr>
            <p:ph type="dt" sz="half" idx="10"/>
          </p:nvPr>
        </p:nvSpPr>
        <p:spPr/>
        <p:txBody>
          <a:bodyPr/>
          <a:lstStyle/>
          <a:p>
            <a:fld id="{BCEF6CBA-5FF2-4BA1-A776-094FD39C6F53}" type="datetimeFigureOut">
              <a:rPr lang="en-IN" smtClean="0"/>
              <a:t>10-06-2025</a:t>
            </a:fld>
            <a:endParaRPr lang="en-IN"/>
          </a:p>
        </p:txBody>
      </p:sp>
      <p:sp>
        <p:nvSpPr>
          <p:cNvPr id="4" name="Footer Placeholder 3">
            <a:extLst>
              <a:ext uri="{FF2B5EF4-FFF2-40B4-BE49-F238E27FC236}">
                <a16:creationId xmlns:a16="http://schemas.microsoft.com/office/drawing/2014/main" id="{8748716A-77B6-7FA7-822F-14199D36B1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68225F-23BC-3484-1ABB-EC81495ADBC7}"/>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12853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296459-10A3-AE49-8B1D-2476012397D9}"/>
              </a:ext>
            </a:extLst>
          </p:cNvPr>
          <p:cNvSpPr>
            <a:spLocks noGrp="1"/>
          </p:cNvSpPr>
          <p:nvPr>
            <p:ph type="dt" sz="half" idx="10"/>
          </p:nvPr>
        </p:nvSpPr>
        <p:spPr/>
        <p:txBody>
          <a:bodyPr/>
          <a:lstStyle/>
          <a:p>
            <a:fld id="{BCEF6CBA-5FF2-4BA1-A776-094FD39C6F53}" type="datetimeFigureOut">
              <a:rPr lang="en-IN" smtClean="0"/>
              <a:t>10-06-2025</a:t>
            </a:fld>
            <a:endParaRPr lang="en-IN"/>
          </a:p>
        </p:txBody>
      </p:sp>
      <p:sp>
        <p:nvSpPr>
          <p:cNvPr id="3" name="Footer Placeholder 2">
            <a:extLst>
              <a:ext uri="{FF2B5EF4-FFF2-40B4-BE49-F238E27FC236}">
                <a16:creationId xmlns:a16="http://schemas.microsoft.com/office/drawing/2014/main" id="{64C7B6B7-55A9-0690-4299-528FDDB14A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725117-4F97-E231-882D-BC010FB6770D}"/>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05890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BB671-BCBD-C256-1E5D-46C213E766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40F536-8DDA-7B62-54CB-EEB8AF7938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A60536-C894-E666-6AB3-7928C814ED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F380A0-AEEC-9BDA-C4D4-15F3355EA31E}"/>
              </a:ext>
            </a:extLst>
          </p:cNvPr>
          <p:cNvSpPr>
            <a:spLocks noGrp="1"/>
          </p:cNvSpPr>
          <p:nvPr>
            <p:ph type="dt" sz="half" idx="10"/>
          </p:nvPr>
        </p:nvSpPr>
        <p:spPr/>
        <p:txBody>
          <a:bodyPr/>
          <a:lstStyle/>
          <a:p>
            <a:fld id="{BCEF6CBA-5FF2-4BA1-A776-094FD39C6F53}" type="datetimeFigureOut">
              <a:rPr lang="en-IN" smtClean="0"/>
              <a:t>10-06-2025</a:t>
            </a:fld>
            <a:endParaRPr lang="en-IN"/>
          </a:p>
        </p:txBody>
      </p:sp>
      <p:sp>
        <p:nvSpPr>
          <p:cNvPr id="6" name="Footer Placeholder 5">
            <a:extLst>
              <a:ext uri="{FF2B5EF4-FFF2-40B4-BE49-F238E27FC236}">
                <a16:creationId xmlns:a16="http://schemas.microsoft.com/office/drawing/2014/main" id="{1C6C4400-6685-5CD6-D2CC-D80A0D573F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4B1A60-652E-5E09-67ED-6ACBF03E51A9}"/>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16630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1D973-558C-D46D-95D6-AE0EF8096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AC0F90-5F0A-089D-9CF3-1AECFDFC31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B4EB0A-BD95-3EF3-D6D7-36F07B1E2B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92CAF5-C108-22BE-864A-1951557F01C0}"/>
              </a:ext>
            </a:extLst>
          </p:cNvPr>
          <p:cNvSpPr>
            <a:spLocks noGrp="1"/>
          </p:cNvSpPr>
          <p:nvPr>
            <p:ph type="dt" sz="half" idx="10"/>
          </p:nvPr>
        </p:nvSpPr>
        <p:spPr/>
        <p:txBody>
          <a:bodyPr/>
          <a:lstStyle/>
          <a:p>
            <a:fld id="{BCEF6CBA-5FF2-4BA1-A776-094FD39C6F53}" type="datetimeFigureOut">
              <a:rPr lang="en-IN" smtClean="0"/>
              <a:t>10-06-2025</a:t>
            </a:fld>
            <a:endParaRPr lang="en-IN"/>
          </a:p>
        </p:txBody>
      </p:sp>
      <p:sp>
        <p:nvSpPr>
          <p:cNvPr id="6" name="Footer Placeholder 5">
            <a:extLst>
              <a:ext uri="{FF2B5EF4-FFF2-40B4-BE49-F238E27FC236}">
                <a16:creationId xmlns:a16="http://schemas.microsoft.com/office/drawing/2014/main" id="{C121111F-FA03-C45E-2DB4-5A976CBC8D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A984CD-50EA-C10F-94A3-9020B752F59A}"/>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3699659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447580-0BE0-7B04-8D0C-17C8FE2939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B9C76E-1E77-0D38-7471-FC5F802738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A85AF9-7F73-23C4-C475-1036C0CE9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EF6CBA-5FF2-4BA1-A776-094FD39C6F53}" type="datetimeFigureOut">
              <a:rPr lang="en-IN" smtClean="0"/>
              <a:t>10-06-2025</a:t>
            </a:fld>
            <a:endParaRPr lang="en-IN"/>
          </a:p>
        </p:txBody>
      </p:sp>
      <p:sp>
        <p:nvSpPr>
          <p:cNvPr id="5" name="Footer Placeholder 4">
            <a:extLst>
              <a:ext uri="{FF2B5EF4-FFF2-40B4-BE49-F238E27FC236}">
                <a16:creationId xmlns:a16="http://schemas.microsoft.com/office/drawing/2014/main" id="{8F418B36-189B-3D96-4AB2-0D978F032A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B35DDBA-4976-1099-1655-4E82A80D3C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BD151E-0CEF-4ED0-9463-9A59D7EF7EF6}" type="slidenum">
              <a:rPr lang="en-IN" smtClean="0"/>
              <a:t>‹#›</a:t>
            </a:fld>
            <a:endParaRPr lang="en-IN"/>
          </a:p>
        </p:txBody>
      </p:sp>
    </p:spTree>
    <p:extLst>
      <p:ext uri="{BB962C8B-B14F-4D97-AF65-F5344CB8AC3E}">
        <p14:creationId xmlns:p14="http://schemas.microsoft.com/office/powerpoint/2010/main" val="4008569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C4C8B-E490-A690-7E2B-CE1A08090B8E}"/>
              </a:ext>
            </a:extLst>
          </p:cNvPr>
          <p:cNvSpPr>
            <a:spLocks noGrp="1"/>
          </p:cNvSpPr>
          <p:nvPr>
            <p:ph type="ctrTitle"/>
          </p:nvPr>
        </p:nvSpPr>
        <p:spPr>
          <a:xfrm>
            <a:off x="1480008" y="1609627"/>
            <a:ext cx="9231984" cy="2077948"/>
          </a:xfrm>
        </p:spPr>
        <p:txBody>
          <a:bodyPr>
            <a:normAutofit fontScale="90000"/>
          </a:bodyPr>
          <a:lstStyle/>
          <a:p>
            <a:pPr>
              <a:lnSpc>
                <a:spcPct val="100000"/>
              </a:lnSpc>
            </a:pPr>
            <a:br>
              <a:rPr lang="en-US" sz="4000" dirty="0">
                <a:latin typeface="Times New Roman" panose="02020603050405020304" pitchFamily="18" charset="0"/>
                <a:cs typeface="Times New Roman" panose="02020603050405020304" pitchFamily="18" charset="0"/>
              </a:rPr>
            </a:br>
            <a:r>
              <a:rPr lang="en-US" sz="4900" dirty="0">
                <a:latin typeface="Times New Roman" panose="02020603050405020304" pitchFamily="18" charset="0"/>
                <a:cs typeface="Times New Roman" panose="02020603050405020304" pitchFamily="18" charset="0"/>
              </a:rPr>
              <a:t>Predictive Analytics for Loan Defaults: A Deep Learning Approach</a:t>
            </a:r>
            <a:br>
              <a:rPr lang="en-US" sz="48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Project Category:</a:t>
            </a:r>
            <a:r>
              <a:rPr lang="en-US" sz="1800" dirty="0">
                <a:latin typeface="Times New Roman" panose="02020603050405020304" pitchFamily="18" charset="0"/>
                <a:cs typeface="Times New Roman" panose="02020603050405020304" pitchFamily="18" charset="0"/>
              </a:rPr>
              <a:t> RESEARCH</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B62C648-D747-6594-131E-9E1DA54D5EAD}"/>
              </a:ext>
            </a:extLst>
          </p:cNvPr>
          <p:cNvSpPr>
            <a:spLocks noGrp="1"/>
          </p:cNvSpPr>
          <p:nvPr>
            <p:ph type="subTitle" idx="1"/>
          </p:nvPr>
        </p:nvSpPr>
        <p:spPr>
          <a:xfrm>
            <a:off x="201036" y="5257800"/>
            <a:ext cx="4446378" cy="1792576"/>
          </a:xfrm>
        </p:spPr>
        <p:txBody>
          <a:bodyPr>
            <a:normAutofit/>
          </a:bodyPr>
          <a:lstStyle/>
          <a:p>
            <a:pPr algn="l">
              <a:spcBef>
                <a:spcPts val="600"/>
              </a:spcBef>
            </a:pPr>
            <a:r>
              <a:rPr lang="en-US" sz="1900" dirty="0">
                <a:latin typeface="Times New Roman" panose="02020603050405020304" pitchFamily="18" charset="0"/>
                <a:cs typeface="Times New Roman" panose="02020603050405020304" pitchFamily="18" charset="0"/>
              </a:rPr>
              <a:t>Guide : </a:t>
            </a:r>
          </a:p>
          <a:p>
            <a:pPr algn="l">
              <a:spcBef>
                <a:spcPts val="600"/>
              </a:spcBef>
            </a:pPr>
            <a:r>
              <a:rPr lang="en-IN" sz="1700" dirty="0">
                <a:latin typeface="Times New Roman" panose="02020603050405020304" pitchFamily="18" charset="0"/>
                <a:cs typeface="Times New Roman" panose="02020603050405020304" pitchFamily="18" charset="0"/>
              </a:rPr>
              <a:t>Dr. Om Prakash P.G,</a:t>
            </a:r>
          </a:p>
          <a:p>
            <a:pPr algn="l">
              <a:spcBef>
                <a:spcPts val="600"/>
              </a:spcBef>
            </a:pPr>
            <a:r>
              <a:rPr lang="en-IN" sz="1700" dirty="0">
                <a:latin typeface="Times New Roman" panose="02020603050405020304" pitchFamily="18" charset="0"/>
                <a:cs typeface="Times New Roman" panose="02020603050405020304" pitchFamily="18" charset="0"/>
              </a:rPr>
              <a:t>Computational Intelligence, </a:t>
            </a:r>
          </a:p>
          <a:p>
            <a:pPr algn="l">
              <a:spcBef>
                <a:spcPts val="600"/>
              </a:spcBef>
            </a:pPr>
            <a:r>
              <a:rPr lang="en-IN" sz="1700" dirty="0">
                <a:latin typeface="Times New Roman" panose="02020603050405020304" pitchFamily="18" charset="0"/>
                <a:cs typeface="Times New Roman" panose="02020603050405020304" pitchFamily="18" charset="0"/>
              </a:rPr>
              <a:t>SRM Institute of Science and Technology.</a:t>
            </a:r>
          </a:p>
        </p:txBody>
      </p:sp>
      <p:pic>
        <p:nvPicPr>
          <p:cNvPr id="1026" name="Picture 2" descr="SRM Institute of Science and Technology - Wikipedia">
            <a:extLst>
              <a:ext uri="{FF2B5EF4-FFF2-40B4-BE49-F238E27FC236}">
                <a16:creationId xmlns:a16="http://schemas.microsoft.com/office/drawing/2014/main" id="{77CE9206-B4A2-2784-EBA4-970EB15691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8716" y="71920"/>
            <a:ext cx="1542589" cy="1537708"/>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FDBC324A-8EC1-EAF6-842E-39BC264BD83C}"/>
              </a:ext>
            </a:extLst>
          </p:cNvPr>
          <p:cNvSpPr txBox="1">
            <a:spLocks/>
          </p:cNvSpPr>
          <p:nvPr/>
        </p:nvSpPr>
        <p:spPr>
          <a:xfrm>
            <a:off x="7888026" y="5246981"/>
            <a:ext cx="4223279" cy="1792576"/>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600"/>
              </a:spcBef>
            </a:pPr>
            <a:r>
              <a:rPr lang="en-US" dirty="0">
                <a:latin typeface="Times New Roman" panose="02020603050405020304" pitchFamily="18" charset="0"/>
                <a:cs typeface="Times New Roman" panose="02020603050405020304" pitchFamily="18" charset="0"/>
              </a:rPr>
              <a:t>Made by : </a:t>
            </a:r>
          </a:p>
          <a:p>
            <a:pPr algn="l">
              <a:spcBef>
                <a:spcPts val="600"/>
              </a:spcBef>
            </a:pPr>
            <a:r>
              <a:rPr lang="en-IN" sz="2200" dirty="0">
                <a:latin typeface="Times New Roman" panose="02020603050405020304" pitchFamily="18" charset="0"/>
                <a:cs typeface="Times New Roman" panose="02020603050405020304" pitchFamily="18" charset="0"/>
              </a:rPr>
              <a:t>Harinarayanan R (RA2111026010424),</a:t>
            </a:r>
          </a:p>
          <a:p>
            <a:pPr algn="l">
              <a:spcBef>
                <a:spcPts val="600"/>
              </a:spcBef>
            </a:pPr>
            <a:r>
              <a:rPr lang="en-IN" sz="2200" dirty="0">
                <a:latin typeface="Times New Roman" panose="02020603050405020304" pitchFamily="18" charset="0"/>
                <a:cs typeface="Times New Roman" panose="02020603050405020304" pitchFamily="18" charset="0"/>
              </a:rPr>
              <a:t>Manikanta Sai Patel (RA2111026010433),</a:t>
            </a:r>
          </a:p>
          <a:p>
            <a:pPr algn="l">
              <a:spcBef>
                <a:spcPts val="600"/>
              </a:spcBef>
            </a:pPr>
            <a:r>
              <a:rPr lang="en-IN" sz="2200" dirty="0">
                <a:latin typeface="Times New Roman" panose="02020603050405020304" pitchFamily="18" charset="0"/>
                <a:cs typeface="Times New Roman" panose="02020603050405020304" pitchFamily="18" charset="0"/>
              </a:rPr>
              <a:t>Computational Intelligence, </a:t>
            </a:r>
          </a:p>
          <a:p>
            <a:pPr algn="l">
              <a:spcBef>
                <a:spcPts val="600"/>
              </a:spcBef>
            </a:pPr>
            <a:r>
              <a:rPr lang="en-IN" sz="2200" dirty="0">
                <a:latin typeface="Times New Roman" panose="02020603050405020304" pitchFamily="18" charset="0"/>
                <a:cs typeface="Times New Roman" panose="02020603050405020304" pitchFamily="18" charset="0"/>
              </a:rPr>
              <a:t>SRM Institute of Science and Technology.</a:t>
            </a:r>
          </a:p>
        </p:txBody>
      </p:sp>
    </p:spTree>
    <p:extLst>
      <p:ext uri="{BB962C8B-B14F-4D97-AF65-F5344CB8AC3E}">
        <p14:creationId xmlns:p14="http://schemas.microsoft.com/office/powerpoint/2010/main" val="2458337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BDDA3-7A09-E5E0-2A69-456914C0757F}"/>
              </a:ext>
            </a:extLst>
          </p:cNvPr>
          <p:cNvSpPr>
            <a:spLocks noGrp="1"/>
          </p:cNvSpPr>
          <p:nvPr>
            <p:ph type="title"/>
          </p:nvPr>
        </p:nvSpPr>
        <p:spPr>
          <a:xfrm>
            <a:off x="838200" y="349099"/>
            <a:ext cx="10515600" cy="624689"/>
          </a:xfrm>
        </p:spPr>
        <p:txBody>
          <a:bodyPr>
            <a:normAutofit fontScale="90000"/>
          </a:bodyPr>
          <a:lstStyle/>
          <a:p>
            <a:pPr algn="ctr"/>
            <a:r>
              <a:rPr lang="en-IN" dirty="0"/>
              <a:t>Result Analysis</a:t>
            </a:r>
          </a:p>
        </p:txBody>
      </p:sp>
      <p:sp>
        <p:nvSpPr>
          <p:cNvPr id="3" name="Content Placeholder 2">
            <a:extLst>
              <a:ext uri="{FF2B5EF4-FFF2-40B4-BE49-F238E27FC236}">
                <a16:creationId xmlns:a16="http://schemas.microsoft.com/office/drawing/2014/main" id="{6370AE60-1BCF-9DB5-0DD1-9677B37D3C49}"/>
              </a:ext>
            </a:extLst>
          </p:cNvPr>
          <p:cNvSpPr>
            <a:spLocks noGrp="1"/>
          </p:cNvSpPr>
          <p:nvPr>
            <p:ph idx="1"/>
          </p:nvPr>
        </p:nvSpPr>
        <p:spPr>
          <a:xfrm>
            <a:off x="743446" y="3837994"/>
            <a:ext cx="11143754" cy="2976600"/>
          </a:xfrm>
        </p:spPr>
        <p:txBody>
          <a:bodyPr>
            <a:noAutofit/>
          </a:bodyPr>
          <a:lstStyle/>
          <a:p>
            <a:pPr marL="0" indent="0" algn="just">
              <a:buNone/>
            </a:pPr>
            <a:r>
              <a:rPr lang="en-US" sz="2000" dirty="0"/>
              <a:t>The XGBoost model performed slightly better, with an ROC-AUC score of 0.734, showcasing its strength in handling complex datasets and uncovering intricate relationships. However, the Artificial Neural Networks (ANN) model significantly outperformed both, achieving an impressive ROC-AUC score of 0.905. </a:t>
            </a:r>
          </a:p>
          <a:p>
            <a:pPr marL="0" indent="0" algn="just">
              <a:buNone/>
            </a:pPr>
            <a:r>
              <a:rPr lang="en-US" sz="2000" dirty="0"/>
              <a:t>This highlights the superiority of deep learning in handling large and complex datasets, as it can effectively model non-linear relationships and interactions between variables. The results demonstrate that ANNs are the most suitable approach for this project, offering high accuracy and robust predictive capabilities for assessing loan default risks. The insights generated from this analysis help refine risk management strategies and align them with the institution’s business objectives. </a:t>
            </a:r>
          </a:p>
        </p:txBody>
      </p:sp>
      <p:pic>
        <p:nvPicPr>
          <p:cNvPr id="5" name="Picture 4">
            <a:extLst>
              <a:ext uri="{FF2B5EF4-FFF2-40B4-BE49-F238E27FC236}">
                <a16:creationId xmlns:a16="http://schemas.microsoft.com/office/drawing/2014/main" id="{9B5994D9-CED5-8B5E-D3A9-0A5AC657F470}"/>
              </a:ext>
            </a:extLst>
          </p:cNvPr>
          <p:cNvPicPr>
            <a:picLocks noChangeAspect="1"/>
          </p:cNvPicPr>
          <p:nvPr/>
        </p:nvPicPr>
        <p:blipFill>
          <a:blip r:embed="rId2"/>
          <a:stretch>
            <a:fillRect/>
          </a:stretch>
        </p:blipFill>
        <p:spPr>
          <a:xfrm>
            <a:off x="838200" y="973788"/>
            <a:ext cx="5562600" cy="2720576"/>
          </a:xfrm>
          <a:prstGeom prst="rect">
            <a:avLst/>
          </a:prstGeom>
        </p:spPr>
      </p:pic>
      <p:sp>
        <p:nvSpPr>
          <p:cNvPr id="8" name="TextBox 7">
            <a:extLst>
              <a:ext uri="{FF2B5EF4-FFF2-40B4-BE49-F238E27FC236}">
                <a16:creationId xmlns:a16="http://schemas.microsoft.com/office/drawing/2014/main" id="{EBD566BA-8F91-900C-EC82-FE7167DC6C0E}"/>
              </a:ext>
            </a:extLst>
          </p:cNvPr>
          <p:cNvSpPr txBox="1"/>
          <p:nvPr/>
        </p:nvSpPr>
        <p:spPr>
          <a:xfrm>
            <a:off x="6400800" y="1122218"/>
            <a:ext cx="5486400" cy="2554545"/>
          </a:xfrm>
          <a:prstGeom prst="rect">
            <a:avLst/>
          </a:prstGeom>
          <a:noFill/>
        </p:spPr>
        <p:txBody>
          <a:bodyPr wrap="square" rtlCol="0">
            <a:spAutoFit/>
          </a:bodyPr>
          <a:lstStyle/>
          <a:p>
            <a:r>
              <a:rPr lang="en-US" sz="2000" dirty="0"/>
              <a:t>The results from the predictive models indicate significant differences in their performance when evaluated using the ROC-AUC score, which measures the ability of the model to distinguish between defaulters and non-defaulters.  The Random Forest model achieved an ROC-AUC score of 0.725, reflecting a moderate performance in capturing the underlying patterns of loan defaults. </a:t>
            </a:r>
          </a:p>
        </p:txBody>
      </p:sp>
    </p:spTree>
    <p:extLst>
      <p:ext uri="{BB962C8B-B14F-4D97-AF65-F5344CB8AC3E}">
        <p14:creationId xmlns:p14="http://schemas.microsoft.com/office/powerpoint/2010/main" val="4102896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BDDA3-7A09-E5E0-2A69-456914C0757F}"/>
              </a:ext>
            </a:extLst>
          </p:cNvPr>
          <p:cNvSpPr>
            <a:spLocks noGrp="1"/>
          </p:cNvSpPr>
          <p:nvPr>
            <p:ph type="title"/>
          </p:nvPr>
        </p:nvSpPr>
        <p:spPr>
          <a:xfrm>
            <a:off x="838200" y="365125"/>
            <a:ext cx="10515600" cy="624689"/>
          </a:xfrm>
        </p:spPr>
        <p:txBody>
          <a:bodyPr>
            <a:normAutofit fontScale="90000"/>
          </a:bodyPr>
          <a:lstStyle/>
          <a:p>
            <a:pPr algn="ctr"/>
            <a:r>
              <a:rPr lang="en-IN" dirty="0"/>
              <a:t>Introduction</a:t>
            </a:r>
          </a:p>
        </p:txBody>
      </p:sp>
      <p:sp>
        <p:nvSpPr>
          <p:cNvPr id="3" name="Content Placeholder 2">
            <a:extLst>
              <a:ext uri="{FF2B5EF4-FFF2-40B4-BE49-F238E27FC236}">
                <a16:creationId xmlns:a16="http://schemas.microsoft.com/office/drawing/2014/main" id="{6370AE60-1BCF-9DB5-0DD1-9677B37D3C49}"/>
              </a:ext>
            </a:extLst>
          </p:cNvPr>
          <p:cNvSpPr>
            <a:spLocks noGrp="1"/>
          </p:cNvSpPr>
          <p:nvPr>
            <p:ph idx="1"/>
          </p:nvPr>
        </p:nvSpPr>
        <p:spPr>
          <a:xfrm>
            <a:off x="838200" y="1065229"/>
            <a:ext cx="10515600" cy="5427646"/>
          </a:xfrm>
        </p:spPr>
        <p:txBody>
          <a:bodyPr>
            <a:normAutofit fontScale="92500"/>
          </a:bodyPr>
          <a:lstStyle/>
          <a:p>
            <a:pPr marL="0" indent="0" algn="just">
              <a:buNone/>
            </a:pPr>
            <a:r>
              <a:rPr lang="en-US" sz="2400" dirty="0"/>
              <a:t>Loan defaults are a significant challenge in the financial industry, leading to substantial credit losses and operational inefficiencies for lenders. Accurate prediction of loan defaults is critical for minimizing risks and improving financial decision-making. Our project, focuses on building an advanced predictive model to assess and manage loan default risks effectively.</a:t>
            </a:r>
          </a:p>
          <a:p>
            <a:pPr marL="0" indent="0" algn="just">
              <a:buNone/>
            </a:pPr>
            <a:r>
              <a:rPr lang="en-US" sz="2400" dirty="0"/>
              <a:t>Leveraging a comprehensive dataset from LendingClub and other relevant sources, this project integrates exploratory data analysis (EDA) and deep learning techniques to extract meaningful patterns from historical data. The analysis includes identifying borrower characteristics, loan attributes, and repayment behavior that contribute to defaults. Deep learning models, known for their ability to handle complex data and uncover non-linear relationships, are employed to predict the likelihood of default with high accuracy.</a:t>
            </a:r>
          </a:p>
          <a:p>
            <a:pPr marL="0" indent="0" algn="just">
              <a:buNone/>
            </a:pPr>
            <a:r>
              <a:rPr lang="en-US" sz="2400" dirty="0"/>
              <a:t>The insights generated from this project aim to empower lending institutions with a data-driven framework for risk assessment. This includes optimizing loan approval processes, tailoring lending strategies, and mitigating credit losses. By adopting a predictive approach, lenders can enhance operational efficiency, safeguard financial stability, and maintain customer satisfaction while addressing the challenges of a dynamic lending environment.</a:t>
            </a:r>
            <a:endParaRPr lang="en-IN" sz="2400" dirty="0"/>
          </a:p>
        </p:txBody>
      </p:sp>
    </p:spTree>
    <p:extLst>
      <p:ext uri="{BB962C8B-B14F-4D97-AF65-F5344CB8AC3E}">
        <p14:creationId xmlns:p14="http://schemas.microsoft.com/office/powerpoint/2010/main" val="515803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BDDA3-7A09-E5E0-2A69-456914C0757F}"/>
              </a:ext>
            </a:extLst>
          </p:cNvPr>
          <p:cNvSpPr>
            <a:spLocks noGrp="1"/>
          </p:cNvSpPr>
          <p:nvPr>
            <p:ph type="title"/>
          </p:nvPr>
        </p:nvSpPr>
        <p:spPr>
          <a:xfrm>
            <a:off x="838200" y="365125"/>
            <a:ext cx="10515600" cy="624689"/>
          </a:xfrm>
        </p:spPr>
        <p:txBody>
          <a:bodyPr>
            <a:normAutofit fontScale="90000"/>
          </a:bodyPr>
          <a:lstStyle/>
          <a:p>
            <a:pPr algn="ctr"/>
            <a:r>
              <a:rPr lang="en-IN" dirty="0"/>
              <a:t>Objectives</a:t>
            </a:r>
          </a:p>
        </p:txBody>
      </p:sp>
      <p:sp>
        <p:nvSpPr>
          <p:cNvPr id="3" name="Content Placeholder 2">
            <a:extLst>
              <a:ext uri="{FF2B5EF4-FFF2-40B4-BE49-F238E27FC236}">
                <a16:creationId xmlns:a16="http://schemas.microsoft.com/office/drawing/2014/main" id="{6370AE60-1BCF-9DB5-0DD1-9677B37D3C49}"/>
              </a:ext>
            </a:extLst>
          </p:cNvPr>
          <p:cNvSpPr>
            <a:spLocks noGrp="1"/>
          </p:cNvSpPr>
          <p:nvPr>
            <p:ph idx="1"/>
          </p:nvPr>
        </p:nvSpPr>
        <p:spPr>
          <a:xfrm>
            <a:off x="838200" y="989814"/>
            <a:ext cx="10601960" cy="5400826"/>
          </a:xfrm>
        </p:spPr>
        <p:txBody>
          <a:bodyPr>
            <a:noAutofit/>
          </a:bodyPr>
          <a:lstStyle/>
          <a:p>
            <a:pPr algn="just"/>
            <a:r>
              <a:rPr lang="en-US" sz="2200" dirty="0"/>
              <a:t>Build a Predictive Model: Develop a robust deep learning-based model capable of accurately predicting loan default probabilities, ensuring reliable results even for complex data patterns.</a:t>
            </a:r>
          </a:p>
          <a:p>
            <a:pPr algn="just"/>
            <a:r>
              <a:rPr lang="en-US" sz="2200" dirty="0"/>
              <a:t>Identify Key Drivers: Perform exploratory data analysis (EDA) to uncover borrower characteristics and loan attributes that strongly influence default risks.</a:t>
            </a:r>
          </a:p>
          <a:p>
            <a:pPr algn="just"/>
            <a:r>
              <a:rPr lang="en-US" sz="2200" dirty="0"/>
              <a:t>Optimize Risk Management: Enable risk-adjusted lending strategies, such as dynamic interest rates or reduced loan amounts for high-risk borrowers.</a:t>
            </a:r>
          </a:p>
          <a:p>
            <a:pPr algn="just"/>
            <a:r>
              <a:rPr lang="en-US" sz="2200" dirty="0"/>
              <a:t>Reduce Credit Losses: Minimize financial losses by proactively identifying borrowers with a high likelihood of defaulting and implementing preventive measures to mitigate risks.</a:t>
            </a:r>
          </a:p>
          <a:p>
            <a:pPr algn="just"/>
            <a:r>
              <a:rPr lang="en-US" sz="2200" dirty="0"/>
              <a:t>Enhance Decision-Making: Equip lending institutions with actionable insights derived from the model to improve decision-making during loan approval and portfolio management.</a:t>
            </a:r>
          </a:p>
          <a:p>
            <a:pPr algn="just"/>
            <a:r>
              <a:rPr lang="en-US" sz="2200" dirty="0"/>
              <a:t>Improve Operational Efficiency: Streamline lending workflows by automating risk assessments, reducing manual intervention, and ensuring faster, data-driven loan approval processes.</a:t>
            </a:r>
            <a:endParaRPr lang="en-IN" sz="2200" dirty="0"/>
          </a:p>
        </p:txBody>
      </p:sp>
    </p:spTree>
    <p:extLst>
      <p:ext uri="{BB962C8B-B14F-4D97-AF65-F5344CB8AC3E}">
        <p14:creationId xmlns:p14="http://schemas.microsoft.com/office/powerpoint/2010/main" val="1472485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2D903-6903-75AF-83EB-6EB44BE2CC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2526D8-8107-40D7-C6A3-EAB3953E60BC}"/>
              </a:ext>
            </a:extLst>
          </p:cNvPr>
          <p:cNvSpPr>
            <a:spLocks noGrp="1"/>
          </p:cNvSpPr>
          <p:nvPr>
            <p:ph type="title"/>
          </p:nvPr>
        </p:nvSpPr>
        <p:spPr>
          <a:xfrm>
            <a:off x="838200" y="365125"/>
            <a:ext cx="10515600" cy="624689"/>
          </a:xfrm>
        </p:spPr>
        <p:txBody>
          <a:bodyPr>
            <a:normAutofit fontScale="90000"/>
          </a:bodyPr>
          <a:lstStyle/>
          <a:p>
            <a:pPr algn="ctr"/>
            <a:r>
              <a:rPr lang="en-IN" dirty="0"/>
              <a:t>Exploratory Data Analysis</a:t>
            </a:r>
          </a:p>
        </p:txBody>
      </p:sp>
      <p:pic>
        <p:nvPicPr>
          <p:cNvPr id="1028" name="Picture 4">
            <a:extLst>
              <a:ext uri="{FF2B5EF4-FFF2-40B4-BE49-F238E27FC236}">
                <a16:creationId xmlns:a16="http://schemas.microsoft.com/office/drawing/2014/main" id="{8236A5D9-F4AC-61B5-357D-FDFFE42AA9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411"/>
          <a:stretch/>
        </p:blipFill>
        <p:spPr bwMode="auto">
          <a:xfrm>
            <a:off x="1048827" y="989814"/>
            <a:ext cx="4351108" cy="2981227"/>
          </a:xfrm>
          <a:prstGeom prst="rect">
            <a:avLst/>
          </a:prstGeom>
          <a:noFill/>
          <a:ln w="9525">
            <a:no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7A56368-AB89-A6A1-2FD4-68CB712418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6710" y="989814"/>
            <a:ext cx="5554552" cy="5674690"/>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58A44D1E-8F4C-D04D-D3EF-BB1D2AE0BE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046" y="4015819"/>
            <a:ext cx="5872072" cy="2648685"/>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322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BB70BB-25A8-AC67-1ED4-DC5598C8E1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2D8A50-BB51-8711-1778-25C80FEED5F5}"/>
              </a:ext>
            </a:extLst>
          </p:cNvPr>
          <p:cNvSpPr>
            <a:spLocks noGrp="1"/>
          </p:cNvSpPr>
          <p:nvPr>
            <p:ph type="title"/>
          </p:nvPr>
        </p:nvSpPr>
        <p:spPr>
          <a:xfrm>
            <a:off x="838200" y="365125"/>
            <a:ext cx="10515600" cy="624689"/>
          </a:xfrm>
        </p:spPr>
        <p:txBody>
          <a:bodyPr>
            <a:normAutofit fontScale="90000"/>
          </a:bodyPr>
          <a:lstStyle/>
          <a:p>
            <a:pPr algn="ctr"/>
            <a:r>
              <a:rPr lang="en-IN" dirty="0"/>
              <a:t>AUC and ROC Graphs</a:t>
            </a:r>
          </a:p>
        </p:txBody>
      </p:sp>
      <p:pic>
        <p:nvPicPr>
          <p:cNvPr id="1026" name="Picture 2">
            <a:extLst>
              <a:ext uri="{FF2B5EF4-FFF2-40B4-BE49-F238E27FC236}">
                <a16:creationId xmlns:a16="http://schemas.microsoft.com/office/drawing/2014/main" id="{17772E96-2941-669C-F366-04A7488ACD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9639" y="1035336"/>
            <a:ext cx="7621726" cy="266375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3BA26A1-95E2-3E59-03B6-600B3F953B3E}"/>
              </a:ext>
            </a:extLst>
          </p:cNvPr>
          <p:cNvSpPr txBox="1"/>
          <p:nvPr/>
        </p:nvSpPr>
        <p:spPr>
          <a:xfrm>
            <a:off x="8201893" y="5790107"/>
            <a:ext cx="889717" cy="369332"/>
          </a:xfrm>
          <a:prstGeom prst="rect">
            <a:avLst/>
          </a:prstGeom>
          <a:noFill/>
        </p:spPr>
        <p:txBody>
          <a:bodyPr wrap="square" rtlCol="0">
            <a:spAutoFit/>
          </a:bodyPr>
          <a:lstStyle/>
          <a:p>
            <a:pPr algn="ctr"/>
            <a:r>
              <a:rPr lang="en-US" dirty="0"/>
              <a:t>ANN</a:t>
            </a:r>
          </a:p>
        </p:txBody>
      </p:sp>
      <p:pic>
        <p:nvPicPr>
          <p:cNvPr id="4" name="Picture 4">
            <a:extLst>
              <a:ext uri="{FF2B5EF4-FFF2-40B4-BE49-F238E27FC236}">
                <a16:creationId xmlns:a16="http://schemas.microsoft.com/office/drawing/2014/main" id="{B78D6C3B-5A2C-157D-EC18-E40BFEA153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9638" y="3871687"/>
            <a:ext cx="3810863" cy="29035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47247F8-0A45-4D05-D106-909F0125C429}"/>
              </a:ext>
            </a:extLst>
          </p:cNvPr>
          <p:cNvSpPr txBox="1"/>
          <p:nvPr/>
        </p:nvSpPr>
        <p:spPr>
          <a:xfrm>
            <a:off x="5040895" y="4155170"/>
            <a:ext cx="1201880" cy="369332"/>
          </a:xfrm>
          <a:prstGeom prst="rect">
            <a:avLst/>
          </a:prstGeom>
          <a:noFill/>
        </p:spPr>
        <p:txBody>
          <a:bodyPr wrap="square" rtlCol="0">
            <a:spAutoFit/>
          </a:bodyPr>
          <a:lstStyle/>
          <a:p>
            <a:pPr algn="ctr"/>
            <a:r>
              <a:rPr lang="en-US" dirty="0"/>
              <a:t>XGB</a:t>
            </a:r>
          </a:p>
        </p:txBody>
      </p:sp>
      <p:pic>
        <p:nvPicPr>
          <p:cNvPr id="6" name="Picture 6">
            <a:extLst>
              <a:ext uri="{FF2B5EF4-FFF2-40B4-BE49-F238E27FC236}">
                <a16:creationId xmlns:a16="http://schemas.microsoft.com/office/drawing/2014/main" id="{FA8B4D07-3E70-F571-7AD9-D54A094376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8364" y="3871687"/>
            <a:ext cx="3681836" cy="280520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6391E08-AC71-5609-16D5-53D3BF5894AC}"/>
              </a:ext>
            </a:extLst>
          </p:cNvPr>
          <p:cNvSpPr txBox="1"/>
          <p:nvPr/>
        </p:nvSpPr>
        <p:spPr>
          <a:xfrm>
            <a:off x="8738320" y="2677882"/>
            <a:ext cx="1201880" cy="369332"/>
          </a:xfrm>
          <a:prstGeom prst="rect">
            <a:avLst/>
          </a:prstGeom>
          <a:noFill/>
        </p:spPr>
        <p:txBody>
          <a:bodyPr wrap="square" rtlCol="0">
            <a:spAutoFit/>
          </a:bodyPr>
          <a:lstStyle/>
          <a:p>
            <a:pPr algn="ctr"/>
            <a:r>
              <a:rPr lang="en-US" dirty="0"/>
              <a:t>ANN</a:t>
            </a:r>
          </a:p>
        </p:txBody>
      </p:sp>
      <p:sp>
        <p:nvSpPr>
          <p:cNvPr id="8" name="TextBox 7">
            <a:extLst>
              <a:ext uri="{FF2B5EF4-FFF2-40B4-BE49-F238E27FC236}">
                <a16:creationId xmlns:a16="http://schemas.microsoft.com/office/drawing/2014/main" id="{809203F1-4E45-D201-40BB-9327940AE4D7}"/>
              </a:ext>
            </a:extLst>
          </p:cNvPr>
          <p:cNvSpPr txBox="1"/>
          <p:nvPr/>
        </p:nvSpPr>
        <p:spPr>
          <a:xfrm>
            <a:off x="8625971" y="5605441"/>
            <a:ext cx="1201880" cy="369332"/>
          </a:xfrm>
          <a:prstGeom prst="rect">
            <a:avLst/>
          </a:prstGeom>
          <a:noFill/>
        </p:spPr>
        <p:txBody>
          <a:bodyPr wrap="square" rtlCol="0">
            <a:spAutoFit/>
          </a:bodyPr>
          <a:lstStyle/>
          <a:p>
            <a:pPr algn="ctr"/>
            <a:r>
              <a:rPr lang="en-US" dirty="0"/>
              <a:t>RF &amp; XGB</a:t>
            </a:r>
          </a:p>
        </p:txBody>
      </p:sp>
    </p:spTree>
    <p:extLst>
      <p:ext uri="{BB962C8B-B14F-4D97-AF65-F5344CB8AC3E}">
        <p14:creationId xmlns:p14="http://schemas.microsoft.com/office/powerpoint/2010/main" val="2765241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BDDA3-7A09-E5E0-2A69-456914C0757F}"/>
              </a:ext>
            </a:extLst>
          </p:cNvPr>
          <p:cNvSpPr>
            <a:spLocks noGrp="1"/>
          </p:cNvSpPr>
          <p:nvPr>
            <p:ph type="title"/>
          </p:nvPr>
        </p:nvSpPr>
        <p:spPr>
          <a:xfrm>
            <a:off x="838200" y="146115"/>
            <a:ext cx="10515600" cy="624689"/>
          </a:xfrm>
        </p:spPr>
        <p:txBody>
          <a:bodyPr>
            <a:normAutofit fontScale="90000"/>
          </a:bodyPr>
          <a:lstStyle/>
          <a:p>
            <a:pPr algn="ctr"/>
            <a:r>
              <a:rPr lang="en-IN" dirty="0"/>
              <a:t>Architecture </a:t>
            </a:r>
          </a:p>
        </p:txBody>
      </p:sp>
      <p:sp>
        <p:nvSpPr>
          <p:cNvPr id="10" name="TextBox 9">
            <a:extLst>
              <a:ext uri="{FF2B5EF4-FFF2-40B4-BE49-F238E27FC236}">
                <a16:creationId xmlns:a16="http://schemas.microsoft.com/office/drawing/2014/main" id="{4290E906-057C-2D96-BCA7-A08BCB37254E}"/>
              </a:ext>
            </a:extLst>
          </p:cNvPr>
          <p:cNvSpPr txBox="1"/>
          <p:nvPr/>
        </p:nvSpPr>
        <p:spPr>
          <a:xfrm>
            <a:off x="4864516" y="2555907"/>
            <a:ext cx="6929166" cy="3816429"/>
          </a:xfrm>
          <a:prstGeom prst="rect">
            <a:avLst/>
          </a:prstGeom>
          <a:noFill/>
        </p:spPr>
        <p:txBody>
          <a:bodyPr wrap="square" rtlCol="0">
            <a:spAutoFit/>
          </a:bodyPr>
          <a:lstStyle/>
          <a:p>
            <a:pPr algn="just"/>
            <a:r>
              <a:rPr lang="en-US" sz="2200" dirty="0"/>
              <a:t>For model training, multiple approaches are used: Random Forest (RF), XGBoost (XGB), and an Artificial Neural Network (ANN). Traditional machine learning models like RF and XGB handle structured data efficiently, while the ANN is designed for deeper pattern recognition using multiple layers, including batch normalization and dropout for improved generalization. After training, model evaluation is performed to compare performance using appropriate metrics. The final model is selected based on accuracy and robustness, ensuring the best predictive capability for the given problem.</a:t>
            </a:r>
          </a:p>
        </p:txBody>
      </p:sp>
      <p:sp>
        <p:nvSpPr>
          <p:cNvPr id="8" name="TextBox 7">
            <a:extLst>
              <a:ext uri="{FF2B5EF4-FFF2-40B4-BE49-F238E27FC236}">
                <a16:creationId xmlns:a16="http://schemas.microsoft.com/office/drawing/2014/main" id="{D110CB70-01F8-D649-5180-0C48B6AF6B66}"/>
              </a:ext>
            </a:extLst>
          </p:cNvPr>
          <p:cNvSpPr txBox="1"/>
          <p:nvPr/>
        </p:nvSpPr>
        <p:spPr>
          <a:xfrm>
            <a:off x="4864516" y="872836"/>
            <a:ext cx="6846127" cy="1785104"/>
          </a:xfrm>
          <a:prstGeom prst="rect">
            <a:avLst/>
          </a:prstGeom>
          <a:noFill/>
        </p:spPr>
        <p:txBody>
          <a:bodyPr wrap="square" rtlCol="0">
            <a:spAutoFit/>
          </a:bodyPr>
          <a:lstStyle/>
          <a:p>
            <a:pPr algn="just"/>
            <a:r>
              <a:rPr lang="en-US" sz="2200" dirty="0"/>
              <a:t>The workflow begins with loading and processing the dataset, followed by exploratory data analysis (EDA) to understand patterns and relationships. Feature engineering is then applied to refine the dataset before splitting it into training and testing sets.</a:t>
            </a:r>
          </a:p>
        </p:txBody>
      </p:sp>
      <p:pic>
        <p:nvPicPr>
          <p:cNvPr id="6" name="Picture 5">
            <a:extLst>
              <a:ext uri="{FF2B5EF4-FFF2-40B4-BE49-F238E27FC236}">
                <a16:creationId xmlns:a16="http://schemas.microsoft.com/office/drawing/2014/main" id="{CA810180-48B3-AE2A-8997-26F9A08081AE}"/>
              </a:ext>
            </a:extLst>
          </p:cNvPr>
          <p:cNvPicPr>
            <a:picLocks noChangeAspect="1"/>
          </p:cNvPicPr>
          <p:nvPr/>
        </p:nvPicPr>
        <p:blipFill>
          <a:blip r:embed="rId2"/>
          <a:srcRect l="6006" r="5158"/>
          <a:stretch/>
        </p:blipFill>
        <p:spPr>
          <a:xfrm>
            <a:off x="503262" y="872836"/>
            <a:ext cx="4237956" cy="5424054"/>
          </a:xfrm>
          <a:prstGeom prst="rect">
            <a:avLst/>
          </a:prstGeom>
        </p:spPr>
      </p:pic>
    </p:spTree>
    <p:extLst>
      <p:ext uri="{BB962C8B-B14F-4D97-AF65-F5344CB8AC3E}">
        <p14:creationId xmlns:p14="http://schemas.microsoft.com/office/powerpoint/2010/main" val="3342055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04EEA-34B5-1C76-AB5A-41D6C0121FC7}"/>
              </a:ext>
            </a:extLst>
          </p:cNvPr>
          <p:cNvSpPr>
            <a:spLocks noGrp="1"/>
          </p:cNvSpPr>
          <p:nvPr>
            <p:ph type="title"/>
          </p:nvPr>
        </p:nvSpPr>
        <p:spPr>
          <a:xfrm>
            <a:off x="838200" y="117377"/>
            <a:ext cx="10515600" cy="1325563"/>
          </a:xfrm>
        </p:spPr>
        <p:txBody>
          <a:bodyPr/>
          <a:lstStyle/>
          <a:p>
            <a:pPr algn="ctr"/>
            <a:r>
              <a:rPr lang="en-IN" dirty="0"/>
              <a:t>Literature Survey</a:t>
            </a:r>
            <a:endParaRPr lang="en-US" dirty="0"/>
          </a:p>
        </p:txBody>
      </p:sp>
      <p:graphicFrame>
        <p:nvGraphicFramePr>
          <p:cNvPr id="6" name="Content Placeholder 3">
            <a:extLst>
              <a:ext uri="{FF2B5EF4-FFF2-40B4-BE49-F238E27FC236}">
                <a16:creationId xmlns:a16="http://schemas.microsoft.com/office/drawing/2014/main" id="{38F9BA03-BC4C-8087-4557-63CAB51BA92E}"/>
              </a:ext>
            </a:extLst>
          </p:cNvPr>
          <p:cNvGraphicFramePr>
            <a:graphicFrameLocks/>
          </p:cNvGraphicFramePr>
          <p:nvPr>
            <p:extLst>
              <p:ext uri="{D42A27DB-BD31-4B8C-83A1-F6EECF244321}">
                <p14:modId xmlns:p14="http://schemas.microsoft.com/office/powerpoint/2010/main" val="2988421140"/>
              </p:ext>
            </p:extLst>
          </p:nvPr>
        </p:nvGraphicFramePr>
        <p:xfrm>
          <a:off x="838200" y="1505443"/>
          <a:ext cx="10515600" cy="4572398"/>
        </p:xfrm>
        <a:graphic>
          <a:graphicData uri="http://schemas.openxmlformats.org/drawingml/2006/table">
            <a:tbl>
              <a:tblPr firstRow="1" firstCol="1" bandRow="1"/>
              <a:tblGrid>
                <a:gridCol w="643216">
                  <a:extLst>
                    <a:ext uri="{9D8B030D-6E8A-4147-A177-3AD203B41FA5}">
                      <a16:colId xmlns:a16="http://schemas.microsoft.com/office/drawing/2014/main" val="3504493808"/>
                    </a:ext>
                  </a:extLst>
                </a:gridCol>
                <a:gridCol w="3704905">
                  <a:extLst>
                    <a:ext uri="{9D8B030D-6E8A-4147-A177-3AD203B41FA5}">
                      <a16:colId xmlns:a16="http://schemas.microsoft.com/office/drawing/2014/main" val="854322212"/>
                    </a:ext>
                  </a:extLst>
                </a:gridCol>
                <a:gridCol w="3537677">
                  <a:extLst>
                    <a:ext uri="{9D8B030D-6E8A-4147-A177-3AD203B41FA5}">
                      <a16:colId xmlns:a16="http://schemas.microsoft.com/office/drawing/2014/main" val="648469759"/>
                    </a:ext>
                  </a:extLst>
                </a:gridCol>
                <a:gridCol w="2629802">
                  <a:extLst>
                    <a:ext uri="{9D8B030D-6E8A-4147-A177-3AD203B41FA5}">
                      <a16:colId xmlns:a16="http://schemas.microsoft.com/office/drawing/2014/main" val="963086421"/>
                    </a:ext>
                  </a:extLst>
                </a:gridCol>
              </a:tblGrid>
              <a:tr h="1406732">
                <a:tc>
                  <a:txBody>
                    <a:bodyPr/>
                    <a:lstStyle/>
                    <a:p>
                      <a:pPr marL="0" marR="0" algn="ctr">
                        <a:lnSpc>
                          <a:spcPct val="107000"/>
                        </a:lnSpc>
                        <a:spcBef>
                          <a:spcPts val="0"/>
                        </a:spcBef>
                        <a:spcAft>
                          <a:spcPts val="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S/NO</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Title</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IN" sz="1600" i="1" kern="100" dirty="0">
                          <a:effectLst/>
                          <a:latin typeface="Calibri" panose="020F0502020204030204" pitchFamily="34" charset="0"/>
                          <a:ea typeface="Calibri" panose="020F0502020204030204" pitchFamily="34" charset="0"/>
                          <a:cs typeface="Times New Roman" panose="02020603050405020304" pitchFamily="18" charset="0"/>
                        </a:rPr>
                        <a:t>(Name of the journal, author and publication details)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Methodology</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IN" sz="1600" i="1" kern="100" dirty="0">
                          <a:effectLst/>
                          <a:latin typeface="Calibri" panose="020F0502020204030204" pitchFamily="34" charset="0"/>
                          <a:ea typeface="Calibri" panose="020F0502020204030204" pitchFamily="34" charset="0"/>
                          <a:cs typeface="Times New Roman" panose="02020603050405020304" pitchFamily="18" charset="0"/>
                        </a:rPr>
                        <a:t>(Provide a Summary of key studies and their findings)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Identification of gaps and limitations.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IN" sz="1600" i="1" kern="100" dirty="0">
                          <a:effectLst/>
                          <a:latin typeface="Calibri" panose="020F0502020204030204" pitchFamily="34" charset="0"/>
                          <a:ea typeface="Calibri" panose="020F0502020204030204" pitchFamily="34" charset="0"/>
                          <a:cs typeface="Times New Roman" panose="02020603050405020304" pitchFamily="18" charset="0"/>
                        </a:rPr>
                        <a:t>(Identify the limitations of the Research Paper)</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83945971"/>
                  </a:ext>
                </a:extLst>
              </a:tr>
              <a:tr h="1098503">
                <a:tc>
                  <a:txBody>
                    <a:bodyPr/>
                    <a:lstStyle/>
                    <a:p>
                      <a:pPr marL="0" marR="0" algn="ctr">
                        <a:lnSpc>
                          <a:spcPct val="107000"/>
                        </a:lnSpc>
                        <a:spcBef>
                          <a:spcPts val="0"/>
                        </a:spcBef>
                        <a:spcAft>
                          <a:spcPts val="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1</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Alejandrino,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Jovanne</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&amp;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Bolacoy</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Jr,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Jovito</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&amp; Murcia, John Vianne. (2023). Supervised and unsupervised data mining approaches in loan default prediction. International Journal of Electrical and Computer Engineering (IJECE).</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a:lnSpc>
                          <a:spcPct val="107000"/>
                        </a:lnSpc>
                        <a:spcBef>
                          <a:spcPts val="0"/>
                        </a:spcBef>
                        <a:spcAft>
                          <a:spcPts val="0"/>
                        </a:spcAft>
                        <a:buFont typeface="Symbol" panose="05050102010706020507" pitchFamily="18" charset="2"/>
                        <a:buChar char=""/>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Among ml techniques. K nearest neighbour perform well in detection</a:t>
                      </a:r>
                    </a:p>
                    <a:p>
                      <a:pPr marL="342900" marR="0" lvl="0" indent="-342900" algn="l">
                        <a:lnSpc>
                          <a:spcPct val="107000"/>
                        </a:lnSpc>
                        <a:spcBef>
                          <a:spcPts val="0"/>
                        </a:spcBef>
                        <a:spcAft>
                          <a:spcPts val="0"/>
                        </a:spcAft>
                        <a:buFont typeface="Symbol" panose="05050102010706020507" pitchFamily="18" charset="2"/>
                        <a:buChar char=""/>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Naïve Bayes method also performs well for the loan dataset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a:lnSpc>
                          <a:spcPct val="107000"/>
                        </a:lnSpc>
                        <a:spcBef>
                          <a:spcPts val="0"/>
                        </a:spcBef>
                        <a:spcAft>
                          <a:spcPts val="0"/>
                        </a:spcAft>
                        <a:buFont typeface="Symbol" panose="05050102010706020507" pitchFamily="18" charset="2"/>
                        <a:buChar char=""/>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Only explained machine learning approaches</a:t>
                      </a:r>
                    </a:p>
                    <a:p>
                      <a:pPr marL="342900" marR="0" lvl="0" indent="-342900" algn="l">
                        <a:lnSpc>
                          <a:spcPct val="107000"/>
                        </a:lnSpc>
                        <a:spcBef>
                          <a:spcPts val="0"/>
                        </a:spcBef>
                        <a:spcAft>
                          <a:spcPts val="0"/>
                        </a:spcAft>
                        <a:buFont typeface="Symbol" panose="05050102010706020507" pitchFamily="18"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Performance was bad on actual dataset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68447148"/>
                  </a:ext>
                </a:extLst>
              </a:tr>
              <a:tr h="876842">
                <a:tc>
                  <a:txBody>
                    <a:bodyPr/>
                    <a:lstStyle/>
                    <a:p>
                      <a:pPr marL="0" marR="0" algn="ctr">
                        <a:lnSpc>
                          <a:spcPct val="107000"/>
                        </a:lnSpc>
                        <a:spcBef>
                          <a:spcPts val="0"/>
                        </a:spcBef>
                        <a:spcAft>
                          <a:spcPts val="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2</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Xu Zhu,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Qingyong</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Chu,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Xinchang</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Song, Ping Hu, Lu Peng, Explainable prediction of loan default based on machine learning models, Data Science and Management, Volume 6, Issue 3, 2023.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a:lnSpc>
                          <a:spcPct val="107000"/>
                        </a:lnSpc>
                        <a:spcBef>
                          <a:spcPts val="0"/>
                        </a:spcBef>
                        <a:spcAft>
                          <a:spcPts val="0"/>
                        </a:spcAft>
                        <a:buFont typeface="Symbol" panose="05050102010706020507" pitchFamily="18"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Use of Light BGM and XG boost</a:t>
                      </a:r>
                    </a:p>
                    <a:p>
                      <a:pPr marL="342900" marR="0" lvl="0" indent="-342900" algn="l">
                        <a:lnSpc>
                          <a:spcPct val="107000"/>
                        </a:lnSpc>
                        <a:spcBef>
                          <a:spcPts val="0"/>
                        </a:spcBef>
                        <a:spcAft>
                          <a:spcPts val="0"/>
                        </a:spcAft>
                        <a:buFont typeface="Symbol" panose="05050102010706020507" pitchFamily="18"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Explaining using local interpretable models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Some models acts as Blackbox failing to explain the work</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63747400"/>
                  </a:ext>
                </a:extLst>
              </a:tr>
              <a:tr h="1098503">
                <a:tc>
                  <a:txBody>
                    <a:bodyPr/>
                    <a:lstStyle/>
                    <a:p>
                      <a:pPr marL="0" marR="0" algn="ctr">
                        <a:lnSpc>
                          <a:spcPct val="107000"/>
                        </a:lnSpc>
                        <a:spcBef>
                          <a:spcPts val="0"/>
                        </a:spcBef>
                        <a:spcAft>
                          <a:spcPts val="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3</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Li, Baodong, [Retracted] Online Loan Default Prediction Model Based on Deep Learning Neural Network, Computational Intelligence and Neuroscience, 2022, 4276253, 9 pages, 2022. https://doi.org/10.1155/2022/4276253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a:lnSpc>
                          <a:spcPct val="107000"/>
                        </a:lnSpc>
                        <a:spcBef>
                          <a:spcPts val="0"/>
                        </a:spcBef>
                        <a:spcAft>
                          <a:spcPts val="0"/>
                        </a:spcAft>
                        <a:buFont typeface="Symbol" panose="05050102010706020507" pitchFamily="18"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Use of deep Learning techniques</a:t>
                      </a:r>
                    </a:p>
                    <a:p>
                      <a:pPr marL="342900" marR="0" lvl="0" indent="-342900" algn="l">
                        <a:lnSpc>
                          <a:spcPct val="107000"/>
                        </a:lnSpc>
                        <a:spcBef>
                          <a:spcPts val="0"/>
                        </a:spcBef>
                        <a:spcAft>
                          <a:spcPts val="0"/>
                        </a:spcAft>
                        <a:buFont typeface="Symbol" panose="05050102010706020507" pitchFamily="18"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Explaining P2P loan platforms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Use of only basic neural networks.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66527836"/>
                  </a:ext>
                </a:extLst>
              </a:tr>
            </a:tbl>
          </a:graphicData>
        </a:graphic>
      </p:graphicFrame>
    </p:spTree>
    <p:extLst>
      <p:ext uri="{BB962C8B-B14F-4D97-AF65-F5344CB8AC3E}">
        <p14:creationId xmlns:p14="http://schemas.microsoft.com/office/powerpoint/2010/main" val="417052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4243B54-0099-0AFA-FE53-B74F631836BC}"/>
              </a:ext>
            </a:extLst>
          </p:cNvPr>
          <p:cNvGraphicFramePr>
            <a:graphicFrameLocks noGrp="1"/>
          </p:cNvGraphicFramePr>
          <p:nvPr>
            <p:extLst>
              <p:ext uri="{D42A27DB-BD31-4B8C-83A1-F6EECF244321}">
                <p14:modId xmlns:p14="http://schemas.microsoft.com/office/powerpoint/2010/main" val="537247788"/>
              </p:ext>
            </p:extLst>
          </p:nvPr>
        </p:nvGraphicFramePr>
        <p:xfrm>
          <a:off x="754144" y="831826"/>
          <a:ext cx="10812544" cy="5074007"/>
        </p:xfrm>
        <a:graphic>
          <a:graphicData uri="http://schemas.openxmlformats.org/drawingml/2006/table">
            <a:tbl>
              <a:tblPr firstRow="1" firstCol="1" bandRow="1"/>
              <a:tblGrid>
                <a:gridCol w="671311">
                  <a:extLst>
                    <a:ext uri="{9D8B030D-6E8A-4147-A177-3AD203B41FA5}">
                      <a16:colId xmlns:a16="http://schemas.microsoft.com/office/drawing/2014/main" val="4248154654"/>
                    </a:ext>
                  </a:extLst>
                </a:gridCol>
                <a:gridCol w="3799596">
                  <a:extLst>
                    <a:ext uri="{9D8B030D-6E8A-4147-A177-3AD203B41FA5}">
                      <a16:colId xmlns:a16="http://schemas.microsoft.com/office/drawing/2014/main" val="269311761"/>
                    </a:ext>
                  </a:extLst>
                </a:gridCol>
                <a:gridCol w="3637573">
                  <a:extLst>
                    <a:ext uri="{9D8B030D-6E8A-4147-A177-3AD203B41FA5}">
                      <a16:colId xmlns:a16="http://schemas.microsoft.com/office/drawing/2014/main" val="3424342110"/>
                    </a:ext>
                  </a:extLst>
                </a:gridCol>
                <a:gridCol w="2704064">
                  <a:extLst>
                    <a:ext uri="{9D8B030D-6E8A-4147-A177-3AD203B41FA5}">
                      <a16:colId xmlns:a16="http://schemas.microsoft.com/office/drawing/2014/main" val="1128645858"/>
                    </a:ext>
                  </a:extLst>
                </a:gridCol>
              </a:tblGrid>
              <a:tr h="1341120">
                <a:tc>
                  <a:txBody>
                    <a:bodyPr/>
                    <a:lstStyle/>
                    <a:p>
                      <a:pPr marL="0" marR="0" algn="ctr">
                        <a:lnSpc>
                          <a:spcPct val="107000"/>
                        </a:lnSpc>
                        <a:spcBef>
                          <a:spcPts val="0"/>
                        </a:spcBef>
                        <a:spcAft>
                          <a:spcPts val="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S/NO</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Title</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IN" sz="1600" i="1" kern="100" dirty="0">
                          <a:effectLst/>
                          <a:latin typeface="Calibri" panose="020F0502020204030204" pitchFamily="34" charset="0"/>
                          <a:ea typeface="Calibri" panose="020F0502020204030204" pitchFamily="34" charset="0"/>
                          <a:cs typeface="Times New Roman" panose="02020603050405020304" pitchFamily="18" charset="0"/>
                        </a:rPr>
                        <a:t>(Name of the journal, author and publication details)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Methodology</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IN" sz="1600" i="1" kern="100" dirty="0">
                          <a:effectLst/>
                          <a:latin typeface="Calibri" panose="020F0502020204030204" pitchFamily="34" charset="0"/>
                          <a:ea typeface="Calibri" panose="020F0502020204030204" pitchFamily="34" charset="0"/>
                          <a:cs typeface="Times New Roman" panose="02020603050405020304" pitchFamily="18" charset="0"/>
                        </a:rPr>
                        <a:t>(Provide a Summary of key studies and their findings)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Identification of gaps and limitations.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IN" sz="1600" i="1" kern="100" dirty="0">
                          <a:effectLst/>
                          <a:latin typeface="Calibri" panose="020F0502020204030204" pitchFamily="34" charset="0"/>
                          <a:ea typeface="Calibri" panose="020F0502020204030204" pitchFamily="34" charset="0"/>
                          <a:cs typeface="Times New Roman" panose="02020603050405020304" pitchFamily="18" charset="0"/>
                        </a:rPr>
                        <a:t>(Identify the limitations of the Research Paper)</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88606691"/>
                  </a:ext>
                </a:extLst>
              </a:tr>
              <a:tr h="1137920">
                <a:tc>
                  <a:txBody>
                    <a:bodyPr/>
                    <a:lstStyle/>
                    <a:p>
                      <a:pPr marL="0" marR="0" algn="ctr">
                        <a:lnSpc>
                          <a:spcPct val="107000"/>
                        </a:lnSpc>
                        <a:spcBef>
                          <a:spcPts val="0"/>
                        </a:spcBef>
                        <a:spcAft>
                          <a:spcPts val="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4</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LLin</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Zhu,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Dafeng</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Qiu,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Daji</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Ergu</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Cai Ying,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Kuiyi</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Liu,</a:t>
                      </a:r>
                    </a:p>
                    <a:p>
                      <a:pPr marL="0" marR="0" algn="l">
                        <a:lnSpc>
                          <a:spcPct val="107000"/>
                        </a:lnSpc>
                        <a:spcBef>
                          <a:spcPts val="0"/>
                        </a:spcBef>
                        <a:spcAft>
                          <a:spcPts val="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A study on predicting loan default based on the random forest algorithm, Procedia Computer Science, Volume 162, 2019.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a:lnSpc>
                          <a:spcPct val="107000"/>
                        </a:lnSpc>
                        <a:spcBef>
                          <a:spcPts val="0"/>
                        </a:spcBef>
                        <a:spcAft>
                          <a:spcPts val="0"/>
                        </a:spcAft>
                        <a:buFont typeface="Symbol" panose="05050102010706020507" pitchFamily="18" charset="2"/>
                        <a:buChar char=""/>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Model Generalization </a:t>
                      </a:r>
                    </a:p>
                    <a:p>
                      <a:pPr marL="342900" marR="0" lvl="0" indent="-342900" algn="l">
                        <a:lnSpc>
                          <a:spcPct val="107000"/>
                        </a:lnSpc>
                        <a:spcBef>
                          <a:spcPts val="0"/>
                        </a:spcBef>
                        <a:spcAft>
                          <a:spcPts val="0"/>
                        </a:spcAft>
                        <a:buFont typeface="Symbol" panose="05050102010706020507" pitchFamily="18"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Comparison with other ML models shows random forest is better for the particular dataset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a:lnSpc>
                          <a:spcPct val="107000"/>
                        </a:lnSpc>
                        <a:spcBef>
                          <a:spcPts val="0"/>
                        </a:spcBef>
                        <a:spcAft>
                          <a:spcPts val="0"/>
                        </a:spcAft>
                        <a:buFont typeface="Symbol" panose="05050102010706020507" pitchFamily="18" charset="2"/>
                        <a:buNone/>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Small dataset and further tuning of model required to understand optimal performance </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31415528"/>
                  </a:ext>
                </a:extLst>
              </a:tr>
              <a:tr h="1235368">
                <a:tc>
                  <a:txBody>
                    <a:bodyPr/>
                    <a:lstStyle/>
                    <a:p>
                      <a:pPr marL="0" marR="0" algn="ctr">
                        <a:lnSpc>
                          <a:spcPct val="107000"/>
                        </a:lnSpc>
                        <a:spcBef>
                          <a:spcPts val="0"/>
                        </a:spcBef>
                        <a:spcAft>
                          <a:spcPts val="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5</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T. Deng, "Study of the Prediction of Micro-Loan Default Based on Logit Model," 2019 International Conference on Economic Management and Model Engineering (ICEMME), Malacca, Malaysia, 2019, pp. 260-264, doi: 10.1109/ICEMME49371.2019.00058.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a:lnSpc>
                          <a:spcPct val="107000"/>
                        </a:lnSpc>
                        <a:spcBef>
                          <a:spcPts val="0"/>
                        </a:spcBef>
                        <a:spcAft>
                          <a:spcPts val="0"/>
                        </a:spcAft>
                        <a:buFont typeface="Symbol" panose="05050102010706020507" pitchFamily="18" charset="2"/>
                        <a:buChar char=""/>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Details on different techniques used on different micro loan dataset</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Fails to use/tune deep learning model for better outcome </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64312474"/>
                  </a:ext>
                </a:extLst>
              </a:tr>
              <a:tr h="1235368">
                <a:tc>
                  <a:txBody>
                    <a:bodyPr/>
                    <a:lstStyle/>
                    <a:p>
                      <a:pPr marL="0" marR="0" algn="ctr">
                        <a:lnSpc>
                          <a:spcPct val="107000"/>
                        </a:lnSpc>
                        <a:spcBef>
                          <a:spcPts val="0"/>
                        </a:spcBef>
                        <a:spcAft>
                          <a:spcPts val="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RHZIOUAL BERRADA, I., BARRAMOU, F. and BACHIR ALAMI, O., 2024. Towards a Machine Learning-based Model for Corporate Loan Default Prediction. International Journal of Advanced Computer Science &amp; Applications, 15(3).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a:lnSpc>
                          <a:spcPct val="107000"/>
                        </a:lnSpc>
                        <a:spcBef>
                          <a:spcPts val="0"/>
                        </a:spcBef>
                        <a:spcAft>
                          <a:spcPts val="0"/>
                        </a:spcAft>
                        <a:buFont typeface="Symbol" panose="05050102010706020507" pitchFamily="18"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Detailed Machine Learning approach for High training accuracy Loan default prediction.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Model fails to generalize to new data</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8696740"/>
                  </a:ext>
                </a:extLst>
              </a:tr>
            </a:tbl>
          </a:graphicData>
        </a:graphic>
      </p:graphicFrame>
    </p:spTree>
    <p:extLst>
      <p:ext uri="{BB962C8B-B14F-4D97-AF65-F5344CB8AC3E}">
        <p14:creationId xmlns:p14="http://schemas.microsoft.com/office/powerpoint/2010/main" val="3624353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BF0C4D-6C39-21D6-DBA2-58ED85B9FDE0}"/>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2122492-3955-DA5B-C5A9-EE3E9995A07E}"/>
              </a:ext>
            </a:extLst>
          </p:cNvPr>
          <p:cNvGraphicFramePr>
            <a:graphicFrameLocks noGrp="1"/>
          </p:cNvGraphicFramePr>
          <p:nvPr>
            <p:extLst>
              <p:ext uri="{D42A27DB-BD31-4B8C-83A1-F6EECF244321}">
                <p14:modId xmlns:p14="http://schemas.microsoft.com/office/powerpoint/2010/main" val="772803653"/>
              </p:ext>
            </p:extLst>
          </p:nvPr>
        </p:nvGraphicFramePr>
        <p:xfrm>
          <a:off x="754144" y="831826"/>
          <a:ext cx="10812544" cy="5302289"/>
        </p:xfrm>
        <a:graphic>
          <a:graphicData uri="http://schemas.openxmlformats.org/drawingml/2006/table">
            <a:tbl>
              <a:tblPr firstRow="1" firstCol="1" bandRow="1"/>
              <a:tblGrid>
                <a:gridCol w="671311">
                  <a:extLst>
                    <a:ext uri="{9D8B030D-6E8A-4147-A177-3AD203B41FA5}">
                      <a16:colId xmlns:a16="http://schemas.microsoft.com/office/drawing/2014/main" val="4248154654"/>
                    </a:ext>
                  </a:extLst>
                </a:gridCol>
                <a:gridCol w="3799596">
                  <a:extLst>
                    <a:ext uri="{9D8B030D-6E8A-4147-A177-3AD203B41FA5}">
                      <a16:colId xmlns:a16="http://schemas.microsoft.com/office/drawing/2014/main" val="269311761"/>
                    </a:ext>
                  </a:extLst>
                </a:gridCol>
                <a:gridCol w="3637573">
                  <a:extLst>
                    <a:ext uri="{9D8B030D-6E8A-4147-A177-3AD203B41FA5}">
                      <a16:colId xmlns:a16="http://schemas.microsoft.com/office/drawing/2014/main" val="3424342110"/>
                    </a:ext>
                  </a:extLst>
                </a:gridCol>
                <a:gridCol w="2704064">
                  <a:extLst>
                    <a:ext uri="{9D8B030D-6E8A-4147-A177-3AD203B41FA5}">
                      <a16:colId xmlns:a16="http://schemas.microsoft.com/office/drawing/2014/main" val="1128645858"/>
                    </a:ext>
                  </a:extLst>
                </a:gridCol>
              </a:tblGrid>
              <a:tr h="1341120">
                <a:tc>
                  <a:txBody>
                    <a:bodyPr/>
                    <a:lstStyle/>
                    <a:p>
                      <a:pPr marL="0" marR="0" algn="ctr">
                        <a:lnSpc>
                          <a:spcPct val="107000"/>
                        </a:lnSpc>
                        <a:spcBef>
                          <a:spcPts val="0"/>
                        </a:spcBef>
                        <a:spcAft>
                          <a:spcPts val="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S/NO</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Title</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IN" sz="1600" i="1" kern="100" dirty="0">
                          <a:effectLst/>
                          <a:latin typeface="Calibri" panose="020F0502020204030204" pitchFamily="34" charset="0"/>
                          <a:ea typeface="Calibri" panose="020F0502020204030204" pitchFamily="34" charset="0"/>
                          <a:cs typeface="Times New Roman" panose="02020603050405020304" pitchFamily="18" charset="0"/>
                        </a:rPr>
                        <a:t>(Name of the journal, author and publication details)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Methodology</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IN" sz="1600" i="1" kern="100" dirty="0">
                          <a:effectLst/>
                          <a:latin typeface="Calibri" panose="020F0502020204030204" pitchFamily="34" charset="0"/>
                          <a:ea typeface="Calibri" panose="020F0502020204030204" pitchFamily="34" charset="0"/>
                          <a:cs typeface="Times New Roman" panose="02020603050405020304" pitchFamily="18" charset="0"/>
                        </a:rPr>
                        <a:t>(Provide a Summary of key studies and their findings)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Identification of gaps and limitations.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IN" sz="1600" i="1" kern="100" dirty="0">
                          <a:effectLst/>
                          <a:latin typeface="Calibri" panose="020F0502020204030204" pitchFamily="34" charset="0"/>
                          <a:ea typeface="Calibri" panose="020F0502020204030204" pitchFamily="34" charset="0"/>
                          <a:cs typeface="Times New Roman" panose="02020603050405020304" pitchFamily="18" charset="0"/>
                        </a:rPr>
                        <a:t>(Identify the limitations of the Research Paper)</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88606691"/>
                  </a:ext>
                </a:extLst>
              </a:tr>
              <a:tr h="1137920">
                <a:tc>
                  <a:txBody>
                    <a:bodyPr/>
                    <a:lstStyle/>
                    <a:p>
                      <a:pPr marL="0" marR="0" algn="ctr">
                        <a:lnSpc>
                          <a:spcPct val="107000"/>
                        </a:lnSpc>
                        <a:spcBef>
                          <a:spcPts val="0"/>
                        </a:spcBef>
                        <a:spcAft>
                          <a:spcPts val="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8</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M. V. Rajesh et al., "An Efficient Machine Learning Classification model for Credit Approval", International Conference on Artificial Intelligence and Smart Energy (ICAIS) Coimbatore India, pp. 499-503, 2023.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Comparison with other ML models shows random forest is better for the particular dataset</a:t>
                      </a:r>
                    </a:p>
                    <a:p>
                      <a:pPr marL="342900" marR="0" lvl="0" indent="-342900" algn="l">
                        <a:lnSpc>
                          <a:spcPct val="107000"/>
                        </a:lnSpc>
                        <a:spcBef>
                          <a:spcPts val="0"/>
                        </a:spcBef>
                        <a:spcAft>
                          <a:spcPts val="0"/>
                        </a:spcAft>
                        <a:buFont typeface="Symbol" panose="05050102010706020507" pitchFamily="18" charset="2"/>
                        <a:buChar char=""/>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a:lnSpc>
                          <a:spcPct val="107000"/>
                        </a:lnSpc>
                        <a:spcBef>
                          <a:spcPts val="0"/>
                        </a:spcBef>
                        <a:spcAft>
                          <a:spcPts val="0"/>
                        </a:spcAft>
                        <a:buFont typeface="Symbol" panose="05050102010706020507" pitchFamily="18" charset="2"/>
                        <a:buNone/>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Only explained machine learning approaches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31415528"/>
                  </a:ext>
                </a:extLst>
              </a:tr>
              <a:tr h="1235368">
                <a:tc>
                  <a:txBody>
                    <a:bodyPr/>
                    <a:lstStyle/>
                    <a:p>
                      <a:pPr marL="0" marR="0" algn="ctr">
                        <a:lnSpc>
                          <a:spcPct val="107000"/>
                        </a:lnSpc>
                        <a:spcBef>
                          <a:spcPts val="0"/>
                        </a:spcBef>
                        <a:spcAft>
                          <a:spcPts val="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9</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K Gomathy et al., "The Loan Prediction Using Machine Learning", International Research Journal of Engineering and Technology, vol. 08, no. 10, Oct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a:lnSpc>
                          <a:spcPct val="107000"/>
                        </a:lnSpc>
                        <a:spcBef>
                          <a:spcPts val="0"/>
                        </a:spcBef>
                        <a:spcAft>
                          <a:spcPts val="0"/>
                        </a:spcAft>
                        <a:buFont typeface="Symbol" panose="05050102010706020507" pitchFamily="18"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Use of Light BGM and XG boost</a:t>
                      </a:r>
                    </a:p>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Explaining P2P loan platforms</a:t>
                      </a:r>
                    </a:p>
                    <a:p>
                      <a:pPr marL="342900" marR="0" lvl="0" indent="-342900" algn="l">
                        <a:lnSpc>
                          <a:spcPct val="107000"/>
                        </a:lnSpc>
                        <a:spcBef>
                          <a:spcPts val="0"/>
                        </a:spcBef>
                        <a:spcAft>
                          <a:spcPts val="0"/>
                        </a:spcAft>
                        <a:buFont typeface="Symbol" panose="05050102010706020507" pitchFamily="18" charset="2"/>
                        <a:buChar char=""/>
                      </a:pP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Fails to use/tune deep learning model for better outcome </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64312474"/>
                  </a:ext>
                </a:extLst>
              </a:tr>
              <a:tr h="1235368">
                <a:tc>
                  <a:txBody>
                    <a:bodyPr/>
                    <a:lstStyle/>
                    <a:p>
                      <a:pPr marL="0" marR="0" algn="ctr">
                        <a:lnSpc>
                          <a:spcPct val="107000"/>
                        </a:lnSpc>
                        <a:spcBef>
                          <a:spcPts val="0"/>
                        </a:spcBef>
                        <a:spcAft>
                          <a:spcPts val="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Feng Shen,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Xingchao</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Zhao, Gang Kou, et al.</a:t>
                      </a:r>
                    </a:p>
                    <a:p>
                      <a:pPr marL="0" marR="0" algn="l">
                        <a:lnSpc>
                          <a:spcPct val="107000"/>
                        </a:lnSpc>
                        <a:spcBef>
                          <a:spcPts val="0"/>
                        </a:spcBef>
                        <a:spcAft>
                          <a:spcPts val="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A new deep learning ensemble credit risk evaluation model with an improved synthetic minority oversampling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technique,Applied</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Soft Computing, Volume 98, 2021, 106852, ISSN 1568-4946, https://doi.org/10.1016/j.asoc.2020.106852.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a:lnSpc>
                          <a:spcPct val="107000"/>
                        </a:lnSpc>
                        <a:spcBef>
                          <a:spcPts val="0"/>
                        </a:spcBef>
                        <a:spcAft>
                          <a:spcPts val="0"/>
                        </a:spcAft>
                        <a:buFont typeface="Symbol" panose="05050102010706020507" pitchFamily="18"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Simple Neural networks used to train to the data</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Model fails to generalize to new data</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8696740"/>
                  </a:ext>
                </a:extLst>
              </a:tr>
            </a:tbl>
          </a:graphicData>
        </a:graphic>
      </p:graphicFrame>
    </p:spTree>
    <p:extLst>
      <p:ext uri="{BB962C8B-B14F-4D97-AF65-F5344CB8AC3E}">
        <p14:creationId xmlns:p14="http://schemas.microsoft.com/office/powerpoint/2010/main" val="499225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569</TotalTime>
  <Words>1443</Words>
  <Application>Microsoft Office PowerPoint</Application>
  <PresentationFormat>Widescreen</PresentationFormat>
  <Paragraphs>103</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Symbol</vt:lpstr>
      <vt:lpstr>Times New Roman</vt:lpstr>
      <vt:lpstr>Office Theme</vt:lpstr>
      <vt:lpstr> Predictive Analytics for Loan Defaults: A Deep Learning Approach Project Category: RESEARCH</vt:lpstr>
      <vt:lpstr>Introduction</vt:lpstr>
      <vt:lpstr>Objectives</vt:lpstr>
      <vt:lpstr>Exploratory Data Analysis</vt:lpstr>
      <vt:lpstr>AUC and ROC Graphs</vt:lpstr>
      <vt:lpstr>Architecture </vt:lpstr>
      <vt:lpstr>Literature Survey</vt:lpstr>
      <vt:lpstr>PowerPoint Presentation</vt:lpstr>
      <vt:lpstr>PowerPoint Presentation</vt:lpstr>
      <vt:lpstr>Result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senthil kumar</dc:creator>
  <cp:lastModifiedBy>Hari Narayanan</cp:lastModifiedBy>
  <cp:revision>12</cp:revision>
  <dcterms:created xsi:type="dcterms:W3CDTF">2024-07-15T07:58:00Z</dcterms:created>
  <dcterms:modified xsi:type="dcterms:W3CDTF">2025-06-10T03:00:27Z</dcterms:modified>
</cp:coreProperties>
</file>