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3"/>
  </p:notesMasterIdLst>
  <p:sldIdLst>
    <p:sldId id="278" r:id="rId5"/>
    <p:sldId id="279" r:id="rId6"/>
    <p:sldId id="280" r:id="rId7"/>
    <p:sldId id="281" r:id="rId8"/>
    <p:sldId id="282" r:id="rId9"/>
    <p:sldId id="284" r:id="rId10"/>
    <p:sldId id="283" r:id="rId11"/>
    <p:sldId id="28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18/4/2023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18/4/2023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18/4/2023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18/4/2023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18/4/2023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18/4/2023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18/4/2023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18/4/2023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18/4/2023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18/4/2023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18/4/2023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18/4/2023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18/4/2023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18/4/2023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18/4/2023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18/4/2023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18/4/2023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694805" cy="2420504"/>
          </a:xfrm>
        </p:spPr>
        <p:txBody>
          <a:bodyPr>
            <a:normAutofit/>
          </a:bodyPr>
          <a:lstStyle/>
          <a:p>
            <a:pPr algn="l"/>
            <a:r>
              <a:rPr lang="en-GB" sz="4000" b="1" dirty="0">
                <a:latin typeface="Algerian" panose="04020705040A02060702" pitchFamily="82" charset="0"/>
                <a:cs typeface="Times New Roman" panose="02020603050405020304" pitchFamily="18" charset="0"/>
              </a:rPr>
              <a:t>Object Detection  Using YOLO V8</a:t>
            </a:r>
            <a:endParaRPr lang="en-US" sz="4000" b="1" dirty="0">
              <a:latin typeface="Algerian" panose="04020705040A02060702" pitchFamily="82" charset="0"/>
              <a:cs typeface="Times New Roman" panose="02020603050405020304" pitchFamily="18" charset="0"/>
            </a:endParaRP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GB" dirty="0"/>
              <a:t>T</a:t>
            </a:r>
            <a:r>
              <a:rPr lang="en-US" dirty="0"/>
              <a:t>EAM:</a:t>
            </a:r>
          </a:p>
          <a:p>
            <a:pPr algn="l"/>
            <a:r>
              <a:rPr lang="en-US" sz="2300" dirty="0"/>
              <a:t>BRUTE FORCE</a:t>
            </a:r>
          </a:p>
        </p:txBody>
      </p:sp>
    </p:spTree>
    <p:extLst>
      <p:ext uri="{BB962C8B-B14F-4D97-AF65-F5344CB8AC3E}">
        <p14:creationId xmlns:p14="http://schemas.microsoft.com/office/powerpoint/2010/main" val="4167884232"/>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solidFill>
                  <a:schemeClr val="bg2">
                    <a:lumMod val="60000"/>
                    <a:lumOff val="40000"/>
                  </a:schemeClr>
                </a:solidFill>
                <a:latin typeface="Algerian" panose="04020705040A02060702" pitchFamily="82" charset="0"/>
              </a:rPr>
              <a:t>CONTENTS</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marL="36900" lvl="0" indent="0">
              <a:buNone/>
            </a:pPr>
            <a:r>
              <a:rPr lang="en-US" sz="2400" dirty="0">
                <a:latin typeface="Times New Roman" panose="02020603050405020304" pitchFamily="18" charset="0"/>
                <a:ea typeface="Tahoma" panose="020B0604030504040204" pitchFamily="34" charset="0"/>
                <a:cs typeface="Times New Roman" panose="02020603050405020304" pitchFamily="18" charset="0"/>
              </a:rPr>
              <a:t>Problem Statement</a:t>
            </a:r>
          </a:p>
          <a:p>
            <a:pPr marL="36900" lvl="0" indent="0">
              <a:buNone/>
            </a:pPr>
            <a:r>
              <a:rPr lang="en-US" sz="2400" dirty="0">
                <a:latin typeface="Times New Roman" panose="02020603050405020304" pitchFamily="18" charset="0"/>
                <a:ea typeface="Tahoma" panose="020B0604030504040204" pitchFamily="34" charset="0"/>
                <a:cs typeface="Times New Roman" panose="02020603050405020304" pitchFamily="18" charset="0"/>
              </a:rPr>
              <a:t>Introduction</a:t>
            </a:r>
          </a:p>
          <a:p>
            <a:pPr marL="36900" lvl="0" indent="0">
              <a:buNone/>
            </a:pPr>
            <a:r>
              <a:rPr lang="en-US" sz="2400" dirty="0">
                <a:latin typeface="Times New Roman" panose="02020603050405020304" pitchFamily="18" charset="0"/>
                <a:ea typeface="Tahoma" panose="020B0604030504040204" pitchFamily="34" charset="0"/>
                <a:cs typeface="Times New Roman" panose="02020603050405020304" pitchFamily="18" charset="0"/>
              </a:rPr>
              <a:t>Technology Used</a:t>
            </a:r>
          </a:p>
          <a:p>
            <a:pPr lvl="1"/>
            <a:r>
              <a:rPr lang="en-US" sz="2400" dirty="0">
                <a:latin typeface="Times New Roman" panose="02020603050405020304" pitchFamily="18" charset="0"/>
                <a:ea typeface="Tahoma" panose="020B0604030504040204" pitchFamily="34" charset="0"/>
                <a:cs typeface="Times New Roman" panose="02020603050405020304" pitchFamily="18" charset="0"/>
              </a:rPr>
              <a:t>  Python Libraries</a:t>
            </a:r>
          </a:p>
          <a:p>
            <a:pPr lvl="1"/>
            <a:r>
              <a:rPr lang="en-US" sz="2400" dirty="0">
                <a:latin typeface="Times New Roman" panose="02020603050405020304" pitchFamily="18" charset="0"/>
                <a:ea typeface="Tahoma" panose="020B0604030504040204" pitchFamily="34" charset="0"/>
                <a:cs typeface="Times New Roman" panose="02020603050405020304" pitchFamily="18" charset="0"/>
              </a:rPr>
              <a:t>  IP Phone Camera App</a:t>
            </a:r>
          </a:p>
          <a:p>
            <a:pPr marL="36900" lvl="0" indent="0">
              <a:buNone/>
            </a:pPr>
            <a:r>
              <a:rPr lang="en-US" sz="2400" dirty="0">
                <a:latin typeface="Times New Roman" panose="02020603050405020304" pitchFamily="18" charset="0"/>
                <a:ea typeface="Tahoma" panose="020B0604030504040204" pitchFamily="34" charset="0"/>
                <a:cs typeface="Times New Roman" panose="02020603050405020304" pitchFamily="18" charset="0"/>
              </a:rPr>
              <a:t>Implementation</a:t>
            </a:r>
          </a:p>
          <a:p>
            <a:endParaRPr lang="en-US" sz="2400" dirty="0"/>
          </a:p>
        </p:txBody>
      </p:sp>
    </p:spTree>
    <p:extLst>
      <p:ext uri="{BB962C8B-B14F-4D97-AF65-F5344CB8AC3E}">
        <p14:creationId xmlns:p14="http://schemas.microsoft.com/office/powerpoint/2010/main" val="3220235682"/>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45054-9220-B463-8CDC-8592C16C7407}"/>
              </a:ext>
            </a:extLst>
          </p:cNvPr>
          <p:cNvSpPr>
            <a:spLocks noGrp="1"/>
          </p:cNvSpPr>
          <p:nvPr>
            <p:ph type="title"/>
          </p:nvPr>
        </p:nvSpPr>
        <p:spPr/>
        <p:txBody>
          <a:bodyPr/>
          <a:lstStyle/>
          <a:p>
            <a:r>
              <a:rPr lang="en-GB" dirty="0">
                <a:solidFill>
                  <a:schemeClr val="accent1">
                    <a:lumMod val="60000"/>
                    <a:lumOff val="40000"/>
                  </a:schemeClr>
                </a:solidFill>
                <a:latin typeface="Algerian" panose="04020705040A02060702" pitchFamily="82" charset="0"/>
              </a:rPr>
              <a:t>PROBLEM STATEMENT</a:t>
            </a:r>
            <a:endParaRPr lang="en-US" dirty="0">
              <a:solidFill>
                <a:schemeClr val="accent1">
                  <a:lumMod val="60000"/>
                  <a:lumOff val="40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4DD6CEE3-981A-A002-F4E0-5AF80D904381}"/>
              </a:ext>
            </a:extLst>
          </p:cNvPr>
          <p:cNvSpPr>
            <a:spLocks noGrp="1"/>
          </p:cNvSpPr>
          <p:nvPr>
            <p:ph idx="1"/>
          </p:nvPr>
        </p:nvSpPr>
        <p:spPr/>
        <p:txBody>
          <a:bodyPr>
            <a:normAutofit/>
          </a:bodyPr>
          <a:lstStyle/>
          <a:p>
            <a:pPr marL="36900" indent="0">
              <a:buNone/>
            </a:pPr>
            <a:r>
              <a:rPr lang="en-GB" sz="3000" dirty="0">
                <a:latin typeface="Times New Roman" panose="02020603050405020304" pitchFamily="18" charset="0"/>
                <a:cs typeface="Times New Roman" panose="02020603050405020304" pitchFamily="18" charset="0"/>
              </a:rPr>
              <a:t>Develop a model that can identify and track objects in real-time video streams. Use deep learning algorithms such as convolutional neural networks to identify objects and track their movements over time.</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2797462"/>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5700E-7ED7-ED63-8041-E8E951107CC0}"/>
              </a:ext>
            </a:extLst>
          </p:cNvPr>
          <p:cNvSpPr>
            <a:spLocks noGrp="1"/>
          </p:cNvSpPr>
          <p:nvPr>
            <p:ph type="title"/>
          </p:nvPr>
        </p:nvSpPr>
        <p:spPr/>
        <p:txBody>
          <a:bodyPr/>
          <a:lstStyle/>
          <a:p>
            <a:r>
              <a:rPr lang="en-GB" dirty="0">
                <a:solidFill>
                  <a:schemeClr val="accent1">
                    <a:lumMod val="60000"/>
                    <a:lumOff val="40000"/>
                  </a:schemeClr>
                </a:solidFill>
                <a:latin typeface="Algerian" panose="04020705040A02060702" pitchFamily="82" charset="0"/>
              </a:rPr>
              <a:t>INTRODUCTION</a:t>
            </a:r>
            <a:endParaRPr lang="en-US" dirty="0">
              <a:solidFill>
                <a:schemeClr val="accent1">
                  <a:lumMod val="60000"/>
                  <a:lumOff val="40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168A7455-8E80-EE44-F896-5B9937D753D3}"/>
              </a:ext>
            </a:extLst>
          </p:cNvPr>
          <p:cNvSpPr>
            <a:spLocks noGrp="1"/>
          </p:cNvSpPr>
          <p:nvPr>
            <p:ph idx="1"/>
          </p:nvPr>
        </p:nvSpPr>
        <p:spPr/>
        <p:txBody>
          <a:bodyPr>
            <a:normAutofit/>
          </a:bodyPr>
          <a:lstStyle/>
          <a:p>
            <a:r>
              <a:rPr lang="en-GB" sz="2000" b="0" i="0" dirty="0">
                <a:solidFill>
                  <a:srgbClr val="D1D5DB"/>
                </a:solidFill>
                <a:effectLst/>
                <a:latin typeface="Times New Roman" panose="02020603050405020304" pitchFamily="18" charset="0"/>
                <a:cs typeface="Times New Roman" panose="02020603050405020304" pitchFamily="18" charset="0"/>
              </a:rPr>
              <a:t>Object detection and tracking in real-time video streams are important tasks in computer vision, with numerous applications in fields such as autonomous driving, surveillance, and robotics. </a:t>
            </a:r>
          </a:p>
          <a:p>
            <a:r>
              <a:rPr lang="en-GB" sz="2000" b="0" i="0" dirty="0">
                <a:solidFill>
                  <a:srgbClr val="D1D5DB"/>
                </a:solidFill>
                <a:effectLst/>
                <a:latin typeface="Times New Roman" panose="02020603050405020304" pitchFamily="18" charset="0"/>
                <a:cs typeface="Times New Roman" panose="02020603050405020304" pitchFamily="18" charset="0"/>
              </a:rPr>
              <a:t>Deep learning algorithms, such as convolutional neural networks, have demonstrated excellent performance in these tasks.</a:t>
            </a:r>
          </a:p>
          <a:p>
            <a:r>
              <a:rPr lang="en-GB" sz="2000" b="0" i="0" dirty="0">
                <a:solidFill>
                  <a:srgbClr val="D1D5DB"/>
                </a:solidFill>
                <a:effectLst/>
                <a:latin typeface="Times New Roman" panose="02020603050405020304" pitchFamily="18" charset="0"/>
                <a:cs typeface="Times New Roman" panose="02020603050405020304" pitchFamily="18" charset="0"/>
              </a:rPr>
              <a:t>In this project, we aim to develop a model that can identify and track objects in real-time video streams using the YOLOv8 algorithm.</a:t>
            </a:r>
          </a:p>
          <a:p>
            <a:r>
              <a:rPr lang="en-GB" sz="2000" b="0" i="0" dirty="0">
                <a:solidFill>
                  <a:srgbClr val="D1D5DB"/>
                </a:solidFill>
                <a:effectLst/>
                <a:latin typeface="Times New Roman" panose="02020603050405020304" pitchFamily="18" charset="0"/>
                <a:cs typeface="Times New Roman" panose="02020603050405020304" pitchFamily="18" charset="0"/>
              </a:rPr>
              <a:t>Overall, the goal of this project is to create a reliable and accurate object detection and tracking system that can be applied in a wide range of real-world applications.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3782224"/>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DAB65-20A1-2595-8978-47EA21992C54}"/>
              </a:ext>
            </a:extLst>
          </p:cNvPr>
          <p:cNvSpPr>
            <a:spLocks noGrp="1"/>
          </p:cNvSpPr>
          <p:nvPr>
            <p:ph type="title"/>
          </p:nvPr>
        </p:nvSpPr>
        <p:spPr/>
        <p:txBody>
          <a:bodyPr/>
          <a:lstStyle/>
          <a:p>
            <a:r>
              <a:rPr lang="en-GB" dirty="0">
                <a:solidFill>
                  <a:schemeClr val="accent1">
                    <a:lumMod val="60000"/>
                    <a:lumOff val="40000"/>
                  </a:schemeClr>
                </a:solidFill>
                <a:latin typeface="Algerian" panose="04020705040A02060702" pitchFamily="82" charset="0"/>
              </a:rPr>
              <a:t>TECHNOLOGY USED</a:t>
            </a:r>
            <a:endParaRPr lang="en-US" dirty="0">
              <a:solidFill>
                <a:schemeClr val="accent1">
                  <a:lumMod val="60000"/>
                  <a:lumOff val="40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A7945222-2CC4-597E-C092-979EDFF74EB5}"/>
              </a:ext>
            </a:extLst>
          </p:cNvPr>
          <p:cNvSpPr>
            <a:spLocks noGrp="1"/>
          </p:cNvSpPr>
          <p:nvPr>
            <p:ph idx="1"/>
          </p:nvPr>
        </p:nvSpPr>
        <p:spPr>
          <a:xfrm>
            <a:off x="913795" y="1959430"/>
            <a:ext cx="10353762" cy="4599990"/>
          </a:xfrm>
        </p:spPr>
        <p:txBody>
          <a:bodyPr>
            <a:normAutofit fontScale="92500" lnSpcReduction="10000"/>
          </a:bodyPr>
          <a:lstStyle/>
          <a:p>
            <a:r>
              <a:rPr lang="en-GB" sz="2000" b="1" dirty="0">
                <a:solidFill>
                  <a:schemeClr val="accent1"/>
                </a:solidFill>
                <a:latin typeface="Times New Roman" panose="02020603050405020304" pitchFamily="18" charset="0"/>
                <a:cs typeface="Times New Roman" panose="02020603050405020304" pitchFamily="18" charset="0"/>
              </a:rPr>
              <a:t>Python Libraries</a:t>
            </a:r>
          </a:p>
          <a:p>
            <a:pPr lvl="1"/>
            <a:r>
              <a:rPr lang="en-US" sz="1800" b="1" dirty="0" err="1">
                <a:solidFill>
                  <a:schemeClr val="accent1">
                    <a:lumMod val="60000"/>
                    <a:lumOff val="40000"/>
                  </a:schemeClr>
                </a:solidFill>
                <a:latin typeface="Times New Roman" panose="02020603050405020304" pitchFamily="18" charset="0"/>
                <a:cs typeface="Times New Roman" panose="02020603050405020304" pitchFamily="18" charset="0"/>
              </a:rPr>
              <a:t>Numpy</a:t>
            </a:r>
            <a:r>
              <a:rPr lang="en-US" sz="1800" b="1" dirty="0">
                <a:solidFill>
                  <a:schemeClr val="accent1">
                    <a:lumMod val="60000"/>
                    <a:lumOff val="40000"/>
                  </a:schemeClr>
                </a:solidFill>
                <a:latin typeface="Times New Roman" panose="02020603050405020304" pitchFamily="18" charset="0"/>
                <a:cs typeface="Times New Roman" panose="02020603050405020304" pitchFamily="18" charset="0"/>
              </a:rPr>
              <a:t> - </a:t>
            </a:r>
            <a:r>
              <a:rPr lang="en-GB" sz="1800" b="0" i="0" dirty="0">
                <a:solidFill>
                  <a:srgbClr val="D1D5DB"/>
                </a:solidFill>
                <a:effectLst/>
                <a:latin typeface="Times New Roman" panose="02020603050405020304" pitchFamily="18" charset="0"/>
                <a:cs typeface="Times New Roman" panose="02020603050405020304" pitchFamily="18" charset="0"/>
              </a:rPr>
              <a:t>NumPy provides efficient and fast operations on multi-dimensional arrays, which are commonly used in deep learning frameworks such as TensorFlow and </a:t>
            </a:r>
            <a:r>
              <a:rPr lang="en-GB" sz="1800" b="0" i="0" dirty="0" err="1">
                <a:solidFill>
                  <a:srgbClr val="D1D5DB"/>
                </a:solidFill>
                <a:effectLst/>
                <a:latin typeface="Times New Roman" panose="02020603050405020304" pitchFamily="18" charset="0"/>
                <a:cs typeface="Times New Roman" panose="02020603050405020304" pitchFamily="18" charset="0"/>
              </a:rPr>
              <a:t>PyTorch</a:t>
            </a:r>
            <a:r>
              <a:rPr lang="en-GB" sz="1800" b="0" i="0" dirty="0">
                <a:solidFill>
                  <a:srgbClr val="D1D5DB"/>
                </a:solidFill>
                <a:effectLst/>
                <a:latin typeface="Times New Roman" panose="02020603050405020304" pitchFamily="18" charset="0"/>
                <a:cs typeface="Times New Roman" panose="02020603050405020304" pitchFamily="18" charset="0"/>
              </a:rPr>
              <a:t>. </a:t>
            </a:r>
            <a:endParaRPr lang="en-US" sz="1800" b="1" dirty="0">
              <a:solidFill>
                <a:schemeClr val="accent1"/>
              </a:solidFill>
              <a:latin typeface="Times New Roman" panose="02020603050405020304" pitchFamily="18" charset="0"/>
              <a:cs typeface="Times New Roman" panose="02020603050405020304" pitchFamily="18" charset="0"/>
            </a:endParaRPr>
          </a:p>
          <a:p>
            <a:pPr lvl="1"/>
            <a:r>
              <a:rPr lang="en-US" sz="1800" b="1" dirty="0">
                <a:solidFill>
                  <a:schemeClr val="accent1">
                    <a:lumMod val="60000"/>
                    <a:lumOff val="40000"/>
                  </a:schemeClr>
                </a:solidFill>
                <a:latin typeface="Times New Roman" panose="02020603050405020304" pitchFamily="18" charset="0"/>
                <a:cs typeface="Times New Roman" panose="02020603050405020304" pitchFamily="18" charset="0"/>
              </a:rPr>
              <a:t>Open CV - </a:t>
            </a:r>
            <a:r>
              <a:rPr lang="en-GB" sz="1800" b="0" i="0" dirty="0">
                <a:solidFill>
                  <a:srgbClr val="D1D5DB"/>
                </a:solidFill>
                <a:effectLst/>
                <a:latin typeface="Times New Roman" panose="02020603050405020304" pitchFamily="18" charset="0"/>
                <a:cs typeface="Times New Roman" panose="02020603050405020304" pitchFamily="18" charset="0"/>
              </a:rPr>
              <a:t>OpenCV provides pre-processing functions such as image resizing, </a:t>
            </a:r>
            <a:r>
              <a:rPr lang="en-GB" sz="1800" b="0" i="0" dirty="0" err="1">
                <a:solidFill>
                  <a:srgbClr val="D1D5DB"/>
                </a:solidFill>
                <a:effectLst/>
                <a:latin typeface="Times New Roman" panose="02020603050405020304" pitchFamily="18" charset="0"/>
                <a:cs typeface="Times New Roman" panose="02020603050405020304" pitchFamily="18" charset="0"/>
              </a:rPr>
              <a:t>color</a:t>
            </a:r>
            <a:r>
              <a:rPr lang="en-GB" sz="1800" b="0" i="0" dirty="0">
                <a:solidFill>
                  <a:srgbClr val="D1D5DB"/>
                </a:solidFill>
                <a:effectLst/>
                <a:latin typeface="Times New Roman" panose="02020603050405020304" pitchFamily="18" charset="0"/>
                <a:cs typeface="Times New Roman" panose="02020603050405020304" pitchFamily="18" charset="0"/>
              </a:rPr>
              <a:t> conversion, and image filtering, which are essential for preparing the video stream data for input into the deep learning model</a:t>
            </a:r>
            <a:endParaRPr lang="en-US" sz="1800" b="1" dirty="0">
              <a:solidFill>
                <a:schemeClr val="accent1">
                  <a:lumMod val="60000"/>
                  <a:lumOff val="40000"/>
                </a:schemeClr>
              </a:solidFill>
              <a:latin typeface="Times New Roman" panose="02020603050405020304" pitchFamily="18" charset="0"/>
              <a:cs typeface="Times New Roman" panose="02020603050405020304" pitchFamily="18" charset="0"/>
            </a:endParaRPr>
          </a:p>
          <a:p>
            <a:pPr lvl="1"/>
            <a:r>
              <a:rPr lang="en-US" sz="1800" b="1" dirty="0">
                <a:solidFill>
                  <a:schemeClr val="accent1">
                    <a:lumMod val="60000"/>
                    <a:lumOff val="40000"/>
                  </a:schemeClr>
                </a:solidFill>
                <a:latin typeface="Times New Roman" panose="02020603050405020304" pitchFamily="18" charset="0"/>
                <a:cs typeface="Times New Roman" panose="02020603050405020304" pitchFamily="18" charset="0"/>
              </a:rPr>
              <a:t>Torch -</a:t>
            </a:r>
            <a:r>
              <a:rPr lang="en-GB" sz="2000" b="0" i="0" dirty="0">
                <a:solidFill>
                  <a:srgbClr val="D1D5DB"/>
                </a:solidFill>
                <a:effectLst/>
                <a:latin typeface="Times New Roman" panose="02020603050405020304" pitchFamily="18" charset="0"/>
                <a:cs typeface="Times New Roman" panose="02020603050405020304" pitchFamily="18" charset="0"/>
              </a:rPr>
              <a:t>Torch is used in this context to accelerate the training and inference of deep learning models, providing a reliable and efficient platform for implementing complex computer vision tasks such as object detection and tracking in real-time video streams.</a:t>
            </a:r>
            <a:endParaRPr lang="en-US" sz="2000" b="1" dirty="0">
              <a:solidFill>
                <a:schemeClr val="accent1">
                  <a:lumMod val="60000"/>
                  <a:lumOff val="40000"/>
                </a:schemeClr>
              </a:solidFill>
              <a:latin typeface="Times New Roman" panose="02020603050405020304" pitchFamily="18" charset="0"/>
              <a:cs typeface="Times New Roman" panose="02020603050405020304" pitchFamily="18" charset="0"/>
            </a:endParaRPr>
          </a:p>
          <a:p>
            <a:pPr lvl="1"/>
            <a:r>
              <a:rPr lang="en-US" sz="1800" b="1" dirty="0" err="1">
                <a:solidFill>
                  <a:schemeClr val="accent1">
                    <a:lumMod val="60000"/>
                    <a:lumOff val="40000"/>
                  </a:schemeClr>
                </a:solidFill>
                <a:latin typeface="Times New Roman" panose="02020603050405020304" pitchFamily="18" charset="0"/>
                <a:cs typeface="Times New Roman" panose="02020603050405020304" pitchFamily="18" charset="0"/>
              </a:rPr>
              <a:t>Ultralytics</a:t>
            </a:r>
            <a:r>
              <a:rPr lang="en-US" sz="1800" b="1" dirty="0">
                <a:solidFill>
                  <a:schemeClr val="accent1">
                    <a:lumMod val="60000"/>
                    <a:lumOff val="40000"/>
                  </a:schemeClr>
                </a:solidFill>
                <a:latin typeface="Times New Roman" panose="02020603050405020304" pitchFamily="18" charset="0"/>
                <a:cs typeface="Times New Roman" panose="02020603050405020304" pitchFamily="18" charset="0"/>
              </a:rPr>
              <a:t>-</a:t>
            </a:r>
            <a:r>
              <a:rPr lang="en-GB" sz="1800" b="0" i="0" dirty="0">
                <a:solidFill>
                  <a:srgbClr val="D1D5DB"/>
                </a:solidFill>
                <a:effectLst/>
                <a:latin typeface="Times New Roman" panose="02020603050405020304" pitchFamily="18" charset="0"/>
                <a:cs typeface="Times New Roman" panose="02020603050405020304" pitchFamily="18" charset="0"/>
              </a:rPr>
              <a:t>YOLOv8 is used as the object detection algorithm, which is an improved version of YOLOv5 created by </a:t>
            </a:r>
            <a:r>
              <a:rPr lang="en-GB" sz="1800" b="0" i="0" dirty="0" err="1">
                <a:solidFill>
                  <a:srgbClr val="D1D5DB"/>
                </a:solidFill>
                <a:effectLst/>
                <a:latin typeface="Times New Roman" panose="02020603050405020304" pitchFamily="18" charset="0"/>
                <a:cs typeface="Times New Roman" panose="02020603050405020304" pitchFamily="18" charset="0"/>
              </a:rPr>
              <a:t>Ultralytics</a:t>
            </a:r>
            <a:r>
              <a:rPr lang="en-GB" sz="1800" b="0" i="0" dirty="0">
                <a:solidFill>
                  <a:srgbClr val="D1D5DB"/>
                </a:solidFill>
                <a:effectLst/>
                <a:latin typeface="Times New Roman" panose="02020603050405020304" pitchFamily="18" charset="0"/>
                <a:cs typeface="Times New Roman" panose="02020603050405020304" pitchFamily="18" charset="0"/>
              </a:rPr>
              <a:t>. </a:t>
            </a:r>
            <a:endParaRPr lang="en-US" sz="1800" b="1" dirty="0">
              <a:solidFill>
                <a:schemeClr val="accent1">
                  <a:lumMod val="60000"/>
                  <a:lumOff val="40000"/>
                </a:schemeClr>
              </a:solidFill>
              <a:latin typeface="Times New Roman" panose="02020603050405020304" pitchFamily="18" charset="0"/>
              <a:cs typeface="Times New Roman" panose="02020603050405020304" pitchFamily="18" charset="0"/>
            </a:endParaRPr>
          </a:p>
          <a:p>
            <a:endParaRPr lang="en-US" sz="2000" b="1" dirty="0">
              <a:solidFill>
                <a:schemeClr val="accent1"/>
              </a:solidFill>
              <a:latin typeface="Times New Roman" panose="02020603050405020304" pitchFamily="18" charset="0"/>
              <a:cs typeface="Times New Roman" panose="02020603050405020304" pitchFamily="18" charset="0"/>
            </a:endParaRPr>
          </a:p>
          <a:p>
            <a:pPr marL="36900" indent="0">
              <a:buNone/>
            </a:pPr>
            <a:r>
              <a:rPr lang="en-US" sz="2000" b="1" dirty="0">
                <a:solidFill>
                  <a:schemeClr val="accent1"/>
                </a:solidFill>
                <a:latin typeface="Times New Roman" panose="02020603050405020304" pitchFamily="18" charset="0"/>
                <a:cs typeface="Times New Roman" panose="02020603050405020304" pitchFamily="18" charset="0"/>
              </a:rPr>
              <a:t>            </a:t>
            </a:r>
          </a:p>
          <a:p>
            <a:pPr marL="36900" indent="0">
              <a:buNone/>
            </a:pPr>
            <a:r>
              <a:rPr lang="en-US" sz="2000" b="1" dirty="0">
                <a:solidFill>
                  <a:schemeClr val="accent1"/>
                </a:solidFill>
                <a:latin typeface="Times New Roman" panose="02020603050405020304" pitchFamily="18" charset="0"/>
                <a:cs typeface="Times New Roman" panose="02020603050405020304" pitchFamily="18" charset="0"/>
              </a:rPr>
              <a:t>            </a:t>
            </a:r>
          </a:p>
          <a:p>
            <a:pPr marL="36900" indent="0">
              <a:buNone/>
            </a:pPr>
            <a:endParaRPr lang="en-US" sz="2000" b="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6488536"/>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DC4DB-71B9-47DF-5936-61E6F7984188}"/>
              </a:ext>
            </a:extLst>
          </p:cNvPr>
          <p:cNvSpPr>
            <a:spLocks noGrp="1"/>
          </p:cNvSpPr>
          <p:nvPr>
            <p:ph type="title"/>
          </p:nvPr>
        </p:nvSpPr>
        <p:spPr/>
        <p:txBody>
          <a:bodyPr/>
          <a:lstStyle/>
          <a:p>
            <a:r>
              <a:rPr lang="en-GB" dirty="0">
                <a:solidFill>
                  <a:schemeClr val="accent1">
                    <a:lumMod val="60000"/>
                    <a:lumOff val="40000"/>
                  </a:schemeClr>
                </a:solidFill>
                <a:latin typeface="Algerian" panose="04020705040A02060702" pitchFamily="82" charset="0"/>
              </a:rPr>
              <a:t>IP Phone Camera App</a:t>
            </a:r>
            <a:endParaRPr lang="en-US" dirty="0">
              <a:solidFill>
                <a:schemeClr val="accent1">
                  <a:lumMod val="60000"/>
                  <a:lumOff val="40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5DC972CA-D7DD-A7C9-B057-7C0FD7309EA7}"/>
              </a:ext>
            </a:extLst>
          </p:cNvPr>
          <p:cNvSpPr>
            <a:spLocks noGrp="1"/>
          </p:cNvSpPr>
          <p:nvPr>
            <p:ph idx="1"/>
          </p:nvPr>
        </p:nvSpPr>
        <p:spPr>
          <a:xfrm>
            <a:off x="913795" y="2076450"/>
            <a:ext cx="10353762" cy="4171950"/>
          </a:xfrm>
        </p:spPr>
        <p:txBody>
          <a:bodyPr>
            <a:normAutofit/>
          </a:bodyPr>
          <a:lstStyle/>
          <a:p>
            <a:r>
              <a:rPr lang="en-GB" sz="1700" b="0" i="0" dirty="0">
                <a:solidFill>
                  <a:srgbClr val="D1D5DB"/>
                </a:solidFill>
                <a:effectLst/>
                <a:latin typeface="Times New Roman" panose="02020603050405020304" pitchFamily="18" charset="0"/>
                <a:cs typeface="Times New Roman" panose="02020603050405020304" pitchFamily="18" charset="0"/>
              </a:rPr>
              <a:t>The IP Phone Camera app is a mobile application that allows users to turn their smartphone into an IP camera, which can be accessed and monitored remotely. Users can use their phone's camera to stream a live feed that can be accessed from anywhere with an internet connection.</a:t>
            </a:r>
          </a:p>
          <a:p>
            <a:r>
              <a:rPr lang="en-GB" sz="1700" b="0" i="0" dirty="0">
                <a:solidFill>
                  <a:srgbClr val="D1D5DB"/>
                </a:solidFill>
                <a:effectLst/>
                <a:latin typeface="Times New Roman" panose="02020603050405020304" pitchFamily="18" charset="0"/>
                <a:cs typeface="Times New Roman" panose="02020603050405020304" pitchFamily="18" charset="0"/>
              </a:rPr>
              <a:t> This app is perfect for users who want to monitor their home or office remotely, or for businesses that want to keep an eye on their premises. The app also provides motion detection features and can send notifications when movement is detected. </a:t>
            </a:r>
          </a:p>
          <a:p>
            <a:r>
              <a:rPr lang="en-GB" sz="1700" b="0" i="0" dirty="0">
                <a:solidFill>
                  <a:srgbClr val="D1D5DB"/>
                </a:solidFill>
                <a:effectLst/>
                <a:latin typeface="Times New Roman" panose="02020603050405020304" pitchFamily="18" charset="0"/>
                <a:cs typeface="Times New Roman" panose="02020603050405020304" pitchFamily="18" charset="0"/>
              </a:rPr>
              <a:t>The IP Phone Camera app is easy to set up and use, making it a convenient and cost-effective solution for remote monitoring.</a:t>
            </a:r>
          </a:p>
          <a:p>
            <a:r>
              <a:rPr lang="en-GB" sz="1700" dirty="0">
                <a:solidFill>
                  <a:srgbClr val="D1D5DB"/>
                </a:solidFill>
                <a:effectLst/>
                <a:latin typeface="Times New Roman" panose="02020603050405020304" pitchFamily="18" charset="0"/>
                <a:cs typeface="Times New Roman" panose="02020603050405020304" pitchFamily="18" charset="0"/>
              </a:rPr>
              <a:t>This app is used in our project for feeding the Realtime videos to the Algorithm for required Output.</a:t>
            </a:r>
            <a:endParaRPr lang="en-US"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2705004"/>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1AD55-3F21-EA6B-AE43-B5410BF08A76}"/>
              </a:ext>
            </a:extLst>
          </p:cNvPr>
          <p:cNvSpPr>
            <a:spLocks noGrp="1"/>
          </p:cNvSpPr>
          <p:nvPr>
            <p:ph type="title"/>
          </p:nvPr>
        </p:nvSpPr>
        <p:spPr/>
        <p:txBody>
          <a:bodyPr/>
          <a:lstStyle/>
          <a:p>
            <a:r>
              <a:rPr lang="en-GB" dirty="0"/>
              <a:t>IMPLEMENTATION</a:t>
            </a:r>
            <a:endParaRPr lang="en-US" dirty="0"/>
          </a:p>
        </p:txBody>
      </p:sp>
      <p:sp>
        <p:nvSpPr>
          <p:cNvPr id="3" name="Content Placeholder 2">
            <a:extLst>
              <a:ext uri="{FF2B5EF4-FFF2-40B4-BE49-F238E27FC236}">
                <a16:creationId xmlns:a16="http://schemas.microsoft.com/office/drawing/2014/main" id="{AD6E30A5-8B3B-A8EE-1FDF-AA17DE880973}"/>
              </a:ext>
            </a:extLst>
          </p:cNvPr>
          <p:cNvSpPr>
            <a:spLocks noGrp="1"/>
          </p:cNvSpPr>
          <p:nvPr>
            <p:ph idx="1"/>
          </p:nvPr>
        </p:nvSpPr>
        <p:spPr/>
        <p:txBody>
          <a:bodyPr/>
          <a:lstStyle/>
          <a:p>
            <a:r>
              <a:rPr lang="en-GB" dirty="0"/>
              <a:t>The video is captured in mobile phone and broadcasted in local WIFI network.</a:t>
            </a:r>
          </a:p>
          <a:p>
            <a:r>
              <a:rPr lang="en-GB" dirty="0"/>
              <a:t>Then the video is converted into frames using OpenCV </a:t>
            </a:r>
            <a:r>
              <a:rPr lang="en-GB" dirty="0" err="1"/>
              <a:t>VideoCapture</a:t>
            </a:r>
            <a:r>
              <a:rPr lang="en-GB" dirty="0"/>
              <a:t>() method ,resized and fed into YOLO V8 Algorithm.</a:t>
            </a:r>
          </a:p>
          <a:p>
            <a:r>
              <a:rPr lang="en-GB" dirty="0"/>
              <a:t>Then the YOLO V8 method process and produces a tensor array</a:t>
            </a:r>
          </a:p>
          <a:p>
            <a:r>
              <a:rPr lang="en-GB" dirty="0"/>
              <a:t>The square Box displayed is over the detected object is called as BOUNDING BOX.</a:t>
            </a:r>
          </a:p>
          <a:p>
            <a:r>
              <a:rPr lang="en-GB" dirty="0"/>
              <a:t>Then the output video is displayed on the screen.</a:t>
            </a:r>
          </a:p>
          <a:p>
            <a:endParaRPr lang="en-GB" dirty="0"/>
          </a:p>
          <a:p>
            <a:endParaRPr lang="en-GB" dirty="0"/>
          </a:p>
          <a:p>
            <a:endParaRPr lang="en-US" dirty="0"/>
          </a:p>
        </p:txBody>
      </p:sp>
    </p:spTree>
    <p:extLst>
      <p:ext uri="{BB962C8B-B14F-4D97-AF65-F5344CB8AC3E}">
        <p14:creationId xmlns:p14="http://schemas.microsoft.com/office/powerpoint/2010/main" val="2341974133"/>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D56A-8B28-A8DB-C8AF-F80A92108DD7}"/>
              </a:ext>
            </a:extLst>
          </p:cNvPr>
          <p:cNvSpPr>
            <a:spLocks noGrp="1"/>
          </p:cNvSpPr>
          <p:nvPr>
            <p:ph type="title"/>
          </p:nvPr>
        </p:nvSpPr>
        <p:spPr>
          <a:xfrm>
            <a:off x="913795" y="609600"/>
            <a:ext cx="10353762" cy="261187"/>
          </a:xfrm>
        </p:spPr>
        <p:txBody>
          <a:bodyPr>
            <a:normAutofit fontScale="90000"/>
          </a:bodyPr>
          <a:lstStyle/>
          <a:p>
            <a:r>
              <a:rPr lang="en-GB" dirty="0"/>
              <a:t>BLOCK DIAGRAM</a:t>
            </a:r>
            <a:endParaRPr lang="en-US" dirty="0"/>
          </a:p>
        </p:txBody>
      </p:sp>
      <p:sp>
        <p:nvSpPr>
          <p:cNvPr id="4" name="Rectangle 3">
            <a:extLst>
              <a:ext uri="{FF2B5EF4-FFF2-40B4-BE49-F238E27FC236}">
                <a16:creationId xmlns:a16="http://schemas.microsoft.com/office/drawing/2014/main" id="{F7A34DFD-B43F-1AE0-6041-D90A37FA7BAA}"/>
              </a:ext>
            </a:extLst>
          </p:cNvPr>
          <p:cNvSpPr/>
          <p:nvPr/>
        </p:nvSpPr>
        <p:spPr>
          <a:xfrm>
            <a:off x="233264" y="1060148"/>
            <a:ext cx="2877739" cy="2368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7C12F2F-ABE3-9260-8A05-CDB030E6AE5B}"/>
              </a:ext>
            </a:extLst>
          </p:cNvPr>
          <p:cNvSpPr/>
          <p:nvPr/>
        </p:nvSpPr>
        <p:spPr>
          <a:xfrm>
            <a:off x="4525111" y="1147867"/>
            <a:ext cx="2948475" cy="22078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CBBB4ED-6808-C47A-1C28-81A380D1F1CE}"/>
              </a:ext>
            </a:extLst>
          </p:cNvPr>
          <p:cNvSpPr/>
          <p:nvPr/>
        </p:nvSpPr>
        <p:spPr>
          <a:xfrm>
            <a:off x="8810691" y="1060886"/>
            <a:ext cx="2808514" cy="22897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2190DAF2-37DE-3556-4888-B30695E909E6}"/>
              </a:ext>
            </a:extLst>
          </p:cNvPr>
          <p:cNvSpPr/>
          <p:nvPr/>
        </p:nvSpPr>
        <p:spPr>
          <a:xfrm>
            <a:off x="6615404" y="3648269"/>
            <a:ext cx="45719" cy="457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7781395-BE4A-18F5-25AB-88129553F288}"/>
              </a:ext>
            </a:extLst>
          </p:cNvPr>
          <p:cNvSpPr/>
          <p:nvPr/>
        </p:nvSpPr>
        <p:spPr>
          <a:xfrm>
            <a:off x="203614" y="4329203"/>
            <a:ext cx="3025711" cy="24726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Arrow: Right 18">
            <a:extLst>
              <a:ext uri="{FF2B5EF4-FFF2-40B4-BE49-F238E27FC236}">
                <a16:creationId xmlns:a16="http://schemas.microsoft.com/office/drawing/2014/main" id="{BCCC2EAC-9EA7-838A-039A-046E7F1E9D6A}"/>
              </a:ext>
            </a:extLst>
          </p:cNvPr>
          <p:cNvSpPr/>
          <p:nvPr/>
        </p:nvSpPr>
        <p:spPr>
          <a:xfrm>
            <a:off x="3172408" y="1744824"/>
            <a:ext cx="1129004" cy="460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86741951-F1A6-DDD9-8222-C401D71C14F8}"/>
              </a:ext>
            </a:extLst>
          </p:cNvPr>
          <p:cNvSpPr/>
          <p:nvPr/>
        </p:nvSpPr>
        <p:spPr>
          <a:xfrm>
            <a:off x="7534990" y="1856792"/>
            <a:ext cx="1161138" cy="348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Up 20">
            <a:extLst>
              <a:ext uri="{FF2B5EF4-FFF2-40B4-BE49-F238E27FC236}">
                <a16:creationId xmlns:a16="http://schemas.microsoft.com/office/drawing/2014/main" id="{266FD3BC-29E8-A8BC-4326-14236560602D}"/>
              </a:ext>
            </a:extLst>
          </p:cNvPr>
          <p:cNvSpPr/>
          <p:nvPr/>
        </p:nvSpPr>
        <p:spPr>
          <a:xfrm>
            <a:off x="1461328" y="3498979"/>
            <a:ext cx="318175" cy="57849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16DD86E-932A-348D-86C0-4CB99A3F53A2}"/>
              </a:ext>
            </a:extLst>
          </p:cNvPr>
          <p:cNvSpPr/>
          <p:nvPr/>
        </p:nvSpPr>
        <p:spPr>
          <a:xfrm>
            <a:off x="6490479" y="4245543"/>
            <a:ext cx="2808514" cy="22897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Left-Up 23">
            <a:extLst>
              <a:ext uri="{FF2B5EF4-FFF2-40B4-BE49-F238E27FC236}">
                <a16:creationId xmlns:a16="http://schemas.microsoft.com/office/drawing/2014/main" id="{2BFA06F4-008B-B01B-9F36-A854C6800D7F}"/>
              </a:ext>
            </a:extLst>
          </p:cNvPr>
          <p:cNvSpPr/>
          <p:nvPr/>
        </p:nvSpPr>
        <p:spPr>
          <a:xfrm>
            <a:off x="9601200" y="3788229"/>
            <a:ext cx="970384" cy="1884783"/>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A34DF25D-9876-13B7-1C9C-B441D5E63641}"/>
              </a:ext>
            </a:extLst>
          </p:cNvPr>
          <p:cNvSpPr txBox="1"/>
          <p:nvPr/>
        </p:nvSpPr>
        <p:spPr>
          <a:xfrm>
            <a:off x="459532" y="1718292"/>
            <a:ext cx="2105090" cy="923330"/>
          </a:xfrm>
          <a:prstGeom prst="rect">
            <a:avLst/>
          </a:prstGeom>
          <a:noFill/>
        </p:spPr>
        <p:txBody>
          <a:bodyPr wrap="square" rtlCol="0">
            <a:spAutoFit/>
          </a:bodyPr>
          <a:lstStyle/>
          <a:p>
            <a:r>
              <a:rPr lang="en-GB" b="1" dirty="0">
                <a:latin typeface="Arial Black" panose="020B0A04020102020204" pitchFamily="34" charset="0"/>
              </a:rPr>
              <a:t>INPUT FORMAT MODEL</a:t>
            </a:r>
            <a:endParaRPr lang="en-US" b="1" dirty="0">
              <a:latin typeface="Arial Black" panose="020B0A04020102020204" pitchFamily="34" charset="0"/>
            </a:endParaRPr>
          </a:p>
        </p:txBody>
      </p:sp>
      <p:sp>
        <p:nvSpPr>
          <p:cNvPr id="26" name="TextBox 25">
            <a:extLst>
              <a:ext uri="{FF2B5EF4-FFF2-40B4-BE49-F238E27FC236}">
                <a16:creationId xmlns:a16="http://schemas.microsoft.com/office/drawing/2014/main" id="{F821D821-F010-A5B1-3061-ABFAF4637ECA}"/>
              </a:ext>
            </a:extLst>
          </p:cNvPr>
          <p:cNvSpPr txBox="1"/>
          <p:nvPr/>
        </p:nvSpPr>
        <p:spPr>
          <a:xfrm>
            <a:off x="5122038" y="1856792"/>
            <a:ext cx="1754623" cy="923330"/>
          </a:xfrm>
          <a:prstGeom prst="rect">
            <a:avLst/>
          </a:prstGeom>
          <a:noFill/>
        </p:spPr>
        <p:txBody>
          <a:bodyPr wrap="square" rtlCol="0">
            <a:spAutoFit/>
          </a:bodyPr>
          <a:lstStyle/>
          <a:p>
            <a:pPr algn="ctr"/>
            <a:r>
              <a:rPr lang="en-GB" b="1" dirty="0">
                <a:latin typeface="Arial Black" panose="020B0A04020102020204" pitchFamily="34" charset="0"/>
              </a:rPr>
              <a:t>MODEL + TRACKING (YOLO)</a:t>
            </a:r>
            <a:endParaRPr lang="en-US" b="1" dirty="0">
              <a:latin typeface="Arial Black" panose="020B0A04020102020204" pitchFamily="34" charset="0"/>
            </a:endParaRPr>
          </a:p>
        </p:txBody>
      </p:sp>
      <p:sp>
        <p:nvSpPr>
          <p:cNvPr id="27" name="TextBox 26">
            <a:extLst>
              <a:ext uri="{FF2B5EF4-FFF2-40B4-BE49-F238E27FC236}">
                <a16:creationId xmlns:a16="http://schemas.microsoft.com/office/drawing/2014/main" id="{5275C0C9-67BC-6BC2-866B-26543058A90A}"/>
              </a:ext>
            </a:extLst>
          </p:cNvPr>
          <p:cNvSpPr txBox="1"/>
          <p:nvPr/>
        </p:nvSpPr>
        <p:spPr>
          <a:xfrm>
            <a:off x="9106678" y="1856792"/>
            <a:ext cx="2267338" cy="646331"/>
          </a:xfrm>
          <a:prstGeom prst="rect">
            <a:avLst/>
          </a:prstGeom>
          <a:noFill/>
        </p:spPr>
        <p:txBody>
          <a:bodyPr wrap="square" rtlCol="0">
            <a:spAutoFit/>
          </a:bodyPr>
          <a:lstStyle/>
          <a:p>
            <a:r>
              <a:rPr lang="en-GB" b="1" dirty="0">
                <a:latin typeface="Arial Black" panose="020B0A04020102020204" pitchFamily="34" charset="0"/>
              </a:rPr>
              <a:t>OUTPUT(VIDEO STREAMING)</a:t>
            </a:r>
            <a:endParaRPr lang="en-US" b="1" dirty="0">
              <a:latin typeface="Arial Black" panose="020B0A04020102020204" pitchFamily="34" charset="0"/>
            </a:endParaRPr>
          </a:p>
        </p:txBody>
      </p:sp>
      <p:sp>
        <p:nvSpPr>
          <p:cNvPr id="28" name="TextBox 27">
            <a:extLst>
              <a:ext uri="{FF2B5EF4-FFF2-40B4-BE49-F238E27FC236}">
                <a16:creationId xmlns:a16="http://schemas.microsoft.com/office/drawing/2014/main" id="{2D0B40A2-C956-CEEF-BA4D-6B06B5617288}"/>
              </a:ext>
            </a:extLst>
          </p:cNvPr>
          <p:cNvSpPr txBox="1"/>
          <p:nvPr/>
        </p:nvSpPr>
        <p:spPr>
          <a:xfrm>
            <a:off x="7199163" y="5026681"/>
            <a:ext cx="1832792" cy="646331"/>
          </a:xfrm>
          <a:prstGeom prst="rect">
            <a:avLst/>
          </a:prstGeom>
          <a:noFill/>
        </p:spPr>
        <p:txBody>
          <a:bodyPr wrap="square" rtlCol="0">
            <a:spAutoFit/>
          </a:bodyPr>
          <a:lstStyle/>
          <a:p>
            <a:r>
              <a:rPr lang="en-GB" dirty="0"/>
              <a:t>  </a:t>
            </a:r>
            <a:r>
              <a:rPr lang="en-GB" b="1" dirty="0">
                <a:latin typeface="Arial Black" panose="020B0A04020102020204" pitchFamily="34" charset="0"/>
              </a:rPr>
              <a:t>USER INTERFACE</a:t>
            </a:r>
            <a:endParaRPr lang="en-US" b="1" dirty="0">
              <a:latin typeface="Arial Black" panose="020B0A04020102020204" pitchFamily="34" charset="0"/>
            </a:endParaRPr>
          </a:p>
        </p:txBody>
      </p:sp>
      <p:sp>
        <p:nvSpPr>
          <p:cNvPr id="29" name="TextBox 28">
            <a:extLst>
              <a:ext uri="{FF2B5EF4-FFF2-40B4-BE49-F238E27FC236}">
                <a16:creationId xmlns:a16="http://schemas.microsoft.com/office/drawing/2014/main" id="{042B5D93-C803-6B2B-D406-1A4DD3766686}"/>
              </a:ext>
            </a:extLst>
          </p:cNvPr>
          <p:cNvSpPr txBox="1"/>
          <p:nvPr/>
        </p:nvSpPr>
        <p:spPr>
          <a:xfrm>
            <a:off x="913795" y="5103845"/>
            <a:ext cx="1764091" cy="923330"/>
          </a:xfrm>
          <a:prstGeom prst="rect">
            <a:avLst/>
          </a:prstGeom>
          <a:noFill/>
        </p:spPr>
        <p:txBody>
          <a:bodyPr wrap="square" rtlCol="0">
            <a:spAutoFit/>
          </a:bodyPr>
          <a:lstStyle/>
          <a:p>
            <a:r>
              <a:rPr lang="en-GB" b="1" dirty="0">
                <a:latin typeface="Arial Black" panose="020B0A04020102020204" pitchFamily="34" charset="0"/>
              </a:rPr>
              <a:t>MOBILE</a:t>
            </a:r>
          </a:p>
          <a:p>
            <a:r>
              <a:rPr lang="en-GB" b="1" dirty="0">
                <a:latin typeface="Arial Black" panose="020B0A04020102020204" pitchFamily="34" charset="0"/>
              </a:rPr>
              <a:t>LIVE CAPTURE</a:t>
            </a:r>
            <a:endParaRPr lang="en-US" b="1" dirty="0">
              <a:latin typeface="Arial Black" panose="020B0A04020102020204" pitchFamily="34" charset="0"/>
            </a:endParaRPr>
          </a:p>
        </p:txBody>
      </p:sp>
    </p:spTree>
    <p:extLst>
      <p:ext uri="{BB962C8B-B14F-4D97-AF65-F5344CB8AC3E}">
        <p14:creationId xmlns:p14="http://schemas.microsoft.com/office/powerpoint/2010/main" val="3227060293"/>
      </p:ext>
    </p:extLst>
  </p:cSld>
  <p:clrMapOvr>
    <a:masterClrMapping/>
  </p:clrMapOvr>
  <p:transition spd="slow">
    <p:randomBar dir="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{9FD52B94-A677-4C4A-9C7C-A7B89ED593D1}tf55705232_win32</Template>
  <TotalTime>258</TotalTime>
  <Words>534</Words>
  <Application>Microsoft Office PowerPoint</Application>
  <PresentationFormat>Widescreen</PresentationFormat>
  <Paragraphs>46</Paragraphs>
  <Slides>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Algerian</vt:lpstr>
      <vt:lpstr>Arial Black</vt:lpstr>
      <vt:lpstr>Calibri</vt:lpstr>
      <vt:lpstr>Goudy Old Style</vt:lpstr>
      <vt:lpstr>Times New Roman</vt:lpstr>
      <vt:lpstr>Wingdings 2</vt:lpstr>
      <vt:lpstr>SlateVTI</vt:lpstr>
      <vt:lpstr>Object Detection  Using YOLO V8</vt:lpstr>
      <vt:lpstr>CONTENTS</vt:lpstr>
      <vt:lpstr>PROBLEM STATEMENT</vt:lpstr>
      <vt:lpstr>INTRODUCTION</vt:lpstr>
      <vt:lpstr>TECHNOLOGY USED</vt:lpstr>
      <vt:lpstr>IP Phone Camera App</vt:lpstr>
      <vt:lpstr>IMPLEMENTATION</vt:lpstr>
      <vt:lpstr>BLOCK DIAGRAM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Detection  Using YOLO V8</dc:title>
  <dc:creator>Michael Pio</dc:creator>
  <cp:lastModifiedBy>Michael Pio</cp:lastModifiedBy>
  <cp:revision>1</cp:revision>
  <dcterms:created xsi:type="dcterms:W3CDTF">2023-04-17T16:11:43Z</dcterms:created>
  <dcterms:modified xsi:type="dcterms:W3CDTF">2023-04-17T20:31:13Z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