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66" r:id="rId6"/>
    <p:sldId id="265" r:id="rId7"/>
    <p:sldId id="260" r:id="rId8"/>
    <p:sldId id="261" r:id="rId9"/>
    <p:sldId id="262" r:id="rId10"/>
    <p:sldId id="263" r:id="rId12"/>
    <p:sldId id="264" r:id="rId13"/>
    <p:sldId id="274" r:id="rId14"/>
    <p:sldId id="275" r:id="rId15"/>
    <p:sldId id="276" r:id="rId16"/>
    <p:sldId id="277" r:id="rId17"/>
    <p:sldId id="278" r:id="rId18"/>
    <p:sldId id="279" r:id="rId19"/>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90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6555A"/>
                </a:solidFill>
                <a:latin typeface="Leelawadee UI" panose="020B0502040204020203"/>
                <a:cs typeface="Leelawadee UI" panose="020B0502040204020203"/>
              </a:defRPr>
            </a:lvl1pPr>
          </a:lstStyle>
          <a:p/>
        </p:txBody>
      </p:sp>
      <p:sp>
        <p:nvSpPr>
          <p:cNvPr id="3" name="Holder 3"/>
          <p:cNvSpPr>
            <a:spLocks noGrp="1"/>
          </p:cNvSpPr>
          <p:nvPr>
            <p:ph type="body" idx="1"/>
          </p:nvPr>
        </p:nvSpPr>
        <p:spPr/>
        <p:txBody>
          <a:bodyPr lIns="0" tIns="0" rIns="0" bIns="0"/>
          <a:lstStyle>
            <a:lvl1pPr>
              <a:defRPr sz="3200" b="0" i="0">
                <a:solidFill>
                  <a:schemeClr val="bg1"/>
                </a:solidFill>
                <a:latin typeface="Segoe UI" panose="020B0502040204020203"/>
                <a:cs typeface="Segoe UI" panose="020B0502040204020203"/>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6555A"/>
                </a:solidFill>
                <a:latin typeface="Leelawadee UI" panose="020B0502040204020203"/>
                <a:cs typeface="Leelawadee UI" panose="020B0502040204020203"/>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sp>
        <p:nvSpPr>
          <p:cNvPr id="2" name="Holder 2"/>
          <p:cNvSpPr>
            <a:spLocks noGrp="1"/>
          </p:cNvSpPr>
          <p:nvPr>
            <p:ph type="title"/>
          </p:nvPr>
        </p:nvSpPr>
        <p:spPr/>
        <p:txBody>
          <a:bodyPr lIns="0" tIns="0" rIns="0" bIns="0"/>
          <a:lstStyle>
            <a:lvl1pPr>
              <a:defRPr sz="2800" b="1" i="0">
                <a:solidFill>
                  <a:srgbClr val="56555A"/>
                </a:solidFill>
                <a:latin typeface="Leelawadee UI" panose="020B0502040204020203"/>
                <a:cs typeface="Leelawadee UI" panose="020B05020402040202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sp>
        <p:nvSpPr>
          <p:cNvPr id="2" name="Holder 2"/>
          <p:cNvSpPr>
            <a:spLocks noGrp="1"/>
          </p:cNvSpPr>
          <p:nvPr>
            <p:ph type="title"/>
          </p:nvPr>
        </p:nvSpPr>
        <p:spPr>
          <a:xfrm>
            <a:off x="3468877" y="215595"/>
            <a:ext cx="5254244" cy="452120"/>
          </a:xfrm>
          <a:prstGeom prst="rect">
            <a:avLst/>
          </a:prstGeom>
        </p:spPr>
        <p:txBody>
          <a:bodyPr wrap="square" lIns="0" tIns="0" rIns="0" bIns="0">
            <a:spAutoFit/>
          </a:bodyPr>
          <a:lstStyle>
            <a:lvl1pPr>
              <a:defRPr sz="2800" b="1" i="0">
                <a:solidFill>
                  <a:srgbClr val="56555A"/>
                </a:solidFill>
                <a:latin typeface="Leelawadee UI" panose="020B0502040204020203"/>
                <a:cs typeface="Leelawadee UI" panose="020B0502040204020203"/>
              </a:defRPr>
            </a:lvl1pPr>
          </a:lstStyle>
          <a:p/>
        </p:txBody>
      </p:sp>
      <p:sp>
        <p:nvSpPr>
          <p:cNvPr id="3" name="Holder 3"/>
          <p:cNvSpPr>
            <a:spLocks noGrp="1"/>
          </p:cNvSpPr>
          <p:nvPr>
            <p:ph type="body" idx="1"/>
          </p:nvPr>
        </p:nvSpPr>
        <p:spPr>
          <a:xfrm>
            <a:off x="361569" y="2326081"/>
            <a:ext cx="11468861" cy="1707514"/>
          </a:xfrm>
          <a:prstGeom prst="rect">
            <a:avLst/>
          </a:prstGeom>
        </p:spPr>
        <p:txBody>
          <a:bodyPr wrap="square" lIns="0" tIns="0" rIns="0" bIns="0">
            <a:spAutoFit/>
          </a:bodyPr>
          <a:lstStyle>
            <a:lvl1pPr>
              <a:defRPr sz="3200" b="0" i="0">
                <a:solidFill>
                  <a:schemeClr val="bg1"/>
                </a:solidFill>
                <a:latin typeface="Segoe UI" panose="020B0502040204020203"/>
                <a:cs typeface="Segoe UI" panose="020B0502040204020203"/>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hyperlink" Target="http://bit.ly/2w7o0rf" TargetMode="Externa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ocscistatistics.com/pvalues/Default.aspx" TargetMode="Externa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3786" y="2508008"/>
            <a:ext cx="6967855" cy="1617345"/>
          </a:xfrm>
          <a:prstGeom prst="rect">
            <a:avLst/>
          </a:prstGeom>
        </p:spPr>
        <p:txBody>
          <a:bodyPr vert="horz" wrap="square" lIns="0" tIns="45085" rIns="0" bIns="0" rtlCol="0">
            <a:spAutoFit/>
          </a:bodyPr>
          <a:lstStyle/>
          <a:p>
            <a:pPr marL="2486025" marR="5080" indent="-2473960">
              <a:lnSpc>
                <a:spcPct val="117000"/>
              </a:lnSpc>
              <a:spcBef>
                <a:spcPts val="355"/>
              </a:spcBef>
            </a:pPr>
            <a:r>
              <a:rPr sz="4800" spc="-20" dirty="0">
                <a:solidFill>
                  <a:srgbClr val="FFFFFF"/>
                </a:solidFill>
              </a:rPr>
              <a:t>C</a:t>
            </a:r>
            <a:r>
              <a:rPr sz="3850" spc="-20" dirty="0">
                <a:solidFill>
                  <a:srgbClr val="FFFFFF"/>
                </a:solidFill>
              </a:rPr>
              <a:t>OURSE</a:t>
            </a:r>
            <a:r>
              <a:rPr sz="3850" spc="240" dirty="0">
                <a:solidFill>
                  <a:srgbClr val="FFFFFF"/>
                </a:solidFill>
              </a:rPr>
              <a:t> </a:t>
            </a:r>
            <a:r>
              <a:rPr sz="3850" spc="-35" dirty="0">
                <a:solidFill>
                  <a:srgbClr val="FFFFFF"/>
                </a:solidFill>
              </a:rPr>
              <a:t>NOTES</a:t>
            </a:r>
            <a:r>
              <a:rPr sz="4800" spc="-35" dirty="0">
                <a:solidFill>
                  <a:srgbClr val="FFFFFF"/>
                </a:solidFill>
              </a:rPr>
              <a:t>:</a:t>
            </a:r>
            <a:r>
              <a:rPr sz="4800" spc="-30" dirty="0">
                <a:solidFill>
                  <a:srgbClr val="FFFFFF"/>
                </a:solidFill>
              </a:rPr>
              <a:t> </a:t>
            </a:r>
            <a:r>
              <a:rPr sz="3850" spc="-25" dirty="0">
                <a:solidFill>
                  <a:srgbClr val="FFFFFF"/>
                </a:solidFill>
              </a:rPr>
              <a:t>HYPOTHESIS </a:t>
            </a:r>
            <a:r>
              <a:rPr sz="3850" spc="-1040" dirty="0">
                <a:solidFill>
                  <a:srgbClr val="FFFFFF"/>
                </a:solidFill>
              </a:rPr>
              <a:t> </a:t>
            </a:r>
            <a:r>
              <a:rPr sz="3850" spc="-10" dirty="0">
                <a:solidFill>
                  <a:srgbClr val="FFFFFF"/>
                </a:solidFill>
              </a:rPr>
              <a:t>TESTING</a:t>
            </a:r>
            <a:endParaRPr sz="38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9050">
              <a:lnSpc>
                <a:spcPct val="100000"/>
              </a:lnSpc>
              <a:spcBef>
                <a:spcPts val="95"/>
              </a:spcBef>
            </a:pPr>
            <a:r>
              <a:rPr spc="-50" dirty="0"/>
              <a:t>Formulae</a:t>
            </a:r>
            <a:r>
              <a:rPr spc="-120" dirty="0"/>
              <a:t> </a:t>
            </a:r>
            <a:r>
              <a:rPr spc="-40" dirty="0"/>
              <a:t>for</a:t>
            </a:r>
            <a:r>
              <a:rPr spc="-114" dirty="0"/>
              <a:t> </a:t>
            </a:r>
            <a:r>
              <a:rPr spc="-50" dirty="0"/>
              <a:t>Hypothesis</a:t>
            </a:r>
            <a:r>
              <a:rPr spc="-125" dirty="0"/>
              <a:t> </a:t>
            </a:r>
            <a:r>
              <a:rPr spc="-85" dirty="0"/>
              <a:t>Testing</a:t>
            </a:r>
            <a:endParaRPr spc="-85" dirty="0"/>
          </a:p>
        </p:txBody>
      </p:sp>
      <p:sp>
        <p:nvSpPr>
          <p:cNvPr id="4" name="object 4"/>
          <p:cNvSpPr txBox="1"/>
          <p:nvPr/>
        </p:nvSpPr>
        <p:spPr>
          <a:xfrm>
            <a:off x="5412359" y="3847881"/>
            <a:ext cx="1132840" cy="1158240"/>
          </a:xfrm>
          <a:prstGeom prst="rect">
            <a:avLst/>
          </a:prstGeom>
        </p:spPr>
        <p:txBody>
          <a:bodyPr vert="horz" wrap="square" lIns="0" tIns="0" rIns="0" bIns="0" rtlCol="0">
            <a:spAutoFit/>
          </a:bodyPr>
          <a:lstStyle/>
          <a:p>
            <a:pPr marL="709930">
              <a:lnSpc>
                <a:spcPts val="1555"/>
              </a:lnSpc>
            </a:pPr>
            <a:r>
              <a:rPr sz="1800" dirty="0">
                <a:solidFill>
                  <a:srgbClr val="56555A"/>
                </a:solidFill>
                <a:latin typeface="Cambria Math" panose="02040503050406030204"/>
                <a:cs typeface="Cambria Math" panose="02040503050406030204"/>
              </a:rPr>
              <a:t>𝝈</a:t>
            </a:r>
            <a:endParaRPr sz="1800">
              <a:latin typeface="Cambria Math" panose="02040503050406030204"/>
              <a:cs typeface="Cambria Math" panose="02040503050406030204"/>
            </a:endParaRPr>
          </a:p>
          <a:p>
            <a:pPr>
              <a:lnSpc>
                <a:spcPts val="1950"/>
              </a:lnSpc>
              <a:tabLst>
                <a:tab pos="784225" algn="l"/>
              </a:tabLst>
            </a:pPr>
            <a:r>
              <a:rPr sz="2700" spc="60" baseline="11000" dirty="0">
                <a:solidFill>
                  <a:srgbClr val="56555A"/>
                </a:solidFill>
                <a:latin typeface="Cambria Math" panose="02040503050406030204"/>
                <a:cs typeface="Cambria Math" panose="02040503050406030204"/>
              </a:rPr>
              <a:t>𝒛</a:t>
            </a:r>
            <a:r>
              <a:rPr sz="1300" spc="40" dirty="0">
                <a:solidFill>
                  <a:srgbClr val="56555A"/>
                </a:solidFill>
                <a:latin typeface="Cambria Math" panose="02040503050406030204"/>
                <a:cs typeface="Cambria Math" panose="02040503050406030204"/>
              </a:rPr>
              <a:t>𝑎/𝟐</a:t>
            </a:r>
            <a:r>
              <a:rPr sz="1300" spc="180" dirty="0">
                <a:solidFill>
                  <a:srgbClr val="56555A"/>
                </a:solidFill>
                <a:latin typeface="Cambria Math" panose="02040503050406030204"/>
                <a:cs typeface="Cambria Math" panose="02040503050406030204"/>
              </a:rPr>
              <a:t> </a:t>
            </a:r>
            <a:r>
              <a:rPr sz="2700" baseline="11000" dirty="0">
                <a:solidFill>
                  <a:srgbClr val="56555A"/>
                </a:solidFill>
                <a:latin typeface="Cambria Math" panose="02040503050406030204"/>
                <a:cs typeface="Cambria Math" panose="02040503050406030204"/>
              </a:rPr>
              <a:t>∗	</a:t>
            </a:r>
            <a:r>
              <a:rPr sz="2700" baseline="-29000" dirty="0">
                <a:solidFill>
                  <a:srgbClr val="56555A"/>
                </a:solidFill>
                <a:latin typeface="Cambria Math" panose="02040503050406030204"/>
                <a:cs typeface="Cambria Math" panose="02040503050406030204"/>
              </a:rPr>
              <a:t>𝒏</a:t>
            </a:r>
            <a:endParaRPr sz="2700" baseline="-29000">
              <a:latin typeface="Cambria Math" panose="02040503050406030204"/>
              <a:cs typeface="Cambria Math" panose="02040503050406030204"/>
            </a:endParaRPr>
          </a:p>
          <a:p>
            <a:pPr marL="1017270">
              <a:lnSpc>
                <a:spcPts val="1765"/>
              </a:lnSpc>
              <a:spcBef>
                <a:spcPts val="2045"/>
              </a:spcBef>
            </a:pPr>
            <a:r>
              <a:rPr sz="1800" dirty="0">
                <a:solidFill>
                  <a:srgbClr val="56555A"/>
                </a:solidFill>
                <a:latin typeface="Cambria Math" panose="02040503050406030204"/>
                <a:cs typeface="Cambria Math" panose="02040503050406030204"/>
              </a:rPr>
              <a:t>𝒔</a:t>
            </a:r>
            <a:endParaRPr sz="1800">
              <a:latin typeface="Cambria Math" panose="02040503050406030204"/>
              <a:cs typeface="Cambria Math" panose="02040503050406030204"/>
            </a:endParaRPr>
          </a:p>
          <a:p>
            <a:pPr marL="6985">
              <a:lnSpc>
                <a:spcPts val="1765"/>
              </a:lnSpc>
              <a:tabLst>
                <a:tab pos="764540" algn="l"/>
              </a:tabLst>
            </a:pPr>
            <a:r>
              <a:rPr sz="1800" dirty="0">
                <a:solidFill>
                  <a:srgbClr val="56555A"/>
                </a:solidFill>
                <a:latin typeface="Cambria Math" panose="02040503050406030204"/>
                <a:cs typeface="Cambria Math" panose="02040503050406030204"/>
              </a:rPr>
              <a:t>𝒕	∗</a:t>
            </a:r>
            <a:endParaRPr sz="1800">
              <a:latin typeface="Cambria Math" panose="02040503050406030204"/>
              <a:cs typeface="Cambria Math" panose="02040503050406030204"/>
            </a:endParaRPr>
          </a:p>
        </p:txBody>
      </p:sp>
      <p:sp>
        <p:nvSpPr>
          <p:cNvPr id="5" name="object 5"/>
          <p:cNvSpPr txBox="1"/>
          <p:nvPr/>
        </p:nvSpPr>
        <p:spPr>
          <a:xfrm>
            <a:off x="5515355" y="4871843"/>
            <a:ext cx="1122045" cy="300355"/>
          </a:xfrm>
          <a:prstGeom prst="rect">
            <a:avLst/>
          </a:prstGeom>
        </p:spPr>
        <p:txBody>
          <a:bodyPr vert="horz" wrap="square" lIns="0" tIns="0" rIns="0" bIns="0" rtlCol="0">
            <a:spAutoFit/>
          </a:bodyPr>
          <a:lstStyle/>
          <a:p>
            <a:pPr>
              <a:lnSpc>
                <a:spcPts val="1390"/>
              </a:lnSpc>
              <a:tabLst>
                <a:tab pos="973455" algn="l"/>
              </a:tabLst>
            </a:pPr>
            <a:r>
              <a:rPr sz="1300" spc="20" dirty="0">
                <a:solidFill>
                  <a:srgbClr val="56555A"/>
                </a:solidFill>
                <a:latin typeface="Cambria Math" panose="02040503050406030204"/>
                <a:cs typeface="Cambria Math" panose="02040503050406030204"/>
              </a:rPr>
              <a:t>𝒅</a:t>
            </a:r>
            <a:r>
              <a:rPr sz="1300" spc="5" dirty="0">
                <a:solidFill>
                  <a:srgbClr val="56555A"/>
                </a:solidFill>
                <a:latin typeface="Cambria Math" panose="02040503050406030204"/>
                <a:cs typeface="Cambria Math" panose="02040503050406030204"/>
              </a:rPr>
              <a:t>.</a:t>
            </a:r>
            <a:r>
              <a:rPr sz="1300" spc="20" dirty="0">
                <a:solidFill>
                  <a:srgbClr val="56555A"/>
                </a:solidFill>
                <a:latin typeface="Cambria Math" panose="02040503050406030204"/>
                <a:cs typeface="Cambria Math" panose="02040503050406030204"/>
              </a:rPr>
              <a:t>𝒇</a:t>
            </a:r>
            <a:r>
              <a:rPr sz="1300" spc="5" dirty="0">
                <a:solidFill>
                  <a:srgbClr val="56555A"/>
                </a:solidFill>
                <a:latin typeface="Cambria Math" panose="02040503050406030204"/>
                <a:cs typeface="Cambria Math" panose="02040503050406030204"/>
              </a:rPr>
              <a:t>.,</a:t>
            </a:r>
            <a:r>
              <a:rPr sz="1300" spc="290" dirty="0">
                <a:solidFill>
                  <a:srgbClr val="56555A"/>
                </a:solidFill>
                <a:latin typeface="Cambria Math" panose="02040503050406030204"/>
                <a:cs typeface="Cambria Math" panose="02040503050406030204"/>
              </a:rPr>
              <a:t>𝑎</a:t>
            </a:r>
            <a:r>
              <a:rPr sz="1300" spc="15" dirty="0">
                <a:solidFill>
                  <a:srgbClr val="56555A"/>
                </a:solidFill>
                <a:latin typeface="Cambria Math" panose="02040503050406030204"/>
                <a:cs typeface="Cambria Math" panose="02040503050406030204"/>
              </a:rPr>
              <a:t>/𝟐</a:t>
            </a:r>
            <a:r>
              <a:rPr sz="1300" dirty="0">
                <a:solidFill>
                  <a:srgbClr val="56555A"/>
                </a:solidFill>
                <a:latin typeface="Cambria Math" panose="02040503050406030204"/>
                <a:cs typeface="Cambria Math" panose="02040503050406030204"/>
              </a:rPr>
              <a:t>	</a:t>
            </a:r>
            <a:r>
              <a:rPr sz="2700" baseline="-29000" dirty="0">
                <a:solidFill>
                  <a:srgbClr val="56555A"/>
                </a:solidFill>
                <a:latin typeface="Cambria Math" panose="02040503050406030204"/>
                <a:cs typeface="Cambria Math" panose="02040503050406030204"/>
              </a:rPr>
              <a:t>𝒏</a:t>
            </a:r>
            <a:endParaRPr sz="2700" baseline="-29000">
              <a:latin typeface="Cambria Math" panose="02040503050406030204"/>
              <a:cs typeface="Cambria Math" panose="02040503050406030204"/>
            </a:endParaRPr>
          </a:p>
        </p:txBody>
      </p:sp>
      <p:graphicFrame>
        <p:nvGraphicFramePr>
          <p:cNvPr id="6" name="object 6"/>
          <p:cNvGraphicFramePr>
            <a:graphicFrameLocks noGrp="1"/>
          </p:cNvGraphicFramePr>
          <p:nvPr/>
        </p:nvGraphicFramePr>
        <p:xfrm>
          <a:off x="-6350" y="1365250"/>
          <a:ext cx="12211050" cy="4735830"/>
        </p:xfrm>
        <a:graphic>
          <a:graphicData uri="http://schemas.openxmlformats.org/drawingml/2006/table">
            <a:tbl>
              <a:tblPr firstRow="1" bandRow="1">
                <a:tableStyleId>{2D5ABB26-0587-4C30-8999-92F81FD0307C}</a:tableStyleId>
              </a:tblPr>
              <a:tblGrid>
                <a:gridCol w="1402080"/>
                <a:gridCol w="1066800"/>
                <a:gridCol w="1214120"/>
                <a:gridCol w="777239"/>
                <a:gridCol w="514350"/>
                <a:gridCol w="1954530"/>
                <a:gridCol w="727075"/>
                <a:gridCol w="1406525"/>
                <a:gridCol w="3129279"/>
              </a:tblGrid>
              <a:tr h="648080">
                <a:tc>
                  <a:txBody>
                    <a:bodyPr/>
                    <a:lstStyle/>
                    <a:p>
                      <a:pPr>
                        <a:lnSpc>
                          <a:spcPct val="100000"/>
                        </a:lnSpc>
                        <a:spcBef>
                          <a:spcPts val="10"/>
                        </a:spcBef>
                      </a:pPr>
                      <a:endParaRPr sz="1450">
                        <a:latin typeface="Times New Roman" panose="02020603050405020304"/>
                        <a:cs typeface="Times New Roman" panose="02020603050405020304"/>
                      </a:endParaRPr>
                    </a:p>
                    <a:p>
                      <a:pPr algn="ctr">
                        <a:lnSpc>
                          <a:spcPct val="100000"/>
                        </a:lnSpc>
                        <a:spcBef>
                          <a:spcPts val="5"/>
                        </a:spcBef>
                      </a:pPr>
                      <a:r>
                        <a:rPr sz="1400" dirty="0">
                          <a:solidFill>
                            <a:srgbClr val="FFFFFF"/>
                          </a:solidFill>
                          <a:latin typeface="Leelawadee UI Semilight" panose="020B0402040204020203"/>
                          <a:cs typeface="Leelawadee UI Semilight" panose="020B0402040204020203"/>
                        </a:rPr>
                        <a:t>#</a:t>
                      </a:r>
                      <a:r>
                        <a:rPr sz="1400" spc="-45" dirty="0">
                          <a:solidFill>
                            <a:srgbClr val="FFFFFF"/>
                          </a:solidFill>
                          <a:latin typeface="Leelawadee UI Semilight" panose="020B0402040204020203"/>
                          <a:cs typeface="Leelawadee UI Semilight" panose="020B0402040204020203"/>
                        </a:rPr>
                        <a:t> </a:t>
                      </a:r>
                      <a:r>
                        <a:rPr sz="1400" dirty="0">
                          <a:solidFill>
                            <a:srgbClr val="FFFFFF"/>
                          </a:solidFill>
                          <a:latin typeface="Leelawadee UI Semilight" panose="020B0402040204020203"/>
                          <a:cs typeface="Leelawadee UI Semilight" panose="020B0402040204020203"/>
                        </a:rPr>
                        <a:t>populations</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a:txBody>
                    <a:bodyPr/>
                    <a:lstStyle/>
                    <a:p>
                      <a:pPr marL="122555">
                        <a:lnSpc>
                          <a:spcPct val="100000"/>
                        </a:lnSpc>
                        <a:spcBef>
                          <a:spcPts val="840"/>
                        </a:spcBef>
                      </a:pPr>
                      <a:r>
                        <a:rPr sz="1400" spc="-5" dirty="0">
                          <a:solidFill>
                            <a:srgbClr val="FFFFFF"/>
                          </a:solidFill>
                          <a:latin typeface="Leelawadee UI Semilight" panose="020B0402040204020203"/>
                          <a:cs typeface="Leelawadee UI Semilight" panose="020B0402040204020203"/>
                        </a:rPr>
                        <a:t>Population</a:t>
                      </a:r>
                      <a:endParaRPr sz="1400">
                        <a:latin typeface="Leelawadee UI Semilight" panose="020B0402040204020203"/>
                        <a:cs typeface="Leelawadee UI Semilight" panose="020B0402040204020203"/>
                      </a:endParaRPr>
                    </a:p>
                    <a:p>
                      <a:pPr marL="217170">
                        <a:lnSpc>
                          <a:spcPct val="100000"/>
                        </a:lnSpc>
                      </a:pPr>
                      <a:r>
                        <a:rPr sz="1400" spc="-5" dirty="0">
                          <a:solidFill>
                            <a:srgbClr val="FFFFFF"/>
                          </a:solidFill>
                          <a:latin typeface="Leelawadee UI Semilight" panose="020B0402040204020203"/>
                          <a:cs typeface="Leelawadee UI Semilight" panose="020B0402040204020203"/>
                        </a:rPr>
                        <a:t>variance</a:t>
                      </a:r>
                      <a:endParaRPr sz="1400">
                        <a:latin typeface="Leelawadee UI Semilight" panose="020B0402040204020203"/>
                        <a:cs typeface="Leelawadee UI Semilight" panose="020B0402040204020203"/>
                      </a:endParaRPr>
                    </a:p>
                  </a:txBody>
                  <a:tcPr marL="0" marR="0" marT="1066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a:txBody>
                    <a:bodyPr/>
                    <a:lstStyle/>
                    <a:p>
                      <a:pPr>
                        <a:lnSpc>
                          <a:spcPct val="100000"/>
                        </a:lnSpc>
                        <a:spcBef>
                          <a:spcPts val="10"/>
                        </a:spcBef>
                      </a:pPr>
                      <a:endParaRPr sz="1450">
                        <a:latin typeface="Times New Roman" panose="02020603050405020304"/>
                        <a:cs typeface="Times New Roman" panose="02020603050405020304"/>
                      </a:endParaRPr>
                    </a:p>
                    <a:p>
                      <a:pPr algn="ctr">
                        <a:lnSpc>
                          <a:spcPct val="100000"/>
                        </a:lnSpc>
                        <a:spcBef>
                          <a:spcPts val="5"/>
                        </a:spcBef>
                      </a:pPr>
                      <a:r>
                        <a:rPr sz="1400" spc="-15" dirty="0">
                          <a:solidFill>
                            <a:srgbClr val="FFFFFF"/>
                          </a:solidFill>
                          <a:latin typeface="Leelawadee UI Semilight" panose="020B0402040204020203"/>
                          <a:cs typeface="Leelawadee UI Semilight" panose="020B0402040204020203"/>
                        </a:rPr>
                        <a:t>Samples</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a:txBody>
                    <a:bodyPr/>
                    <a:lstStyle/>
                    <a:p>
                      <a:pPr>
                        <a:lnSpc>
                          <a:spcPct val="100000"/>
                        </a:lnSpc>
                        <a:spcBef>
                          <a:spcPts val="10"/>
                        </a:spcBef>
                      </a:pPr>
                      <a:endParaRPr sz="1450">
                        <a:latin typeface="Times New Roman" panose="02020603050405020304"/>
                        <a:cs typeface="Times New Roman" panose="02020603050405020304"/>
                      </a:endParaRPr>
                    </a:p>
                    <a:p>
                      <a:pPr marL="1905" algn="ctr">
                        <a:lnSpc>
                          <a:spcPct val="100000"/>
                        </a:lnSpc>
                        <a:spcBef>
                          <a:spcPts val="5"/>
                        </a:spcBef>
                      </a:pPr>
                      <a:r>
                        <a:rPr sz="1400" spc="-10" dirty="0">
                          <a:solidFill>
                            <a:srgbClr val="FFFFFF"/>
                          </a:solidFill>
                          <a:latin typeface="Leelawadee UI Semilight" panose="020B0402040204020203"/>
                          <a:cs typeface="Leelawadee UI Semilight" panose="020B0402040204020203"/>
                        </a:rPr>
                        <a:t>Statistic</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gridSpan="2">
                  <a:txBody>
                    <a:bodyPr/>
                    <a:lstStyle/>
                    <a:p>
                      <a:pPr>
                        <a:lnSpc>
                          <a:spcPct val="100000"/>
                        </a:lnSpc>
                        <a:spcBef>
                          <a:spcPts val="10"/>
                        </a:spcBef>
                      </a:pPr>
                      <a:endParaRPr sz="1450">
                        <a:latin typeface="Times New Roman" panose="02020603050405020304"/>
                        <a:cs typeface="Times New Roman" panose="02020603050405020304"/>
                      </a:endParaRPr>
                    </a:p>
                    <a:p>
                      <a:pPr marL="4445" algn="ctr">
                        <a:lnSpc>
                          <a:spcPct val="100000"/>
                        </a:lnSpc>
                        <a:spcBef>
                          <a:spcPts val="5"/>
                        </a:spcBef>
                      </a:pPr>
                      <a:r>
                        <a:rPr sz="1400" spc="-25" dirty="0">
                          <a:solidFill>
                            <a:srgbClr val="FFFFFF"/>
                          </a:solidFill>
                          <a:latin typeface="Leelawadee UI Semilight" panose="020B0402040204020203"/>
                          <a:cs typeface="Leelawadee UI Semilight" panose="020B0402040204020203"/>
                        </a:rPr>
                        <a:t>Variance</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hMerge="1">
                  <a:tcPr marL="0" marR="0" marT="0" marB="0"/>
                </a:tc>
                <a:tc gridSpan="2">
                  <a:txBody>
                    <a:bodyPr/>
                    <a:lstStyle/>
                    <a:p>
                      <a:pPr>
                        <a:lnSpc>
                          <a:spcPct val="100000"/>
                        </a:lnSpc>
                        <a:spcBef>
                          <a:spcPts val="10"/>
                        </a:spcBef>
                      </a:pPr>
                      <a:endParaRPr sz="1450">
                        <a:latin typeface="Times New Roman" panose="02020603050405020304"/>
                        <a:cs typeface="Times New Roman" panose="02020603050405020304"/>
                      </a:endParaRPr>
                    </a:p>
                    <a:p>
                      <a:pPr marL="170815">
                        <a:lnSpc>
                          <a:spcPct val="100000"/>
                        </a:lnSpc>
                        <a:spcBef>
                          <a:spcPts val="5"/>
                        </a:spcBef>
                      </a:pPr>
                      <a:r>
                        <a:rPr sz="1400" spc="-10" dirty="0">
                          <a:solidFill>
                            <a:srgbClr val="FFFFFF"/>
                          </a:solidFill>
                          <a:latin typeface="Leelawadee UI Semilight" panose="020B0402040204020203"/>
                          <a:cs typeface="Leelawadee UI Semilight" panose="020B0402040204020203"/>
                        </a:rPr>
                        <a:t>Formula</a:t>
                      </a:r>
                      <a:r>
                        <a:rPr sz="1400" spc="-75" dirty="0">
                          <a:solidFill>
                            <a:srgbClr val="FFFFFF"/>
                          </a:solidFill>
                          <a:latin typeface="Leelawadee UI Semilight" panose="020B0402040204020203"/>
                          <a:cs typeface="Leelawadee UI Semilight" panose="020B0402040204020203"/>
                        </a:rPr>
                        <a:t> </a:t>
                      </a:r>
                      <a:r>
                        <a:rPr sz="1400" dirty="0">
                          <a:solidFill>
                            <a:srgbClr val="FFFFFF"/>
                          </a:solidFill>
                          <a:latin typeface="Leelawadee UI Semilight" panose="020B0402040204020203"/>
                          <a:cs typeface="Leelawadee UI Semilight" panose="020B0402040204020203"/>
                        </a:rPr>
                        <a:t>for</a:t>
                      </a:r>
                      <a:r>
                        <a:rPr sz="1400" spc="-70" dirty="0">
                          <a:solidFill>
                            <a:srgbClr val="FFFFFF"/>
                          </a:solidFill>
                          <a:latin typeface="Leelawadee UI Semilight" panose="020B0402040204020203"/>
                          <a:cs typeface="Leelawadee UI Semilight" panose="020B0402040204020203"/>
                        </a:rPr>
                        <a:t> </a:t>
                      </a:r>
                      <a:r>
                        <a:rPr sz="1400" spc="-5" dirty="0">
                          <a:solidFill>
                            <a:srgbClr val="FFFFFF"/>
                          </a:solidFill>
                          <a:latin typeface="Leelawadee UI Semilight" panose="020B0402040204020203"/>
                          <a:cs typeface="Leelawadee UI Semilight" panose="020B0402040204020203"/>
                        </a:rPr>
                        <a:t>test</a:t>
                      </a:r>
                      <a:r>
                        <a:rPr sz="1400" spc="-75" dirty="0">
                          <a:solidFill>
                            <a:srgbClr val="FFFFFF"/>
                          </a:solidFill>
                          <a:latin typeface="Leelawadee UI Semilight" panose="020B0402040204020203"/>
                          <a:cs typeface="Leelawadee UI Semilight" panose="020B0402040204020203"/>
                        </a:rPr>
                        <a:t> </a:t>
                      </a:r>
                      <a:r>
                        <a:rPr sz="1400" spc="-5" dirty="0">
                          <a:solidFill>
                            <a:srgbClr val="FFFFFF"/>
                          </a:solidFill>
                          <a:latin typeface="Leelawadee UI Semilight" panose="020B0402040204020203"/>
                          <a:cs typeface="Leelawadee UI Semilight" panose="020B0402040204020203"/>
                        </a:rPr>
                        <a:t>statistic</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c hMerge="1">
                  <a:tcPr marL="0" marR="0" marT="0" marB="0"/>
                </a:tc>
                <a:tc>
                  <a:txBody>
                    <a:bodyPr/>
                    <a:lstStyle/>
                    <a:p>
                      <a:pPr>
                        <a:lnSpc>
                          <a:spcPct val="100000"/>
                        </a:lnSpc>
                        <a:spcBef>
                          <a:spcPts val="10"/>
                        </a:spcBef>
                      </a:pPr>
                      <a:endParaRPr sz="1450">
                        <a:latin typeface="Times New Roman" panose="02020603050405020304"/>
                        <a:cs typeface="Times New Roman" panose="02020603050405020304"/>
                      </a:endParaRPr>
                    </a:p>
                    <a:p>
                      <a:pPr marL="2540" algn="ctr">
                        <a:lnSpc>
                          <a:spcPct val="100000"/>
                        </a:lnSpc>
                        <a:spcBef>
                          <a:spcPts val="5"/>
                        </a:spcBef>
                      </a:pPr>
                      <a:r>
                        <a:rPr sz="1400" spc="-5" dirty="0">
                          <a:solidFill>
                            <a:srgbClr val="FFFFFF"/>
                          </a:solidFill>
                          <a:latin typeface="Leelawadee UI Semilight" panose="020B0402040204020203"/>
                          <a:cs typeface="Leelawadee UI Semilight" panose="020B0402040204020203"/>
                        </a:rPr>
                        <a:t>D</a:t>
                      </a:r>
                      <a:r>
                        <a:rPr sz="1400" dirty="0">
                          <a:solidFill>
                            <a:srgbClr val="FFFFFF"/>
                          </a:solidFill>
                          <a:latin typeface="Leelawadee UI Semilight" panose="020B0402040204020203"/>
                          <a:cs typeface="Leelawadee UI Semilight" panose="020B0402040204020203"/>
                        </a:rPr>
                        <a:t>eci</a:t>
                      </a:r>
                      <a:r>
                        <a:rPr sz="1400" spc="-25" dirty="0">
                          <a:solidFill>
                            <a:srgbClr val="FFFFFF"/>
                          </a:solidFill>
                          <a:latin typeface="Leelawadee UI Semilight" panose="020B0402040204020203"/>
                          <a:cs typeface="Leelawadee UI Semilight" panose="020B0402040204020203"/>
                        </a:rPr>
                        <a:t>s</a:t>
                      </a:r>
                      <a:r>
                        <a:rPr sz="1400" dirty="0">
                          <a:solidFill>
                            <a:srgbClr val="FFFFFF"/>
                          </a:solidFill>
                          <a:latin typeface="Leelawadee UI Semilight" panose="020B0402040204020203"/>
                          <a:cs typeface="Leelawadee UI Semilight" panose="020B0402040204020203"/>
                        </a:rPr>
                        <a:t>i</a:t>
                      </a:r>
                      <a:r>
                        <a:rPr sz="1400" spc="-15" dirty="0">
                          <a:solidFill>
                            <a:srgbClr val="FFFFFF"/>
                          </a:solidFill>
                          <a:latin typeface="Leelawadee UI Semilight" panose="020B0402040204020203"/>
                          <a:cs typeface="Leelawadee UI Semilight" panose="020B0402040204020203"/>
                        </a:rPr>
                        <a:t>o</a:t>
                      </a:r>
                      <a:r>
                        <a:rPr sz="1400" dirty="0">
                          <a:solidFill>
                            <a:srgbClr val="FFFFFF"/>
                          </a:solidFill>
                          <a:latin typeface="Leelawadee UI Semilight" panose="020B0402040204020203"/>
                          <a:cs typeface="Leelawadee UI Semilight" panose="020B0402040204020203"/>
                        </a:rPr>
                        <a:t>n</a:t>
                      </a:r>
                      <a:r>
                        <a:rPr sz="1400" spc="-70" dirty="0">
                          <a:solidFill>
                            <a:srgbClr val="FFFFFF"/>
                          </a:solidFill>
                          <a:latin typeface="Leelawadee UI Semilight" panose="020B0402040204020203"/>
                          <a:cs typeface="Leelawadee UI Semilight" panose="020B0402040204020203"/>
                        </a:rPr>
                        <a:t> </a:t>
                      </a:r>
                      <a:r>
                        <a:rPr sz="1400" dirty="0">
                          <a:solidFill>
                            <a:srgbClr val="FFFFFF"/>
                          </a:solidFill>
                          <a:latin typeface="Leelawadee UI Semilight" panose="020B0402040204020203"/>
                          <a:cs typeface="Leelawadee UI Semilight" panose="020B0402040204020203"/>
                        </a:rPr>
                        <a:t>rule</a:t>
                      </a:r>
                      <a:endParaRPr sz="1400">
                        <a:latin typeface="Leelawadee UI Semilight" panose="020B0402040204020203"/>
                        <a:cs typeface="Leelawadee UI Semilight" panose="020B0402040204020203"/>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6AD9F"/>
                    </a:solidFill>
                  </a:tcPr>
                </a:tc>
              </a:tr>
              <a:tr h="621792">
                <a:tc>
                  <a:txBody>
                    <a:bodyPr/>
                    <a:lstStyle/>
                    <a:p>
                      <a:pPr algn="ctr">
                        <a:lnSpc>
                          <a:spcPct val="100000"/>
                        </a:lnSpc>
                        <a:spcBef>
                          <a:spcPts val="1580"/>
                        </a:spcBef>
                      </a:pPr>
                      <a:r>
                        <a:rPr sz="1400" spc="-5" dirty="0">
                          <a:solidFill>
                            <a:srgbClr val="56555A"/>
                          </a:solidFill>
                          <a:latin typeface="Leelawadee UI Semilight" panose="020B0402040204020203"/>
                          <a:cs typeface="Leelawadee UI Semilight" panose="020B0402040204020203"/>
                        </a:rPr>
                        <a:t>One</a:t>
                      </a:r>
                      <a:endParaRPr sz="1400">
                        <a:latin typeface="Leelawadee UI Semilight" panose="020B0402040204020203"/>
                        <a:cs typeface="Leelawadee UI Semilight" panose="020B0402040204020203"/>
                      </a:endParaRPr>
                    </a:p>
                  </a:txBody>
                  <a:tcPr marL="0" marR="0" marT="2006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a:txBody>
                    <a:bodyPr/>
                    <a:lstStyle/>
                    <a:p>
                      <a:pPr algn="ctr">
                        <a:lnSpc>
                          <a:spcPct val="100000"/>
                        </a:lnSpc>
                        <a:spcBef>
                          <a:spcPts val="1580"/>
                        </a:spcBef>
                      </a:pPr>
                      <a:r>
                        <a:rPr sz="1400" spc="-5" dirty="0">
                          <a:solidFill>
                            <a:srgbClr val="56555A"/>
                          </a:solidFill>
                          <a:latin typeface="Leelawadee UI Semilight" panose="020B0402040204020203"/>
                          <a:cs typeface="Leelawadee UI Semilight" panose="020B0402040204020203"/>
                        </a:rPr>
                        <a:t>known</a:t>
                      </a:r>
                      <a:endParaRPr sz="1400">
                        <a:latin typeface="Leelawadee UI Semilight" panose="020B0402040204020203"/>
                        <a:cs typeface="Leelawadee UI Semilight" panose="020B0402040204020203"/>
                      </a:endParaRPr>
                    </a:p>
                  </a:txBody>
                  <a:tcPr marL="0" marR="0" marT="2006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a:txBody>
                    <a:bodyPr/>
                    <a:lstStyle/>
                    <a:p>
                      <a:pPr algn="ctr">
                        <a:lnSpc>
                          <a:spcPct val="100000"/>
                        </a:lnSpc>
                        <a:spcBef>
                          <a:spcPts val="1580"/>
                        </a:spcBef>
                      </a:pPr>
                      <a:r>
                        <a:rPr sz="1400" dirty="0">
                          <a:solidFill>
                            <a:srgbClr val="56555A"/>
                          </a:solidFill>
                          <a:latin typeface="Leelawadee UI Semilight" panose="020B0402040204020203"/>
                          <a:cs typeface="Leelawadee UI Semilight" panose="020B0402040204020203"/>
                        </a:rPr>
                        <a:t>-</a:t>
                      </a:r>
                      <a:endParaRPr sz="1400">
                        <a:latin typeface="Leelawadee UI Semilight" panose="020B0402040204020203"/>
                        <a:cs typeface="Leelawadee UI Semilight" panose="020B0402040204020203"/>
                      </a:endParaRPr>
                    </a:p>
                  </a:txBody>
                  <a:tcPr marL="0" marR="0" marT="2006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a:txBody>
                    <a:bodyPr/>
                    <a:lstStyle/>
                    <a:p>
                      <a:pPr marL="635" algn="ctr">
                        <a:lnSpc>
                          <a:spcPct val="100000"/>
                        </a:lnSpc>
                        <a:spcBef>
                          <a:spcPts val="1580"/>
                        </a:spcBef>
                      </a:pPr>
                      <a:r>
                        <a:rPr sz="1400" dirty="0">
                          <a:solidFill>
                            <a:srgbClr val="56555A"/>
                          </a:solidFill>
                          <a:latin typeface="Leelawadee UI Semilight" panose="020B0402040204020203"/>
                          <a:cs typeface="Leelawadee UI Semilight" panose="020B0402040204020203"/>
                        </a:rPr>
                        <a:t>z</a:t>
                      </a:r>
                      <a:endParaRPr sz="1400">
                        <a:latin typeface="Leelawadee UI Semilight" panose="020B0402040204020203"/>
                        <a:cs typeface="Leelawadee UI Semilight" panose="020B0402040204020203"/>
                      </a:endParaRPr>
                    </a:p>
                  </a:txBody>
                  <a:tcPr marL="0" marR="0" marT="2006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gridSpan="2">
                  <a:txBody>
                    <a:bodyPr/>
                    <a:lstStyle/>
                    <a:p>
                      <a:pPr marR="48895" algn="ctr">
                        <a:lnSpc>
                          <a:spcPct val="100000"/>
                        </a:lnSpc>
                        <a:spcBef>
                          <a:spcPts val="1065"/>
                        </a:spcBef>
                      </a:pPr>
                      <a:r>
                        <a:rPr sz="2100" spc="82" baseline="-20000" dirty="0">
                          <a:solidFill>
                            <a:srgbClr val="56555A"/>
                          </a:solidFill>
                          <a:latin typeface="Cambria Math" panose="02040503050406030204"/>
                          <a:cs typeface="Cambria Math" panose="02040503050406030204"/>
                        </a:rPr>
                        <a:t>𝜎</a:t>
                      </a:r>
                      <a:r>
                        <a:rPr sz="1000" spc="5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txBody>
                  <a:tcPr marL="0" marR="0" marT="1352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c hMerge="1">
                  <a:tcPr marL="0" marR="0" marT="0" marB="0"/>
                </a:tc>
                <a:tc gridSpan="2">
                  <a:txBody>
                    <a:bodyPr/>
                    <a:lstStyle/>
                    <a:p>
                      <a:pPr marL="972185">
                        <a:lnSpc>
                          <a:spcPts val="1375"/>
                        </a:lnSpc>
                        <a:spcBef>
                          <a:spcPts val="55"/>
                        </a:spcBef>
                      </a:pPr>
                      <a:r>
                        <a:rPr sz="1400" spc="-20" dirty="0">
                          <a:solidFill>
                            <a:srgbClr val="56555A"/>
                          </a:solidFill>
                          <a:latin typeface="Cambria Math" panose="02040503050406030204"/>
                          <a:cs typeface="Cambria Math" panose="02040503050406030204"/>
                        </a:rPr>
                        <a:t>𝑥ҧ</a:t>
                      </a:r>
                      <a:r>
                        <a:rPr sz="1400" spc="7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10"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𝜇</a:t>
                      </a:r>
                      <a:r>
                        <a:rPr sz="1500" spc="22" baseline="-17000" dirty="0">
                          <a:solidFill>
                            <a:srgbClr val="56555A"/>
                          </a:solid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591185">
                        <a:lnSpc>
                          <a:spcPts val="1150"/>
                        </a:lnSpc>
                        <a:tabLst>
                          <a:tab pos="1040765" algn="l"/>
                        </a:tabLst>
                      </a:pPr>
                      <a:r>
                        <a:rPr sz="1400" dirty="0">
                          <a:solidFill>
                            <a:srgbClr val="56555A"/>
                          </a:solidFill>
                          <a:latin typeface="Cambria Math" panose="02040503050406030204"/>
                          <a:cs typeface="Cambria Math" panose="02040503050406030204"/>
                        </a:rPr>
                        <a:t>𝑍</a:t>
                      </a:r>
                      <a:r>
                        <a:rPr sz="1400" spc="10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2100" baseline="-20000" dirty="0">
                          <a:solidFill>
                            <a:srgbClr val="56555A"/>
                          </a:solidFill>
                          <a:latin typeface="Cambria Math" panose="02040503050406030204"/>
                          <a:cs typeface="Cambria Math" panose="02040503050406030204"/>
                        </a:rPr>
                        <a:t>𝜎</a:t>
                      </a:r>
                      <a:endParaRPr sz="2100" baseline="-20000">
                        <a:latin typeface="Cambria Math" panose="02040503050406030204"/>
                        <a:cs typeface="Cambria Math" panose="02040503050406030204"/>
                      </a:endParaRPr>
                    </a:p>
                    <a:p>
                      <a:pPr marL="1136650">
                        <a:lnSpc>
                          <a:spcPts val="1460"/>
                        </a:lnSpc>
                      </a:pPr>
                      <a:r>
                        <a:rPr sz="1400" dirty="0">
                          <a:solidFill>
                            <a:srgbClr val="56555A"/>
                          </a:solidFill>
                          <a:latin typeface="Cambria Math" panose="02040503050406030204"/>
                          <a:cs typeface="Cambria Math" panose="02040503050406030204"/>
                        </a:rPr>
                        <a:t>ൗ</a:t>
                      </a:r>
                      <a:r>
                        <a:rPr sz="1400" dirty="0">
                          <a:solidFill>
                            <a:srgbClr val="56555A"/>
                          </a:solidFill>
                          <a:latin typeface="Cambria Math" panose="02040503050406030204"/>
                          <a:cs typeface="Cambria Math" panose="02040503050406030204"/>
                        </a:rPr>
                        <a:t>  </a:t>
                      </a:r>
                      <a:r>
                        <a:rPr sz="1400" spc="-114" dirty="0">
                          <a:solidFill>
                            <a:srgbClr val="56555A"/>
                          </a:solidFill>
                          <a:latin typeface="Cambria Math" panose="02040503050406030204"/>
                          <a:cs typeface="Cambria Math" panose="02040503050406030204"/>
                        </a:rPr>
                        <a:t> </a:t>
                      </a:r>
                      <a:r>
                        <a:rPr sz="2100" baseline="-22000" dirty="0">
                          <a:solidFill>
                            <a:srgbClr val="56555A"/>
                          </a:solidFill>
                          <a:latin typeface="Cambria Math" panose="02040503050406030204"/>
                          <a:cs typeface="Cambria Math" panose="02040503050406030204"/>
                        </a:rPr>
                        <a:t>n</a:t>
                      </a:r>
                      <a:endParaRPr sz="2100" baseline="-22000">
                        <a:latin typeface="Cambria Math" panose="02040503050406030204"/>
                        <a:cs typeface="Cambria Math" panose="02040503050406030204"/>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hMerge="1">
                  <a:tcPr marL="0" marR="0" marT="0" marB="0"/>
                </a:tc>
                <a:tc rowSpan="5">
                  <a:txBody>
                    <a:bodyPr/>
                    <a:lstStyle/>
                    <a:p>
                      <a:pPr marL="92075" marR="260350">
                        <a:lnSpc>
                          <a:spcPct val="100000"/>
                        </a:lnSpc>
                        <a:spcBef>
                          <a:spcPts val="320"/>
                        </a:spcBef>
                      </a:pPr>
                      <a:r>
                        <a:rPr sz="1400" spc="-10" dirty="0">
                          <a:solidFill>
                            <a:srgbClr val="56555A"/>
                          </a:solidFill>
                          <a:latin typeface="Cambria Math" panose="02040503050406030204"/>
                          <a:cs typeface="Cambria Math" panose="02040503050406030204"/>
                        </a:rPr>
                        <a:t>There</a:t>
                      </a:r>
                      <a:r>
                        <a:rPr sz="1400" spc="-5" dirty="0">
                          <a:solidFill>
                            <a:srgbClr val="56555A"/>
                          </a:solidFill>
                          <a:latin typeface="Cambria Math" panose="02040503050406030204"/>
                          <a:cs typeface="Cambria Math" panose="02040503050406030204"/>
                        </a:rPr>
                        <a:t> </a:t>
                      </a:r>
                      <a:r>
                        <a:rPr sz="1400" spc="-10" dirty="0">
                          <a:solidFill>
                            <a:srgbClr val="56555A"/>
                          </a:solidFill>
                          <a:latin typeface="Cambria Math" panose="02040503050406030204"/>
                          <a:cs typeface="Cambria Math" panose="02040503050406030204"/>
                        </a:rPr>
                        <a:t>are</a:t>
                      </a:r>
                      <a:r>
                        <a:rPr sz="1400" spc="10"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several</a:t>
                      </a:r>
                      <a:r>
                        <a:rPr sz="1400" spc="-10"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ways </a:t>
                      </a:r>
                      <a:r>
                        <a:rPr sz="1400" spc="-5" dirty="0">
                          <a:solidFill>
                            <a:srgbClr val="56555A"/>
                          </a:solidFill>
                          <a:latin typeface="Cambria Math" panose="02040503050406030204"/>
                          <a:cs typeface="Cambria Math" panose="02040503050406030204"/>
                        </a:rPr>
                        <a:t>to</a:t>
                      </a:r>
                      <a:r>
                        <a:rPr sz="1400" spc="-15" dirty="0">
                          <a:solidFill>
                            <a:srgbClr val="56555A"/>
                          </a:solidFill>
                          <a:latin typeface="Cambria Math" panose="02040503050406030204"/>
                          <a:cs typeface="Cambria Math" panose="02040503050406030204"/>
                        </a:rPr>
                        <a:t> </a:t>
                      </a:r>
                      <a:r>
                        <a:rPr sz="1400" spc="-10" dirty="0">
                          <a:solidFill>
                            <a:srgbClr val="56555A"/>
                          </a:solidFill>
                          <a:latin typeface="Cambria Math" panose="02040503050406030204"/>
                          <a:cs typeface="Cambria Math" panose="02040503050406030204"/>
                        </a:rPr>
                        <a:t>phrase </a:t>
                      </a:r>
                      <a:r>
                        <a:rPr sz="1400" dirty="0">
                          <a:solidFill>
                            <a:srgbClr val="56555A"/>
                          </a:solidFill>
                          <a:latin typeface="Cambria Math" panose="02040503050406030204"/>
                          <a:cs typeface="Cambria Math" panose="02040503050406030204"/>
                        </a:rPr>
                        <a:t>the </a:t>
                      </a:r>
                      <a:r>
                        <a:rPr sz="1400" spc="-29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decision </a:t>
                      </a:r>
                      <a:r>
                        <a:rPr sz="1400" spc="-5" dirty="0">
                          <a:solidFill>
                            <a:srgbClr val="56555A"/>
                          </a:solidFill>
                          <a:latin typeface="Cambria Math" panose="02040503050406030204"/>
                          <a:cs typeface="Cambria Math" panose="02040503050406030204"/>
                        </a:rPr>
                        <a:t>rule and they all </a:t>
                      </a:r>
                      <a:r>
                        <a:rPr sz="1400" spc="-15" dirty="0">
                          <a:solidFill>
                            <a:srgbClr val="56555A"/>
                          </a:solidFill>
                          <a:latin typeface="Cambria Math" panose="02040503050406030204"/>
                          <a:cs typeface="Cambria Math" panose="02040503050406030204"/>
                        </a:rPr>
                        <a:t>have </a:t>
                      </a:r>
                      <a:r>
                        <a:rPr sz="1400" dirty="0">
                          <a:solidFill>
                            <a:srgbClr val="56555A"/>
                          </a:solidFill>
                          <a:latin typeface="Cambria Math" panose="02040503050406030204"/>
                          <a:cs typeface="Cambria Math" panose="02040503050406030204"/>
                        </a:rPr>
                        <a:t>the </a:t>
                      </a:r>
                      <a:r>
                        <a:rPr sz="1400" spc="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same</a:t>
                      </a:r>
                      <a:r>
                        <a:rPr sz="1400" spc="-1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meaning.</a:t>
                      </a:r>
                      <a:endParaRPr sz="1400">
                        <a:latin typeface="Cambria Math" panose="02040503050406030204"/>
                        <a:cs typeface="Cambria Math" panose="02040503050406030204"/>
                      </a:endParaRPr>
                    </a:p>
                    <a:p>
                      <a:pPr>
                        <a:lnSpc>
                          <a:spcPct val="100000"/>
                        </a:lnSpc>
                        <a:spcBef>
                          <a:spcPts val="10"/>
                        </a:spcBef>
                      </a:pPr>
                      <a:endParaRPr sz="1450">
                        <a:latin typeface="Times New Roman" panose="02020603050405020304"/>
                        <a:cs typeface="Times New Roman" panose="02020603050405020304"/>
                      </a:endParaRPr>
                    </a:p>
                    <a:p>
                      <a:pPr marL="92075">
                        <a:lnSpc>
                          <a:spcPct val="100000"/>
                        </a:lnSpc>
                      </a:pPr>
                      <a:r>
                        <a:rPr sz="1400" spc="-35" dirty="0">
                          <a:solidFill>
                            <a:srgbClr val="56555A"/>
                          </a:solidFill>
                          <a:latin typeface="Cambria Math" panose="02040503050406030204"/>
                          <a:cs typeface="Cambria Math" panose="02040503050406030204"/>
                        </a:rPr>
                        <a:t>R</a:t>
                      </a:r>
                      <a:r>
                        <a:rPr sz="1400" dirty="0">
                          <a:solidFill>
                            <a:srgbClr val="56555A"/>
                          </a:solidFill>
                          <a:latin typeface="Cambria Math" panose="02040503050406030204"/>
                          <a:cs typeface="Cambria Math" panose="02040503050406030204"/>
                        </a:rPr>
                        <a:t>e</a:t>
                      </a:r>
                      <a:r>
                        <a:rPr sz="1400" spc="-5" dirty="0">
                          <a:solidFill>
                            <a:srgbClr val="56555A"/>
                          </a:solidFill>
                          <a:latin typeface="Cambria Math" panose="02040503050406030204"/>
                          <a:cs typeface="Cambria Math" panose="02040503050406030204"/>
                        </a:rPr>
                        <a:t>j</a:t>
                      </a:r>
                      <a:r>
                        <a:rPr sz="1400" spc="-15" dirty="0">
                          <a:solidFill>
                            <a:srgbClr val="56555A"/>
                          </a:solidFill>
                          <a:latin typeface="Cambria Math" panose="02040503050406030204"/>
                          <a:cs typeface="Cambria Math" panose="02040503050406030204"/>
                        </a:rPr>
                        <a:t>e</a:t>
                      </a:r>
                      <a:r>
                        <a:rPr sz="1400" spc="-20" dirty="0">
                          <a:solidFill>
                            <a:srgbClr val="56555A"/>
                          </a:solidFill>
                          <a:latin typeface="Cambria Math" panose="02040503050406030204"/>
                          <a:cs typeface="Cambria Math" panose="02040503050406030204"/>
                        </a:rPr>
                        <a:t>c</a:t>
                      </a:r>
                      <a:r>
                        <a:rPr sz="1400" dirty="0">
                          <a:solidFill>
                            <a:srgbClr val="56555A"/>
                          </a:solidFill>
                          <a:latin typeface="Cambria Math" panose="02040503050406030204"/>
                          <a:cs typeface="Cambria Math" panose="02040503050406030204"/>
                        </a:rPr>
                        <a:t>t</a:t>
                      </a:r>
                      <a:r>
                        <a:rPr sz="1400" spc="-5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t</a:t>
                      </a:r>
                      <a:r>
                        <a:rPr sz="1400" spc="-10" dirty="0">
                          <a:solidFill>
                            <a:srgbClr val="56555A"/>
                          </a:solidFill>
                          <a:latin typeface="Cambria Math" panose="02040503050406030204"/>
                          <a:cs typeface="Cambria Math" panose="02040503050406030204"/>
                        </a:rPr>
                        <a:t>h</a:t>
                      </a:r>
                      <a:r>
                        <a:rPr sz="1400" dirty="0">
                          <a:solidFill>
                            <a:srgbClr val="56555A"/>
                          </a:solidFill>
                          <a:latin typeface="Cambria Math" panose="02040503050406030204"/>
                          <a:cs typeface="Cambria Math" panose="02040503050406030204"/>
                        </a:rPr>
                        <a:t>e</a:t>
                      </a:r>
                      <a:r>
                        <a:rPr sz="1400" spc="-5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nu</a:t>
                      </a:r>
                      <a:r>
                        <a:rPr sz="1400" spc="5" dirty="0">
                          <a:solidFill>
                            <a:srgbClr val="56555A"/>
                          </a:solidFill>
                          <a:latin typeface="Cambria Math" panose="02040503050406030204"/>
                          <a:cs typeface="Cambria Math" panose="02040503050406030204"/>
                        </a:rPr>
                        <a:t>l</a:t>
                      </a:r>
                      <a:r>
                        <a:rPr sz="1400" dirty="0">
                          <a:solidFill>
                            <a:srgbClr val="56555A"/>
                          </a:solidFill>
                          <a:latin typeface="Cambria Math" panose="02040503050406030204"/>
                          <a:cs typeface="Cambria Math" panose="02040503050406030204"/>
                        </a:rPr>
                        <a:t>l</a:t>
                      </a:r>
                      <a:r>
                        <a:rPr sz="1400" spc="-5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if:</a:t>
                      </a:r>
                      <a:endParaRPr sz="1400">
                        <a:latin typeface="Cambria Math" panose="02040503050406030204"/>
                        <a:cs typeface="Cambria Math" panose="02040503050406030204"/>
                      </a:endParaRPr>
                    </a:p>
                    <a:p>
                      <a:pPr>
                        <a:lnSpc>
                          <a:spcPct val="100000"/>
                        </a:lnSpc>
                        <a:spcBef>
                          <a:spcPts val="15"/>
                        </a:spcBef>
                      </a:pPr>
                      <a:endParaRPr sz="1450">
                        <a:latin typeface="Times New Roman" panose="02020603050405020304"/>
                        <a:cs typeface="Times New Roman" panose="02020603050405020304"/>
                      </a:endParaRPr>
                    </a:p>
                    <a:p>
                      <a:pPr marL="434975" indent="-343535">
                        <a:lnSpc>
                          <a:spcPct val="100000"/>
                        </a:lnSpc>
                        <a:buAutoNum type="arabicParenR"/>
                        <a:tabLst>
                          <a:tab pos="434975" algn="l"/>
                          <a:tab pos="434975" algn="l"/>
                        </a:tabLst>
                      </a:pPr>
                      <a:r>
                        <a:rPr sz="1400" spc="-5" dirty="0">
                          <a:solidFill>
                            <a:srgbClr val="56555A"/>
                          </a:solidFill>
                          <a:latin typeface="Cambria Math" panose="02040503050406030204"/>
                          <a:cs typeface="Cambria Math" panose="02040503050406030204"/>
                        </a:rPr>
                        <a:t>|test</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statistic|</a:t>
                      </a:r>
                      <a:r>
                        <a:rPr sz="1400" spc="-5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&gt;</a:t>
                      </a:r>
                      <a:r>
                        <a:rPr sz="1400" spc="-5" dirty="0">
                          <a:solidFill>
                            <a:srgbClr val="56555A"/>
                          </a:solidFill>
                          <a:latin typeface="Cambria Math" panose="02040503050406030204"/>
                          <a:cs typeface="Cambria Math" panose="02040503050406030204"/>
                        </a:rPr>
                        <a:t> |critical</a:t>
                      </a:r>
                      <a:r>
                        <a:rPr sz="1400" spc="-4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value|</a:t>
                      </a:r>
                      <a:endParaRPr sz="1400">
                        <a:latin typeface="Cambria Math" panose="02040503050406030204"/>
                        <a:cs typeface="Cambria Math" panose="02040503050406030204"/>
                      </a:endParaRPr>
                    </a:p>
                    <a:p>
                      <a:pPr marL="434975" marR="469900" indent="-342900">
                        <a:lnSpc>
                          <a:spcPct val="100000"/>
                        </a:lnSpc>
                        <a:buAutoNum type="arabicParenR"/>
                        <a:tabLst>
                          <a:tab pos="434975" algn="l"/>
                          <a:tab pos="434975" algn="l"/>
                        </a:tabLst>
                      </a:pPr>
                      <a:r>
                        <a:rPr sz="1400" dirty="0">
                          <a:solidFill>
                            <a:srgbClr val="56555A"/>
                          </a:solidFill>
                          <a:latin typeface="Cambria Math" panose="02040503050406030204"/>
                          <a:cs typeface="Cambria Math" panose="02040503050406030204"/>
                        </a:rPr>
                        <a:t>The</a:t>
                      </a:r>
                      <a:r>
                        <a:rPr sz="1400" spc="-1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absolute</a:t>
                      </a:r>
                      <a:r>
                        <a:rPr sz="1400" spc="-3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value</a:t>
                      </a:r>
                      <a:r>
                        <a:rPr sz="1400" spc="-3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of</a:t>
                      </a:r>
                      <a:r>
                        <a:rPr sz="1400" spc="-2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the</a:t>
                      </a:r>
                      <a:r>
                        <a:rPr sz="1400" spc="-2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test </a:t>
                      </a:r>
                      <a:r>
                        <a:rPr sz="1400" spc="-29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statistic is bigger than the </a:t>
                      </a:r>
                      <a:r>
                        <a:rPr sz="1400" spc="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absolute</a:t>
                      </a:r>
                      <a:r>
                        <a:rPr sz="1400" spc="-3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critical</a:t>
                      </a:r>
                      <a:r>
                        <a:rPr sz="1400" spc="-3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value</a:t>
                      </a:r>
                      <a:endParaRPr sz="1400">
                        <a:latin typeface="Cambria Math" panose="02040503050406030204"/>
                        <a:cs typeface="Cambria Math" panose="02040503050406030204"/>
                      </a:endParaRPr>
                    </a:p>
                    <a:p>
                      <a:pPr marL="434975" indent="-343535">
                        <a:lnSpc>
                          <a:spcPts val="1655"/>
                        </a:lnSpc>
                        <a:buAutoNum type="arabicParenR"/>
                        <a:tabLst>
                          <a:tab pos="434975" algn="l"/>
                          <a:tab pos="434975" algn="l"/>
                        </a:tabLst>
                      </a:pPr>
                      <a:r>
                        <a:rPr sz="1400" spc="-5" dirty="0">
                          <a:solidFill>
                            <a:srgbClr val="56555A"/>
                          </a:solidFill>
                          <a:latin typeface="Cambria Math" panose="02040503050406030204"/>
                          <a:cs typeface="Cambria Math" panose="02040503050406030204"/>
                        </a:rPr>
                        <a:t>p-value</a:t>
                      </a:r>
                      <a:r>
                        <a:rPr sz="1400" spc="-4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&lt;</a:t>
                      </a:r>
                      <a:r>
                        <a:rPr sz="1400" spc="-10"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some</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significance</a:t>
                      </a:r>
                      <a:r>
                        <a:rPr sz="1400" spc="-45" dirty="0">
                          <a:solidFill>
                            <a:srgbClr val="56555A"/>
                          </a:solidFill>
                          <a:latin typeface="Cambria Math" panose="02040503050406030204"/>
                          <a:cs typeface="Cambria Math" panose="02040503050406030204"/>
                        </a:rPr>
                        <a:t> </a:t>
                      </a:r>
                      <a:r>
                        <a:rPr sz="1400" spc="-10" dirty="0">
                          <a:solidFill>
                            <a:srgbClr val="56555A"/>
                          </a:solidFill>
                          <a:latin typeface="Cambria Math" panose="02040503050406030204"/>
                          <a:cs typeface="Cambria Math" panose="02040503050406030204"/>
                        </a:rPr>
                        <a:t>level</a:t>
                      </a:r>
                      <a:endParaRPr sz="1400">
                        <a:latin typeface="Cambria Math" panose="02040503050406030204"/>
                        <a:cs typeface="Cambria Math" panose="02040503050406030204"/>
                      </a:endParaRPr>
                    </a:p>
                    <a:p>
                      <a:pPr marL="408940">
                        <a:lnSpc>
                          <a:spcPts val="1715"/>
                        </a:lnSpc>
                      </a:pPr>
                      <a:r>
                        <a:rPr sz="1450" spc="-30" dirty="0">
                          <a:solidFill>
                            <a:srgbClr val="56555A"/>
                          </a:solidFill>
                          <a:latin typeface="Cambria Math" panose="02040503050406030204"/>
                          <a:cs typeface="Cambria Math" panose="02040503050406030204"/>
                        </a:rPr>
                        <a:t>most</a:t>
                      </a:r>
                      <a:r>
                        <a:rPr sz="1450" spc="-40" dirty="0">
                          <a:solidFill>
                            <a:srgbClr val="56555A"/>
                          </a:solidFill>
                          <a:latin typeface="Cambria Math" panose="02040503050406030204"/>
                          <a:cs typeface="Cambria Math" panose="02040503050406030204"/>
                        </a:rPr>
                        <a:t> </a:t>
                      </a:r>
                      <a:r>
                        <a:rPr sz="1450" spc="-25" dirty="0">
                          <a:solidFill>
                            <a:srgbClr val="56555A"/>
                          </a:solidFill>
                          <a:latin typeface="Cambria Math" panose="02040503050406030204"/>
                          <a:cs typeface="Cambria Math" panose="02040503050406030204"/>
                        </a:rPr>
                        <a:t>often 0.05</a:t>
                      </a:r>
                      <a:endParaRPr sz="1450">
                        <a:latin typeface="Cambria Math" panose="02040503050406030204"/>
                        <a:cs typeface="Cambria Math" panose="02040503050406030204"/>
                      </a:endParaRPr>
                    </a:p>
                    <a:p>
                      <a:pPr>
                        <a:lnSpc>
                          <a:spcPct val="100000"/>
                        </a:lnSpc>
                        <a:spcBef>
                          <a:spcPts val="5"/>
                        </a:spcBef>
                      </a:pPr>
                      <a:endParaRPr sz="1450">
                        <a:latin typeface="Times New Roman" panose="02020603050405020304"/>
                        <a:cs typeface="Times New Roman" panose="02020603050405020304"/>
                      </a:endParaRPr>
                    </a:p>
                    <a:p>
                      <a:pPr marL="92075" marR="241300">
                        <a:lnSpc>
                          <a:spcPct val="100000"/>
                        </a:lnSpc>
                      </a:pPr>
                      <a:r>
                        <a:rPr sz="1400" spc="-20" dirty="0">
                          <a:solidFill>
                            <a:srgbClr val="56555A"/>
                          </a:solidFill>
                          <a:latin typeface="Cambria Math" panose="02040503050406030204"/>
                          <a:cs typeface="Cambria Math" panose="02040503050406030204"/>
                        </a:rPr>
                        <a:t>Usually, </a:t>
                      </a:r>
                      <a:r>
                        <a:rPr sz="1400" spc="-10" dirty="0">
                          <a:solidFill>
                            <a:srgbClr val="56555A"/>
                          </a:solidFill>
                          <a:latin typeface="Cambria Math" panose="02040503050406030204"/>
                          <a:cs typeface="Cambria Math" panose="02040503050406030204"/>
                        </a:rPr>
                        <a:t>you </a:t>
                      </a:r>
                      <a:r>
                        <a:rPr sz="1400" dirty="0">
                          <a:solidFill>
                            <a:srgbClr val="56555A"/>
                          </a:solidFill>
                          <a:latin typeface="Cambria Math" panose="02040503050406030204"/>
                          <a:cs typeface="Cambria Math" panose="02040503050406030204"/>
                        </a:rPr>
                        <a:t>will </a:t>
                      </a:r>
                      <a:r>
                        <a:rPr sz="1400" spc="-5" dirty="0">
                          <a:solidFill>
                            <a:srgbClr val="56555A"/>
                          </a:solidFill>
                          <a:latin typeface="Cambria Math" panose="02040503050406030204"/>
                          <a:cs typeface="Cambria Math" panose="02040503050406030204"/>
                        </a:rPr>
                        <a:t>be </a:t>
                      </a:r>
                      <a:r>
                        <a:rPr sz="1400" dirty="0">
                          <a:solidFill>
                            <a:srgbClr val="56555A"/>
                          </a:solidFill>
                          <a:latin typeface="Cambria Math" panose="02040503050406030204"/>
                          <a:cs typeface="Cambria Math" panose="02040503050406030204"/>
                        </a:rPr>
                        <a:t>using the </a:t>
                      </a:r>
                      <a:r>
                        <a:rPr sz="1400" spc="-5" dirty="0">
                          <a:solidFill>
                            <a:srgbClr val="56555A"/>
                          </a:solidFill>
                          <a:latin typeface="Cambria Math" panose="02040503050406030204"/>
                          <a:cs typeface="Cambria Math" panose="02040503050406030204"/>
                        </a:rPr>
                        <a:t>p-value </a:t>
                      </a:r>
                      <a:r>
                        <a:rPr sz="1400" spc="-29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to</a:t>
                      </a:r>
                      <a:r>
                        <a:rPr sz="1400" spc="-15" dirty="0">
                          <a:solidFill>
                            <a:srgbClr val="56555A"/>
                          </a:solidFill>
                          <a:latin typeface="Cambria Math" panose="02040503050406030204"/>
                          <a:cs typeface="Cambria Math" panose="02040503050406030204"/>
                        </a:rPr>
                        <a:t> </a:t>
                      </a:r>
                      <a:r>
                        <a:rPr sz="1400" spc="-10" dirty="0">
                          <a:solidFill>
                            <a:srgbClr val="56555A"/>
                          </a:solidFill>
                          <a:latin typeface="Cambria Math" panose="02040503050406030204"/>
                          <a:cs typeface="Cambria Math" panose="02040503050406030204"/>
                        </a:rPr>
                        <a:t>make</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decision.</a:t>
                      </a:r>
                      <a:endParaRPr sz="1400">
                        <a:latin typeface="Cambria Math" panose="02040503050406030204"/>
                        <a:cs typeface="Cambria Math" panose="02040503050406030204"/>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r h="622680">
                <a:tc>
                  <a:txBody>
                    <a:bodyPr/>
                    <a:lstStyle/>
                    <a:p>
                      <a:pPr algn="ctr">
                        <a:lnSpc>
                          <a:spcPct val="100000"/>
                        </a:lnSpc>
                        <a:spcBef>
                          <a:spcPts val="1585"/>
                        </a:spcBef>
                      </a:pPr>
                      <a:r>
                        <a:rPr sz="1400" spc="-5" dirty="0">
                          <a:solidFill>
                            <a:srgbClr val="56555A"/>
                          </a:solidFill>
                          <a:latin typeface="Leelawadee UI Semilight" panose="020B0402040204020203"/>
                          <a:cs typeface="Leelawadee UI Semilight" panose="020B0402040204020203"/>
                        </a:rPr>
                        <a:t>One</a:t>
                      </a:r>
                      <a:endParaRPr sz="1400">
                        <a:latin typeface="Leelawadee UI Semilight" panose="020B0402040204020203"/>
                        <a:cs typeface="Leelawadee UI Semilight" panose="020B0402040204020203"/>
                      </a:endParaRPr>
                    </a:p>
                  </a:txBody>
                  <a:tcPr marL="0" marR="0" marT="2012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gn="ctr">
                        <a:lnSpc>
                          <a:spcPct val="100000"/>
                        </a:lnSpc>
                        <a:spcBef>
                          <a:spcPts val="1585"/>
                        </a:spcBef>
                      </a:pPr>
                      <a:r>
                        <a:rPr sz="1400" spc="-5" dirty="0">
                          <a:solidFill>
                            <a:srgbClr val="56555A"/>
                          </a:solidFill>
                          <a:latin typeface="Leelawadee UI Semilight" panose="020B0402040204020203"/>
                          <a:cs typeface="Leelawadee UI Semilight" panose="020B0402040204020203"/>
                        </a:rPr>
                        <a:t>unknown</a:t>
                      </a:r>
                      <a:endParaRPr sz="1400">
                        <a:latin typeface="Leelawadee UI Semilight" panose="020B0402040204020203"/>
                        <a:cs typeface="Leelawadee UI Semilight" panose="020B0402040204020203"/>
                      </a:endParaRPr>
                    </a:p>
                  </a:txBody>
                  <a:tcPr marL="0" marR="0" marT="2012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gn="ctr">
                        <a:lnSpc>
                          <a:spcPct val="100000"/>
                        </a:lnSpc>
                        <a:spcBef>
                          <a:spcPts val="1585"/>
                        </a:spcBef>
                      </a:pPr>
                      <a:r>
                        <a:rPr sz="1400" dirty="0">
                          <a:solidFill>
                            <a:srgbClr val="56555A"/>
                          </a:solidFill>
                          <a:latin typeface="Leelawadee UI Semilight" panose="020B0402040204020203"/>
                          <a:cs typeface="Leelawadee UI Semilight" panose="020B0402040204020203"/>
                        </a:rPr>
                        <a:t>-</a:t>
                      </a:r>
                      <a:endParaRPr sz="1400">
                        <a:latin typeface="Leelawadee UI Semilight" panose="020B0402040204020203"/>
                        <a:cs typeface="Leelawadee UI Semilight" panose="020B0402040204020203"/>
                      </a:endParaRPr>
                    </a:p>
                  </a:txBody>
                  <a:tcPr marL="0" marR="0" marT="2012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gn="ctr">
                        <a:lnSpc>
                          <a:spcPct val="100000"/>
                        </a:lnSpc>
                        <a:spcBef>
                          <a:spcPts val="1585"/>
                        </a:spcBef>
                      </a:pPr>
                      <a:r>
                        <a:rPr sz="1400" dirty="0">
                          <a:solidFill>
                            <a:srgbClr val="56555A"/>
                          </a:solidFill>
                          <a:latin typeface="Leelawadee UI Semilight" panose="020B0402040204020203"/>
                          <a:cs typeface="Leelawadee UI Semilight" panose="020B0402040204020203"/>
                        </a:rPr>
                        <a:t>t</a:t>
                      </a:r>
                      <a:endParaRPr sz="1400">
                        <a:latin typeface="Leelawadee UI Semilight" panose="020B0402040204020203"/>
                        <a:cs typeface="Leelawadee UI Semilight" panose="020B0402040204020203"/>
                      </a:endParaRPr>
                    </a:p>
                  </a:txBody>
                  <a:tcPr marL="0" marR="0" marT="2012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gridSpan="2">
                  <a:txBody>
                    <a:bodyPr/>
                    <a:lstStyle/>
                    <a:p>
                      <a:pPr marR="48895" algn="ctr">
                        <a:lnSpc>
                          <a:spcPct val="100000"/>
                        </a:lnSpc>
                        <a:spcBef>
                          <a:spcPts val="1065"/>
                        </a:spcBef>
                      </a:pPr>
                      <a:r>
                        <a:rPr sz="2100" spc="67" baseline="-20000" dirty="0">
                          <a:solidFill>
                            <a:srgbClr val="56555A"/>
                          </a:solidFill>
                          <a:latin typeface="Cambria Math" panose="02040503050406030204"/>
                          <a:cs typeface="Cambria Math" panose="02040503050406030204"/>
                        </a:rPr>
                        <a:t>𝑠</a:t>
                      </a:r>
                      <a:r>
                        <a:rPr sz="1000" spc="4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txBody>
                  <a:tcPr marL="0" marR="0" marT="135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hMerge="1">
                  <a:tcPr marL="0" marR="0" marT="0" marB="0"/>
                </a:tc>
                <a:tc gridSpan="2">
                  <a:txBody>
                    <a:bodyPr/>
                    <a:lstStyle/>
                    <a:p>
                      <a:pPr marL="973455">
                        <a:lnSpc>
                          <a:spcPts val="1375"/>
                        </a:lnSpc>
                        <a:spcBef>
                          <a:spcPts val="55"/>
                        </a:spcBef>
                      </a:pPr>
                      <a:r>
                        <a:rPr sz="1400" spc="-20" dirty="0">
                          <a:solidFill>
                            <a:srgbClr val="56555A"/>
                          </a:solidFill>
                          <a:latin typeface="Cambria Math" panose="02040503050406030204"/>
                          <a:cs typeface="Cambria Math" panose="02040503050406030204"/>
                        </a:rPr>
                        <a:t>𝑥ҧ</a:t>
                      </a:r>
                      <a:r>
                        <a:rPr sz="1400" spc="7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25"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𝜇</a:t>
                      </a:r>
                      <a:r>
                        <a:rPr sz="1500" spc="22" baseline="-17000" dirty="0">
                          <a:solidFill>
                            <a:srgbClr val="56555A"/>
                          </a:solid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591185">
                        <a:lnSpc>
                          <a:spcPts val="1145"/>
                        </a:lnSpc>
                        <a:tabLst>
                          <a:tab pos="1052830" algn="l"/>
                        </a:tabLst>
                      </a:pPr>
                      <a:r>
                        <a:rPr sz="1400" dirty="0">
                          <a:solidFill>
                            <a:srgbClr val="56555A"/>
                          </a:solidFill>
                          <a:latin typeface="Cambria Math" panose="02040503050406030204"/>
                          <a:cs typeface="Cambria Math" panose="02040503050406030204"/>
                        </a:rPr>
                        <a:t>𝑇</a:t>
                      </a:r>
                      <a:r>
                        <a:rPr sz="1400" spc="114"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2100" baseline="-20000" dirty="0">
                          <a:solidFill>
                            <a:srgbClr val="56555A"/>
                          </a:solidFill>
                          <a:latin typeface="Cambria Math" panose="02040503050406030204"/>
                          <a:cs typeface="Cambria Math" panose="02040503050406030204"/>
                        </a:rPr>
                        <a:t>𝑠</a:t>
                      </a:r>
                      <a:endParaRPr sz="2100" baseline="-20000">
                        <a:latin typeface="Cambria Math" panose="02040503050406030204"/>
                        <a:cs typeface="Cambria Math" panose="02040503050406030204"/>
                      </a:endParaRPr>
                    </a:p>
                    <a:p>
                      <a:pPr marL="1125855">
                        <a:lnSpc>
                          <a:spcPts val="1450"/>
                        </a:lnSpc>
                      </a:pPr>
                      <a:r>
                        <a:rPr sz="1400" dirty="0">
                          <a:solidFill>
                            <a:srgbClr val="56555A"/>
                          </a:solidFill>
                          <a:latin typeface="Cambria Math" panose="02040503050406030204"/>
                          <a:cs typeface="Cambria Math" panose="02040503050406030204"/>
                        </a:rPr>
                        <a:t>ൗ</a:t>
                      </a:r>
                      <a:r>
                        <a:rPr sz="1400" dirty="0">
                          <a:solidFill>
                            <a:srgbClr val="56555A"/>
                          </a:solidFill>
                          <a:latin typeface="Cambria Math" panose="02040503050406030204"/>
                          <a:cs typeface="Cambria Math" panose="02040503050406030204"/>
                        </a:rPr>
                        <a:t>  </a:t>
                      </a:r>
                      <a:r>
                        <a:rPr sz="1400" spc="-114" dirty="0">
                          <a:solidFill>
                            <a:srgbClr val="56555A"/>
                          </a:solidFill>
                          <a:latin typeface="Cambria Math" panose="02040503050406030204"/>
                          <a:cs typeface="Cambria Math" panose="02040503050406030204"/>
                        </a:rPr>
                        <a:t> </a:t>
                      </a:r>
                      <a:r>
                        <a:rPr sz="2100" baseline="-22000" dirty="0">
                          <a:solidFill>
                            <a:srgbClr val="56555A"/>
                          </a:solidFill>
                          <a:latin typeface="Cambria Math" panose="02040503050406030204"/>
                          <a:cs typeface="Cambria Math" panose="02040503050406030204"/>
                        </a:rPr>
                        <a:t>n</a:t>
                      </a:r>
                      <a:endParaRPr sz="2100" baseline="-22000">
                        <a:latin typeface="Cambria Math" panose="02040503050406030204"/>
                        <a:cs typeface="Cambria Math" panose="02040503050406030204"/>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a:tcPr marL="0" marR="0" marT="0" marB="0"/>
                </a:tc>
                <a:tc vMerge="1">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r h="698119">
                <a:tc>
                  <a:txBody>
                    <a:bodyPr/>
                    <a:lstStyle/>
                    <a:p>
                      <a:pPr>
                        <a:lnSpc>
                          <a:spcPct val="100000"/>
                        </a:lnSpc>
                        <a:spcBef>
                          <a:spcPts val="40"/>
                        </a:spcBef>
                      </a:pPr>
                      <a:endParaRPr sz="1600">
                        <a:latin typeface="Times New Roman" panose="02020603050405020304"/>
                        <a:cs typeface="Times New Roman" panose="02020603050405020304"/>
                      </a:endParaRPr>
                    </a:p>
                    <a:p>
                      <a:pPr algn="ctr">
                        <a:lnSpc>
                          <a:spcPct val="100000"/>
                        </a:lnSpc>
                      </a:pPr>
                      <a:r>
                        <a:rPr sz="1400" spc="-25" dirty="0">
                          <a:solidFill>
                            <a:srgbClr val="56555A"/>
                          </a:solidFill>
                          <a:latin typeface="Leelawadee UI Semilight" panose="020B0402040204020203"/>
                          <a:cs typeface="Leelawadee UI Semilight" panose="020B0402040204020203"/>
                        </a:rPr>
                        <a:t>Two</a:t>
                      </a:r>
                      <a:endParaRPr sz="1400">
                        <a:latin typeface="Leelawadee UI Semilight" panose="020B0402040204020203"/>
                        <a:cs typeface="Leelawadee UI Semilight" panose="020B0402040204020203"/>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spcBef>
                          <a:spcPts val="40"/>
                        </a:spcBef>
                      </a:pPr>
                      <a:endParaRPr sz="1600">
                        <a:latin typeface="Times New Roman" panose="02020603050405020304"/>
                        <a:cs typeface="Times New Roman" panose="02020603050405020304"/>
                      </a:endParaRPr>
                    </a:p>
                    <a:p>
                      <a:pPr algn="ctr">
                        <a:lnSpc>
                          <a:spcPct val="100000"/>
                        </a:lnSpc>
                      </a:pPr>
                      <a:r>
                        <a:rPr sz="1400" dirty="0">
                          <a:solidFill>
                            <a:srgbClr val="56555A"/>
                          </a:solidFill>
                          <a:latin typeface="Leelawadee UI Semilight" panose="020B0402040204020203"/>
                          <a:cs typeface="Leelawadee UI Semilight" panose="020B0402040204020203"/>
                        </a:rPr>
                        <a:t>-</a:t>
                      </a:r>
                      <a:endParaRPr sz="1400">
                        <a:latin typeface="Leelawadee UI Semilight" panose="020B0402040204020203"/>
                        <a:cs typeface="Leelawadee UI Semilight" panose="020B0402040204020203"/>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spcBef>
                          <a:spcPts val="40"/>
                        </a:spcBef>
                      </a:pPr>
                      <a:endParaRPr sz="1600">
                        <a:latin typeface="Times New Roman" panose="02020603050405020304"/>
                        <a:cs typeface="Times New Roman" panose="02020603050405020304"/>
                      </a:endParaRPr>
                    </a:p>
                    <a:p>
                      <a:pPr marL="635" algn="ctr">
                        <a:lnSpc>
                          <a:spcPct val="100000"/>
                        </a:lnSpc>
                      </a:pPr>
                      <a:r>
                        <a:rPr sz="1400" spc="-5" dirty="0">
                          <a:solidFill>
                            <a:srgbClr val="56555A"/>
                          </a:solidFill>
                          <a:latin typeface="Leelawadee UI Semilight" panose="020B0402040204020203"/>
                          <a:cs typeface="Leelawadee UI Semilight" panose="020B0402040204020203"/>
                        </a:rPr>
                        <a:t>dependent</a:t>
                      </a:r>
                      <a:endParaRPr sz="1400">
                        <a:latin typeface="Leelawadee UI Semilight" panose="020B0402040204020203"/>
                        <a:cs typeface="Leelawadee UI Semilight" panose="020B0402040204020203"/>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spcBef>
                          <a:spcPts val="40"/>
                        </a:spcBef>
                      </a:pPr>
                      <a:endParaRPr sz="1600">
                        <a:latin typeface="Times New Roman" panose="02020603050405020304"/>
                        <a:cs typeface="Times New Roman" panose="02020603050405020304"/>
                      </a:endParaRPr>
                    </a:p>
                    <a:p>
                      <a:pPr algn="ctr">
                        <a:lnSpc>
                          <a:spcPct val="100000"/>
                        </a:lnSpc>
                      </a:pPr>
                      <a:r>
                        <a:rPr sz="1400" dirty="0">
                          <a:solidFill>
                            <a:srgbClr val="56555A"/>
                          </a:solidFill>
                          <a:latin typeface="Leelawadee UI Semilight" panose="020B0402040204020203"/>
                          <a:cs typeface="Leelawadee UI Semilight" panose="020B0402040204020203"/>
                        </a:rPr>
                        <a:t>t</a:t>
                      </a:r>
                      <a:endParaRPr sz="1400">
                        <a:latin typeface="Leelawadee UI Semilight" panose="020B0402040204020203"/>
                        <a:cs typeface="Leelawadee UI Semilight" panose="020B0402040204020203"/>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gridSpan="2">
                  <a:txBody>
                    <a:bodyPr/>
                    <a:lstStyle/>
                    <a:p>
                      <a:pPr marL="809625">
                        <a:lnSpc>
                          <a:spcPts val="1495"/>
                        </a:lnSpc>
                        <a:spcBef>
                          <a:spcPts val="1225"/>
                        </a:spcBef>
                      </a:pPr>
                      <a:r>
                        <a:rPr sz="2100" spc="67" baseline="-22000" dirty="0">
                          <a:solidFill>
                            <a:srgbClr val="56555A"/>
                          </a:solidFill>
                          <a:latin typeface="Cambria Math" panose="02040503050406030204"/>
                          <a:cs typeface="Cambria Math" panose="02040503050406030204"/>
                        </a:rPr>
                        <a:t>𝑠</a:t>
                      </a:r>
                      <a:r>
                        <a:rPr sz="1000" spc="4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p>
                      <a:pPr marL="18415" algn="ctr">
                        <a:lnSpc>
                          <a:spcPts val="1015"/>
                        </a:lnSpc>
                      </a:pPr>
                      <a:r>
                        <a:rPr sz="1000" spc="60" dirty="0">
                          <a:solidFill>
                            <a:srgbClr val="56555A"/>
                          </a:solidFill>
                          <a:latin typeface="Cambria Math" panose="02040503050406030204"/>
                          <a:cs typeface="Cambria Math" panose="02040503050406030204"/>
                        </a:rPr>
                        <a:t>𝑑𝑖𝑓𝑓𝑒𝑟𝑒𝑛𝑐𝑒</a:t>
                      </a:r>
                      <a:endParaRPr sz="1000">
                        <a:latin typeface="Cambria Math" panose="02040503050406030204"/>
                        <a:cs typeface="Cambria Math" panose="02040503050406030204"/>
                      </a:endParaRPr>
                    </a:p>
                  </a:txBody>
                  <a:tcPr marL="0" marR="0" marT="155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hMerge="1">
                  <a:tcPr marL="0" marR="0" marT="0" marB="0"/>
                </a:tc>
                <a:tc gridSpan="2">
                  <a:txBody>
                    <a:bodyPr/>
                    <a:lstStyle/>
                    <a:p>
                      <a:pPr marL="969010">
                        <a:lnSpc>
                          <a:spcPts val="1375"/>
                        </a:lnSpc>
                        <a:spcBef>
                          <a:spcPts val="355"/>
                        </a:spcBef>
                      </a:pPr>
                      <a:r>
                        <a:rPr sz="1400" spc="-5" dirty="0">
                          <a:solidFill>
                            <a:srgbClr val="56555A"/>
                          </a:solidFill>
                          <a:latin typeface="Cambria Math" panose="02040503050406030204"/>
                          <a:cs typeface="Cambria Math" panose="02040503050406030204"/>
                        </a:rPr>
                        <a:t>𝑑</a:t>
                      </a:r>
                      <a:r>
                        <a:rPr sz="2100" spc="-7" baseline="12000" dirty="0">
                          <a:solidFill>
                            <a:srgbClr val="56555A"/>
                          </a:solidFill>
                          <a:latin typeface="Cambria Math" panose="02040503050406030204"/>
                          <a:cs typeface="Cambria Math" panose="02040503050406030204"/>
                        </a:rPr>
                        <a:t>ҧ</a:t>
                      </a:r>
                      <a:r>
                        <a:rPr sz="2100" spc="37" baseline="12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10" dirty="0">
                          <a:solidFill>
                            <a:srgbClr val="56555A"/>
                          </a:solidFill>
                          <a:latin typeface="Cambria Math" panose="02040503050406030204"/>
                          <a:cs typeface="Cambria Math" panose="02040503050406030204"/>
                        </a:rPr>
                        <a:t> </a:t>
                      </a:r>
                      <a:r>
                        <a:rPr sz="1400" spc="15" dirty="0">
                          <a:solidFill>
                            <a:srgbClr val="56555A"/>
                          </a:solidFill>
                          <a:latin typeface="Cambria Math" panose="02040503050406030204"/>
                          <a:cs typeface="Cambria Math" panose="02040503050406030204"/>
                        </a:rPr>
                        <a:t>𝜇</a:t>
                      </a:r>
                      <a:r>
                        <a:rPr sz="1500" spc="22" baseline="-17000" dirty="0">
                          <a:solidFill>
                            <a:srgbClr val="56555A"/>
                          </a:solid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586740">
                        <a:lnSpc>
                          <a:spcPts val="1375"/>
                        </a:lnSpc>
                        <a:tabLst>
                          <a:tab pos="1010285" algn="l"/>
                        </a:tabLst>
                      </a:pPr>
                      <a:r>
                        <a:rPr sz="1400" dirty="0">
                          <a:solidFill>
                            <a:srgbClr val="56555A"/>
                          </a:solidFill>
                          <a:latin typeface="Cambria Math" panose="02040503050406030204"/>
                          <a:cs typeface="Cambria Math" panose="02040503050406030204"/>
                        </a:rPr>
                        <a:t>𝑇</a:t>
                      </a:r>
                      <a:r>
                        <a:rPr sz="1400" spc="114"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2100" spc="-307" baseline="-20000" dirty="0">
                          <a:solidFill>
                            <a:srgbClr val="56555A"/>
                          </a:solidFill>
                          <a:latin typeface="Cambria Math" panose="02040503050406030204"/>
                          <a:cs typeface="Cambria Math" panose="02040503050406030204"/>
                        </a:rPr>
                        <a:t>𝑠</a:t>
                      </a:r>
                      <a:r>
                        <a:rPr sz="1500" spc="-307" baseline="-44000" dirty="0">
                          <a:solidFill>
                            <a:srgbClr val="56555A"/>
                          </a:solidFill>
                          <a:latin typeface="Cambria Math" panose="02040503050406030204"/>
                          <a:cs typeface="Cambria Math" panose="02040503050406030204"/>
                        </a:rPr>
                        <a:t>𝑑</a:t>
                      </a:r>
                      <a:r>
                        <a:rPr sz="2100" spc="-307" baseline="-56000" dirty="0">
                          <a:solidFill>
                            <a:srgbClr val="56555A"/>
                          </a:solidFill>
                          <a:latin typeface="Cambria Math" panose="02040503050406030204"/>
                          <a:cs typeface="Cambria Math" panose="02040503050406030204"/>
                        </a:rPr>
                        <a:t>ൗ</a:t>
                      </a:r>
                      <a:endParaRPr sz="2100" baseline="-56000">
                        <a:latin typeface="Cambria Math" panose="02040503050406030204"/>
                        <a:cs typeface="Cambria Math" panose="02040503050406030204"/>
                      </a:endParaRPr>
                    </a:p>
                    <a:p>
                      <a:pPr marL="1369695">
                        <a:lnSpc>
                          <a:spcPct val="100000"/>
                        </a:lnSpc>
                        <a:spcBef>
                          <a:spcPts val="400"/>
                        </a:spcBef>
                      </a:pPr>
                      <a:r>
                        <a:rPr sz="1400" dirty="0">
                          <a:solidFill>
                            <a:srgbClr val="56555A"/>
                          </a:solidFill>
                          <a:latin typeface="Cambria Math" panose="02040503050406030204"/>
                          <a:cs typeface="Cambria Math" panose="02040503050406030204"/>
                        </a:rPr>
                        <a:t>n</a:t>
                      </a:r>
                      <a:endParaRPr sz="1400">
                        <a:latin typeface="Cambria Math" panose="02040503050406030204"/>
                        <a:cs typeface="Cambria Math" panose="02040503050406030204"/>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a:tcPr marL="0" marR="0" marT="0" marB="0"/>
                </a:tc>
                <a:tc vMerge="1">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r h="959357">
                <a:tc>
                  <a:txBody>
                    <a:bodyPr/>
                    <a:lstStyle/>
                    <a:p>
                      <a:pPr>
                        <a:lnSpc>
                          <a:spcPct val="100000"/>
                        </a:lnSpc>
                        <a:spcBef>
                          <a:spcPts val="35"/>
                        </a:spcBef>
                      </a:pPr>
                      <a:endParaRPr sz="2500">
                        <a:latin typeface="Times New Roman" panose="02020603050405020304"/>
                        <a:cs typeface="Times New Roman" panose="02020603050405020304"/>
                      </a:endParaRPr>
                    </a:p>
                    <a:p>
                      <a:pPr algn="ctr">
                        <a:lnSpc>
                          <a:spcPct val="100000"/>
                        </a:lnSpc>
                      </a:pPr>
                      <a:r>
                        <a:rPr sz="1400" spc="-20" dirty="0">
                          <a:solidFill>
                            <a:srgbClr val="56555A"/>
                          </a:solidFill>
                          <a:latin typeface="Leelawadee UI Semilight" panose="020B0402040204020203"/>
                          <a:cs typeface="Leelawadee UI Semilight" panose="020B0402040204020203"/>
                        </a:rPr>
                        <a:t>Two</a:t>
                      </a:r>
                      <a:endParaRPr sz="1400">
                        <a:latin typeface="Leelawadee UI Semilight" panose="020B0402040204020203"/>
                        <a:cs typeface="Leelawadee UI Semilight" panose="020B0402040204020203"/>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nSpc>
                          <a:spcPct val="100000"/>
                        </a:lnSpc>
                        <a:spcBef>
                          <a:spcPts val="35"/>
                        </a:spcBef>
                      </a:pPr>
                      <a:endParaRPr sz="2500">
                        <a:latin typeface="Times New Roman" panose="02020603050405020304"/>
                        <a:cs typeface="Times New Roman" panose="02020603050405020304"/>
                      </a:endParaRPr>
                    </a:p>
                    <a:p>
                      <a:pPr algn="ctr">
                        <a:lnSpc>
                          <a:spcPct val="100000"/>
                        </a:lnSpc>
                      </a:pPr>
                      <a:r>
                        <a:rPr sz="1400" spc="-5" dirty="0">
                          <a:solidFill>
                            <a:srgbClr val="56555A"/>
                          </a:solidFill>
                          <a:latin typeface="Leelawadee UI Semilight" panose="020B0402040204020203"/>
                          <a:cs typeface="Leelawadee UI Semilight" panose="020B0402040204020203"/>
                        </a:rPr>
                        <a:t>Known</a:t>
                      </a:r>
                      <a:endParaRPr sz="1400">
                        <a:latin typeface="Leelawadee UI Semilight" panose="020B0402040204020203"/>
                        <a:cs typeface="Leelawadee UI Semilight" panose="020B0402040204020203"/>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nSpc>
                          <a:spcPct val="100000"/>
                        </a:lnSpc>
                        <a:spcBef>
                          <a:spcPts val="35"/>
                        </a:spcBef>
                      </a:pPr>
                      <a:endParaRPr sz="2500">
                        <a:latin typeface="Times New Roman" panose="02020603050405020304"/>
                        <a:cs typeface="Times New Roman" panose="02020603050405020304"/>
                      </a:endParaRPr>
                    </a:p>
                    <a:p>
                      <a:pPr marL="635" algn="ctr">
                        <a:lnSpc>
                          <a:spcPct val="100000"/>
                        </a:lnSpc>
                      </a:pPr>
                      <a:r>
                        <a:rPr sz="1400" spc="-5" dirty="0">
                          <a:solidFill>
                            <a:srgbClr val="56555A"/>
                          </a:solidFill>
                          <a:latin typeface="Leelawadee UI Semilight" panose="020B0402040204020203"/>
                          <a:cs typeface="Leelawadee UI Semilight" panose="020B0402040204020203"/>
                        </a:rPr>
                        <a:t>independent</a:t>
                      </a:r>
                      <a:endParaRPr sz="1400">
                        <a:latin typeface="Leelawadee UI Semilight" panose="020B0402040204020203"/>
                        <a:cs typeface="Leelawadee UI Semilight" panose="020B0402040204020203"/>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a:txBody>
                    <a:bodyPr/>
                    <a:lstStyle/>
                    <a:p>
                      <a:pPr>
                        <a:lnSpc>
                          <a:spcPct val="100000"/>
                        </a:lnSpc>
                        <a:spcBef>
                          <a:spcPts val="35"/>
                        </a:spcBef>
                      </a:pPr>
                      <a:endParaRPr sz="2500">
                        <a:latin typeface="Times New Roman" panose="02020603050405020304"/>
                        <a:cs typeface="Times New Roman" panose="02020603050405020304"/>
                      </a:endParaRPr>
                    </a:p>
                    <a:p>
                      <a:pPr marL="635" algn="ctr">
                        <a:lnSpc>
                          <a:spcPct val="100000"/>
                        </a:lnSpc>
                      </a:pPr>
                      <a:r>
                        <a:rPr sz="1400" dirty="0">
                          <a:solidFill>
                            <a:srgbClr val="56555A"/>
                          </a:solidFill>
                          <a:latin typeface="Leelawadee UI Semilight" panose="020B0402040204020203"/>
                          <a:cs typeface="Leelawadee UI Semilight" panose="020B0402040204020203"/>
                        </a:rPr>
                        <a:t>z</a:t>
                      </a:r>
                      <a:endParaRPr sz="1400">
                        <a:latin typeface="Leelawadee UI Semilight" panose="020B0402040204020203"/>
                        <a:cs typeface="Leelawadee UI Semilight" panose="020B0402040204020203"/>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gridSpan="2">
                  <a:txBody>
                    <a:bodyPr/>
                    <a:lstStyle/>
                    <a:p>
                      <a:pPr>
                        <a:lnSpc>
                          <a:spcPct val="100000"/>
                        </a:lnSpc>
                        <a:spcBef>
                          <a:spcPts val="10"/>
                        </a:spcBef>
                      </a:pPr>
                      <a:endParaRPr sz="2450">
                        <a:latin typeface="Times New Roman" panose="02020603050405020304"/>
                        <a:cs typeface="Times New Roman" panose="02020603050405020304"/>
                      </a:endParaRPr>
                    </a:p>
                    <a:p>
                      <a:pPr marR="10160" algn="ctr">
                        <a:lnSpc>
                          <a:spcPts val="1185"/>
                        </a:lnSpc>
                      </a:pPr>
                      <a:r>
                        <a:rPr sz="1400" spc="15" dirty="0">
                          <a:solidFill>
                            <a:srgbClr val="56555A"/>
                          </a:solidFill>
                          <a:latin typeface="Cambria Math" panose="02040503050406030204"/>
                          <a:cs typeface="Cambria Math" panose="02040503050406030204"/>
                        </a:rPr>
                        <a:t>σ</a:t>
                      </a:r>
                      <a:r>
                        <a:rPr sz="1500" spc="22" baseline="28000" dirty="0">
                          <a:solidFill>
                            <a:srgbClr val="56555A"/>
                          </a:solidFill>
                          <a:latin typeface="Cambria Math" panose="02040503050406030204"/>
                          <a:cs typeface="Cambria Math" panose="02040503050406030204"/>
                        </a:rPr>
                        <a:t>2</a:t>
                      </a:r>
                      <a:r>
                        <a:rPr sz="1500" spc="315" baseline="28000" dirty="0">
                          <a:solidFill>
                            <a:srgbClr val="56555A"/>
                          </a:solidFill>
                          <a:latin typeface="Cambria Math" panose="02040503050406030204"/>
                          <a:cs typeface="Cambria Math" panose="02040503050406030204"/>
                        </a:rPr>
                        <a:t> </a:t>
                      </a:r>
                      <a:r>
                        <a:rPr sz="1400" dirty="0">
                          <a:solidFill>
                            <a:srgbClr val="56555A"/>
                          </a:solidFill>
                          <a:latin typeface="Leelawadee UI Semilight" panose="020B0402040204020203"/>
                          <a:cs typeface="Leelawadee UI Semilight" panose="020B0402040204020203"/>
                        </a:rPr>
                        <a:t>,</a:t>
                      </a:r>
                      <a:r>
                        <a:rPr sz="1400" spc="-25" dirty="0">
                          <a:solidFill>
                            <a:srgbClr val="56555A"/>
                          </a:solidFill>
                          <a:latin typeface="Leelawadee UI Semilight" panose="020B0402040204020203"/>
                          <a:cs typeface="Leelawadee UI Semilight" panose="020B0402040204020203"/>
                        </a:rPr>
                        <a:t> </a:t>
                      </a:r>
                      <a:r>
                        <a:rPr sz="1400" spc="15" dirty="0">
                          <a:solidFill>
                            <a:srgbClr val="56555A"/>
                          </a:solidFill>
                          <a:latin typeface="Cambria Math" panose="02040503050406030204"/>
                          <a:cs typeface="Cambria Math" panose="02040503050406030204"/>
                        </a:rPr>
                        <a:t>σ</a:t>
                      </a:r>
                      <a:r>
                        <a:rPr sz="1500" spc="22" baseline="28000" dirty="0">
                          <a:solidFill>
                            <a:srgbClr val="56555A"/>
                          </a:solidFill>
                          <a:latin typeface="Cambria Math" panose="02040503050406030204"/>
                          <a:cs typeface="Cambria Math" panose="02040503050406030204"/>
                        </a:rPr>
                        <a:t>2</a:t>
                      </a:r>
                      <a:endParaRPr sz="1500" baseline="28000">
                        <a:latin typeface="Cambria Math" panose="02040503050406030204"/>
                        <a:cs typeface="Cambria Math" panose="02040503050406030204"/>
                      </a:endParaRPr>
                    </a:p>
                    <a:p>
                      <a:pPr marL="90805" algn="ctr">
                        <a:lnSpc>
                          <a:spcPts val="705"/>
                        </a:lnSpc>
                        <a:tabLst>
                          <a:tab pos="418465" algn="l"/>
                        </a:tabLst>
                      </a:pPr>
                      <a:r>
                        <a:rPr sz="1000" spc="70" dirty="0">
                          <a:solidFill>
                            <a:srgbClr val="56555A"/>
                          </a:solidFill>
                          <a:latin typeface="Cambria Math" panose="02040503050406030204"/>
                          <a:cs typeface="Cambria Math" panose="02040503050406030204"/>
                        </a:rPr>
                        <a:t>𝑥	</a:t>
                      </a:r>
                      <a:r>
                        <a:rPr sz="1000" spc="85" dirty="0">
                          <a:solidFill>
                            <a:srgbClr val="56555A"/>
                          </a:solidFill>
                          <a:latin typeface="Cambria Math" panose="02040503050406030204"/>
                          <a:cs typeface="Cambria Math" panose="02040503050406030204"/>
                        </a:rPr>
                        <a:t>𝑦</a:t>
                      </a:r>
                      <a:endParaRPr sz="1000">
                        <a:latin typeface="Cambria Math" panose="02040503050406030204"/>
                        <a:cs typeface="Cambria Math" panose="02040503050406030204"/>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1EF"/>
                    </a:solidFill>
                  </a:tcPr>
                </a:tc>
                <a:tc hMerge="1">
                  <a:tcPr marL="0" marR="0" marT="0" marB="0"/>
                </a:tc>
                <a:tc>
                  <a:txBody>
                    <a:bodyPr/>
                    <a:lstStyle/>
                    <a:p>
                      <a:pPr marR="46355" algn="r">
                        <a:lnSpc>
                          <a:spcPct val="100000"/>
                        </a:lnSpc>
                        <a:spcBef>
                          <a:spcPts val="1220"/>
                        </a:spcBef>
                      </a:pPr>
                      <a:r>
                        <a:rPr sz="1400" dirty="0">
                          <a:solidFill>
                            <a:srgbClr val="56555A"/>
                          </a:solidFill>
                          <a:latin typeface="Cambria Math" panose="02040503050406030204"/>
                          <a:cs typeface="Cambria Math" panose="02040503050406030204"/>
                        </a:rPr>
                        <a:t>𝑍</a:t>
                      </a:r>
                      <a:r>
                        <a:rPr sz="1400" spc="6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endParaRPr sz="1400">
                        <a:latin typeface="Cambria Math" panose="02040503050406030204"/>
                        <a:cs typeface="Cambria Math" panose="02040503050406030204"/>
                      </a:endParaRPr>
                    </a:p>
                  </a:txBody>
                  <a:tcPr marL="0" marR="0" marT="154940" marB="0">
                    <a:lnL w="12700">
                      <a:solidFill>
                        <a:srgbClr val="FFFFFF"/>
                      </a:solidFill>
                      <a:prstDash val="solid"/>
                    </a:lnL>
                    <a:lnT w="12700">
                      <a:solidFill>
                        <a:srgbClr val="FFFFFF"/>
                      </a:solidFill>
                      <a:prstDash val="solid"/>
                    </a:lnT>
                    <a:lnB w="12700">
                      <a:solidFill>
                        <a:srgbClr val="FFFFFF"/>
                      </a:solidFill>
                      <a:prstDash val="solid"/>
                    </a:lnB>
                  </a:tcPr>
                </a:tc>
                <a:tc>
                  <a:txBody>
                    <a:bodyPr/>
                    <a:lstStyle/>
                    <a:p>
                      <a:pPr marL="34925">
                        <a:lnSpc>
                          <a:spcPct val="100000"/>
                        </a:lnSpc>
                        <a:spcBef>
                          <a:spcPts val="150"/>
                        </a:spcBef>
                      </a:pPr>
                      <a:r>
                        <a:rPr sz="1400" dirty="0">
                          <a:solidFill>
                            <a:srgbClr val="56555A"/>
                          </a:solidFill>
                          <a:latin typeface="Cambria Math" panose="02040503050406030204"/>
                          <a:cs typeface="Cambria Math" panose="02040503050406030204"/>
                        </a:rPr>
                        <a:t>(</a:t>
                      </a:r>
                      <a:r>
                        <a:rPr sz="1400" spc="-55" dirty="0">
                          <a:solidFill>
                            <a:srgbClr val="56555A"/>
                          </a:solidFill>
                          <a:latin typeface="Cambria Math" panose="02040503050406030204"/>
                          <a:cs typeface="Cambria Math" panose="02040503050406030204"/>
                        </a:rPr>
                        <a:t>𝑥</a:t>
                      </a:r>
                      <a:r>
                        <a:rPr sz="1400" dirty="0">
                          <a:solidFill>
                            <a:srgbClr val="56555A"/>
                          </a:solidFill>
                          <a:latin typeface="Cambria Math" panose="02040503050406030204"/>
                          <a:cs typeface="Cambria Math" panose="02040503050406030204"/>
                        </a:rPr>
                        <a:t>ҧ</a:t>
                      </a:r>
                      <a:r>
                        <a:rPr sz="1400" spc="8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spc="-620" dirty="0">
                          <a:solidFill>
                            <a:srgbClr val="56555A"/>
                          </a:solidFill>
                          <a:latin typeface="Cambria Math" panose="02040503050406030204"/>
                          <a:cs typeface="Cambria Math" panose="02040503050406030204"/>
                        </a:rPr>
                        <a:t>𝑦</a:t>
                      </a:r>
                      <a:r>
                        <a:rPr sz="1400" spc="40" dirty="0">
                          <a:solidFill>
                            <a:srgbClr val="56555A"/>
                          </a:solidFill>
                          <a:latin typeface="Cambria Math" panose="02040503050406030204"/>
                          <a:cs typeface="Cambria Math" panose="02040503050406030204"/>
                        </a:rPr>
                        <a:t>ത</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𝜇</a:t>
                      </a:r>
                      <a:r>
                        <a:rPr sz="1500" baseline="-17000" dirty="0">
                          <a:solidFill>
                            <a:srgbClr val="56555A"/>
                          </a:solid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281940">
                        <a:lnSpc>
                          <a:spcPts val="1240"/>
                        </a:lnSpc>
                        <a:spcBef>
                          <a:spcPts val="700"/>
                        </a:spcBef>
                        <a:tabLst>
                          <a:tab pos="682625" algn="l"/>
                        </a:tabLst>
                      </a:pPr>
                      <a:r>
                        <a:rPr sz="2100" spc="22" baseline="-28000" dirty="0">
                          <a:solidFill>
                            <a:srgbClr val="56555A"/>
                          </a:solidFill>
                          <a:latin typeface="Cambria Math" panose="02040503050406030204"/>
                          <a:cs typeface="Cambria Math" panose="02040503050406030204"/>
                        </a:rPr>
                        <a:t>σ</a:t>
                      </a:r>
                      <a:r>
                        <a:rPr sz="1500" spc="22" baseline="-11000" dirty="0">
                          <a:solidFill>
                            <a:srgbClr val="56555A"/>
                          </a:solidFill>
                          <a:latin typeface="Cambria Math" panose="02040503050406030204"/>
                          <a:cs typeface="Cambria Math" panose="02040503050406030204"/>
                        </a:rPr>
                        <a:t>2	</a:t>
                      </a:r>
                      <a:r>
                        <a:rPr sz="2100" spc="22" baseline="-20000" dirty="0">
                          <a:solidFill>
                            <a:srgbClr val="56555A"/>
                          </a:solidFill>
                          <a:latin typeface="Cambria Math" panose="02040503050406030204"/>
                          <a:cs typeface="Cambria Math" panose="02040503050406030204"/>
                        </a:rPr>
                        <a:t>σ</a:t>
                      </a:r>
                      <a:r>
                        <a:rPr sz="1000" spc="1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p>
                      <a:pPr marL="383540">
                        <a:lnSpc>
                          <a:spcPts val="1120"/>
                        </a:lnSpc>
                        <a:tabLst>
                          <a:tab pos="784225" algn="l"/>
                        </a:tabLst>
                      </a:pPr>
                      <a:r>
                        <a:rPr sz="1500" spc="104" baseline="-11000" dirty="0">
                          <a:solidFill>
                            <a:srgbClr val="56555A"/>
                          </a:solidFill>
                          <a:latin typeface="Cambria Math" panose="02040503050406030204"/>
                          <a:cs typeface="Cambria Math" panose="02040503050406030204"/>
                        </a:rPr>
                        <a:t>𝑥</a:t>
                      </a:r>
                      <a:r>
                        <a:rPr sz="1500" spc="240" baseline="-11000" dirty="0">
                          <a:solidFill>
                            <a:srgbClr val="56555A"/>
                          </a:solidFill>
                          <a:latin typeface="Cambria Math" panose="02040503050406030204"/>
                          <a:cs typeface="Cambria Math" panose="02040503050406030204"/>
                        </a:rPr>
                        <a:t> </a:t>
                      </a:r>
                      <a:r>
                        <a:rPr sz="2100" baseline="-30000" dirty="0">
                          <a:solidFill>
                            <a:srgbClr val="56555A"/>
                          </a:solidFill>
                          <a:latin typeface="Cambria Math" panose="02040503050406030204"/>
                          <a:cs typeface="Cambria Math" panose="02040503050406030204"/>
                        </a:rPr>
                        <a:t>+	</a:t>
                      </a:r>
                      <a:r>
                        <a:rPr sz="1000" spc="85" dirty="0">
                          <a:solidFill>
                            <a:srgbClr val="56555A"/>
                          </a:solidFill>
                          <a:latin typeface="Cambria Math" panose="02040503050406030204"/>
                          <a:cs typeface="Cambria Math" panose="02040503050406030204"/>
                        </a:rPr>
                        <a:t>𝑦</a:t>
                      </a:r>
                      <a:endParaRPr sz="1000">
                        <a:latin typeface="Cambria Math" panose="02040503050406030204"/>
                        <a:cs typeface="Cambria Math" panose="02040503050406030204"/>
                      </a:endParaRPr>
                    </a:p>
                    <a:p>
                      <a:pPr marL="281940">
                        <a:lnSpc>
                          <a:spcPts val="1560"/>
                        </a:lnSpc>
                        <a:tabLst>
                          <a:tab pos="682625" algn="l"/>
                        </a:tabLst>
                      </a:pPr>
                      <a:r>
                        <a:rPr sz="1400" spc="30" dirty="0">
                          <a:solidFill>
                            <a:srgbClr val="56555A"/>
                          </a:solidFill>
                          <a:latin typeface="Cambria Math" panose="02040503050406030204"/>
                          <a:cs typeface="Cambria Math" panose="02040503050406030204"/>
                        </a:rPr>
                        <a:t>𝑛</a:t>
                      </a:r>
                      <a:r>
                        <a:rPr sz="1500" spc="44" baseline="-17000" dirty="0">
                          <a:solidFill>
                            <a:srgbClr val="56555A"/>
                          </a:solidFill>
                          <a:latin typeface="Cambria Math" panose="02040503050406030204"/>
                          <a:cs typeface="Cambria Math" panose="02040503050406030204"/>
                        </a:rPr>
                        <a:t>𝑥	</a:t>
                      </a:r>
                      <a:r>
                        <a:rPr sz="1400" spc="40" dirty="0">
                          <a:solidFill>
                            <a:srgbClr val="56555A"/>
                          </a:solidFill>
                          <a:latin typeface="Cambria Math" panose="02040503050406030204"/>
                          <a:cs typeface="Cambria Math" panose="02040503050406030204"/>
                        </a:rPr>
                        <a:t>𝑛</a:t>
                      </a:r>
                      <a:r>
                        <a:rPr sz="1500" spc="60" baseline="-17000" dirty="0">
                          <a:solidFill>
                            <a:srgbClr val="56555A"/>
                          </a:solidFill>
                          <a:latin typeface="Cambria Math" panose="02040503050406030204"/>
                          <a:cs typeface="Cambria Math" panose="02040503050406030204"/>
                        </a:rPr>
                        <a:t>𝑦</a:t>
                      </a:r>
                      <a:endParaRPr sz="1500" baseline="-17000">
                        <a:latin typeface="Cambria Math" panose="02040503050406030204"/>
                        <a:cs typeface="Cambria Math" panose="02040503050406030204"/>
                      </a:endParaRPr>
                    </a:p>
                  </a:txBody>
                  <a:tcPr marL="0" marR="0" marT="19050" marB="0">
                    <a:lnR w="12700">
                      <a:solidFill>
                        <a:srgbClr val="FFFFFF"/>
                      </a:solidFill>
                      <a:prstDash val="solid"/>
                    </a:lnR>
                    <a:lnT w="12700">
                      <a:solidFill>
                        <a:srgbClr val="FFFFFF"/>
                      </a:solidFill>
                      <a:prstDash val="solid"/>
                    </a:lnT>
                    <a:lnB w="12700">
                      <a:solidFill>
                        <a:srgbClr val="FFFFFF"/>
                      </a:solidFill>
                      <a:prstDash val="solid"/>
                    </a:lnB>
                  </a:tcPr>
                </a:tc>
                <a:tc vMerge="1">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r h="1172756">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15"/>
                        </a:spcBef>
                      </a:pPr>
                      <a:endParaRPr sz="1450">
                        <a:latin typeface="Times New Roman" panose="02020603050405020304"/>
                        <a:cs typeface="Times New Roman" panose="02020603050405020304"/>
                      </a:endParaRPr>
                    </a:p>
                    <a:p>
                      <a:pPr algn="ctr">
                        <a:lnSpc>
                          <a:spcPct val="100000"/>
                        </a:lnSpc>
                      </a:pPr>
                      <a:r>
                        <a:rPr sz="1400" spc="-25" dirty="0">
                          <a:solidFill>
                            <a:srgbClr val="56555A"/>
                          </a:solidFill>
                          <a:latin typeface="Leelawadee UI Semilight" panose="020B0402040204020203"/>
                          <a:cs typeface="Leelawadee UI Semilight" panose="020B0402040204020203"/>
                        </a:rPr>
                        <a:t>Two</a:t>
                      </a:r>
                      <a:endParaRPr sz="1400">
                        <a:latin typeface="Leelawadee UI Semilight" panose="020B0402040204020203"/>
                        <a:cs typeface="Leelawadee UI Semilight" panose="020B0402040204020203"/>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pPr>
                      <a:endParaRPr sz="1800">
                        <a:latin typeface="Times New Roman" panose="02020603050405020304"/>
                        <a:cs typeface="Times New Roman" panose="02020603050405020304"/>
                      </a:endParaRPr>
                    </a:p>
                    <a:p>
                      <a:pPr marL="161925" marR="156210" algn="ctr">
                        <a:lnSpc>
                          <a:spcPct val="100000"/>
                        </a:lnSpc>
                      </a:pPr>
                      <a:r>
                        <a:rPr sz="1400" spc="-10" dirty="0">
                          <a:solidFill>
                            <a:srgbClr val="56555A"/>
                          </a:solidFill>
                          <a:latin typeface="Leelawadee UI Semilight" panose="020B0402040204020203"/>
                          <a:cs typeface="Leelawadee UI Semilight" panose="020B0402040204020203"/>
                        </a:rPr>
                        <a:t>un</a:t>
                      </a:r>
                      <a:r>
                        <a:rPr sz="1400" spc="-5" dirty="0">
                          <a:solidFill>
                            <a:srgbClr val="56555A"/>
                          </a:solidFill>
                          <a:latin typeface="Leelawadee UI Semilight" panose="020B0402040204020203"/>
                          <a:cs typeface="Leelawadee UI Semilight" panose="020B0402040204020203"/>
                        </a:rPr>
                        <a:t>k</a:t>
                      </a:r>
                      <a:r>
                        <a:rPr sz="1400" spc="-10" dirty="0">
                          <a:solidFill>
                            <a:srgbClr val="56555A"/>
                          </a:solidFill>
                          <a:latin typeface="Leelawadee UI Semilight" panose="020B0402040204020203"/>
                          <a:cs typeface="Leelawadee UI Semilight" panose="020B0402040204020203"/>
                        </a:rPr>
                        <a:t>n</a:t>
                      </a:r>
                      <a:r>
                        <a:rPr sz="1400" spc="-5" dirty="0">
                          <a:solidFill>
                            <a:srgbClr val="56555A"/>
                          </a:solidFill>
                          <a:latin typeface="Leelawadee UI Semilight" panose="020B0402040204020203"/>
                          <a:cs typeface="Leelawadee UI Semilight" panose="020B0402040204020203"/>
                        </a:rPr>
                        <a:t>ow</a:t>
                      </a:r>
                      <a:r>
                        <a:rPr sz="1400" spc="-10" dirty="0">
                          <a:solidFill>
                            <a:srgbClr val="56555A"/>
                          </a:solidFill>
                          <a:latin typeface="Leelawadee UI Semilight" panose="020B0402040204020203"/>
                          <a:cs typeface="Leelawadee UI Semilight" panose="020B0402040204020203"/>
                        </a:rPr>
                        <a:t>n</a:t>
                      </a:r>
                      <a:r>
                        <a:rPr sz="140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assumed </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equal</a:t>
                      </a:r>
                      <a:endParaRPr sz="1400">
                        <a:latin typeface="Leelawadee UI Semilight" panose="020B0402040204020203"/>
                        <a:cs typeface="Leelawadee UI Semilight" panose="020B0402040204020203"/>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15"/>
                        </a:spcBef>
                      </a:pPr>
                      <a:endParaRPr sz="1450">
                        <a:latin typeface="Times New Roman" panose="02020603050405020304"/>
                        <a:cs typeface="Times New Roman" panose="02020603050405020304"/>
                      </a:endParaRPr>
                    </a:p>
                    <a:p>
                      <a:pPr marL="635" algn="ctr">
                        <a:lnSpc>
                          <a:spcPct val="100000"/>
                        </a:lnSpc>
                      </a:pPr>
                      <a:r>
                        <a:rPr sz="1400" spc="-5" dirty="0">
                          <a:solidFill>
                            <a:srgbClr val="56555A"/>
                          </a:solidFill>
                          <a:latin typeface="Leelawadee UI Semilight" panose="020B0402040204020203"/>
                          <a:cs typeface="Leelawadee UI Semilight" panose="020B0402040204020203"/>
                        </a:rPr>
                        <a:t>independent</a:t>
                      </a:r>
                      <a:endParaRPr sz="1400">
                        <a:latin typeface="Leelawadee UI Semilight" panose="020B0402040204020203"/>
                        <a:cs typeface="Leelawadee UI Semilight" panose="020B0402040204020203"/>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15"/>
                        </a:spcBef>
                      </a:pPr>
                      <a:endParaRPr sz="1450">
                        <a:latin typeface="Times New Roman" panose="02020603050405020304"/>
                        <a:cs typeface="Times New Roman" panose="02020603050405020304"/>
                      </a:endParaRPr>
                    </a:p>
                    <a:p>
                      <a:pPr algn="ctr">
                        <a:lnSpc>
                          <a:spcPct val="100000"/>
                        </a:lnSpc>
                      </a:pPr>
                      <a:r>
                        <a:rPr sz="1400" dirty="0">
                          <a:solidFill>
                            <a:srgbClr val="56555A"/>
                          </a:solidFill>
                          <a:latin typeface="Leelawadee UI Semilight" panose="020B0402040204020203"/>
                          <a:cs typeface="Leelawadee UI Semilight" panose="020B0402040204020203"/>
                        </a:rPr>
                        <a:t>t</a:t>
                      </a:r>
                      <a:endParaRPr sz="1400">
                        <a:latin typeface="Leelawadee UI Semilight" panose="020B0402040204020203"/>
                        <a:cs typeface="Leelawadee UI Semilight" panose="020B0402040204020203"/>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DE2DF"/>
                    </a:solidFill>
                  </a:tcPr>
                </a:tc>
                <a:tc>
                  <a:txBody>
                    <a:bodyPr/>
                    <a:lstStyle/>
                    <a:p>
                      <a:pPr>
                        <a:lnSpc>
                          <a:spcPct val="100000"/>
                        </a:lnSpc>
                      </a:pPr>
                      <a:endParaRPr sz="1600">
                        <a:latin typeface="Times New Roman" panose="02020603050405020304"/>
                        <a:cs typeface="Times New Roman" panose="02020603050405020304"/>
                      </a:endParaRPr>
                    </a:p>
                    <a:p>
                      <a:pPr marL="96520">
                        <a:lnSpc>
                          <a:spcPts val="1185"/>
                        </a:lnSpc>
                        <a:spcBef>
                          <a:spcPts val="1115"/>
                        </a:spcBef>
                      </a:pPr>
                      <a:r>
                        <a:rPr sz="1400" spc="45" dirty="0">
                          <a:solidFill>
                            <a:srgbClr val="56555A"/>
                          </a:solidFill>
                          <a:latin typeface="Cambria Math" panose="02040503050406030204"/>
                          <a:cs typeface="Cambria Math" panose="02040503050406030204"/>
                        </a:rPr>
                        <a:t>𝑠</a:t>
                      </a:r>
                      <a:r>
                        <a:rPr sz="1500" spc="67" baseline="28000" dirty="0">
                          <a:solidFill>
                            <a:srgbClr val="56555A"/>
                          </a:solidFill>
                          <a:latin typeface="Cambria Math" panose="02040503050406030204"/>
                          <a:cs typeface="Cambria Math" panose="02040503050406030204"/>
                        </a:rPr>
                        <a:t>2</a:t>
                      </a:r>
                      <a:r>
                        <a:rPr sz="1500" spc="270" baseline="28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endParaRPr sz="1400">
                        <a:latin typeface="Cambria Math" panose="02040503050406030204"/>
                        <a:cs typeface="Cambria Math" panose="02040503050406030204"/>
                      </a:endParaRPr>
                    </a:p>
                    <a:p>
                      <a:pPr marL="170815">
                        <a:lnSpc>
                          <a:spcPts val="705"/>
                        </a:lnSpc>
                      </a:pPr>
                      <a:r>
                        <a:rPr sz="1000" spc="80" dirty="0">
                          <a:solidFill>
                            <a:srgbClr val="56555A"/>
                          </a:solidFill>
                          <a:latin typeface="Cambria Math" panose="02040503050406030204"/>
                          <a:cs typeface="Cambria Math" panose="02040503050406030204"/>
                        </a:rPr>
                        <a:t>𝑝</a:t>
                      </a:r>
                      <a:endParaRPr sz="1000">
                        <a:latin typeface="Cambria Math" panose="02040503050406030204"/>
                        <a:cs typeface="Cambria Math" panose="02040503050406030204"/>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tcPr>
                </a:tc>
                <a:tc>
                  <a:txBody>
                    <a:bodyPr/>
                    <a:lstStyle/>
                    <a:p>
                      <a:pPr>
                        <a:lnSpc>
                          <a:spcPct val="100000"/>
                        </a:lnSpc>
                        <a:spcBef>
                          <a:spcPts val="10"/>
                        </a:spcBef>
                      </a:pPr>
                      <a:endParaRPr sz="1600">
                        <a:latin typeface="Times New Roman" panose="02020603050405020304"/>
                        <a:cs typeface="Times New Roman" panose="02020603050405020304"/>
                      </a:endParaRPr>
                    </a:p>
                    <a:p>
                      <a:pPr marL="61595">
                        <a:lnSpc>
                          <a:spcPts val="1185"/>
                        </a:lnSpc>
                        <a:tabLst>
                          <a:tab pos="1334770" algn="l"/>
                        </a:tabLst>
                      </a:pPr>
                      <a:r>
                        <a:rPr sz="1400" spc="35" dirty="0">
                          <a:solidFill>
                            <a:srgbClr val="56555A"/>
                          </a:solidFill>
                          <a:latin typeface="Cambria Math" panose="02040503050406030204"/>
                          <a:cs typeface="Cambria Math" panose="02040503050406030204"/>
                        </a:rPr>
                        <a:t>𝑛</a:t>
                      </a:r>
                      <a:r>
                        <a:rPr sz="1500" spc="52" baseline="-17000" dirty="0">
                          <a:solidFill>
                            <a:srgbClr val="56555A"/>
                          </a:solidFill>
                          <a:latin typeface="Cambria Math" panose="02040503050406030204"/>
                          <a:cs typeface="Cambria Math" panose="02040503050406030204"/>
                        </a:rPr>
                        <a:t>𝑥</a:t>
                      </a:r>
                      <a:r>
                        <a:rPr sz="1500" spc="240" baseline="-17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1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1</a:t>
                      </a:r>
                      <a:r>
                        <a:rPr sz="1400" spc="280" dirty="0">
                          <a:solidFill>
                            <a:srgbClr val="56555A"/>
                          </a:solidFill>
                          <a:latin typeface="Cambria Math" panose="02040503050406030204"/>
                          <a:cs typeface="Cambria Math" panose="02040503050406030204"/>
                        </a:rPr>
                        <a:t> </a:t>
                      </a:r>
                      <a:r>
                        <a:rPr sz="1400" spc="45" dirty="0">
                          <a:solidFill>
                            <a:srgbClr val="56555A"/>
                          </a:solidFill>
                          <a:latin typeface="Cambria Math" panose="02040503050406030204"/>
                          <a:cs typeface="Cambria Math" panose="02040503050406030204"/>
                        </a:rPr>
                        <a:t>𝑠</a:t>
                      </a:r>
                      <a:r>
                        <a:rPr sz="1500" spc="67" baseline="28000" dirty="0">
                          <a:solidFill>
                            <a:srgbClr val="56555A"/>
                          </a:solidFill>
                          <a:latin typeface="Cambria Math" panose="02040503050406030204"/>
                          <a:cs typeface="Cambria Math" panose="02040503050406030204"/>
                        </a:rPr>
                        <a:t>2</a:t>
                      </a:r>
                      <a:r>
                        <a:rPr sz="1500" spc="209" baseline="28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1400" spc="3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𝑛	−</a:t>
                      </a:r>
                      <a:r>
                        <a:rPr sz="1400" spc="-3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1</a:t>
                      </a:r>
                      <a:r>
                        <a:rPr sz="1400" spc="270" dirty="0">
                          <a:solidFill>
                            <a:srgbClr val="56555A"/>
                          </a:solidFill>
                          <a:latin typeface="Cambria Math" panose="02040503050406030204"/>
                          <a:cs typeface="Cambria Math" panose="02040503050406030204"/>
                        </a:rPr>
                        <a:t> </a:t>
                      </a:r>
                      <a:r>
                        <a:rPr sz="1400" spc="45" dirty="0">
                          <a:solidFill>
                            <a:srgbClr val="56555A"/>
                          </a:solidFill>
                          <a:latin typeface="Cambria Math" panose="02040503050406030204"/>
                          <a:cs typeface="Cambria Math" panose="02040503050406030204"/>
                        </a:rPr>
                        <a:t>𝑠</a:t>
                      </a:r>
                      <a:r>
                        <a:rPr sz="1500" spc="67" baseline="28000" dirty="0">
                          <a:solidFill>
                            <a:srgbClr val="56555A"/>
                          </a:solidFill>
                          <a:latin typeface="Cambria Math" panose="02040503050406030204"/>
                          <a:cs typeface="Cambria Math" panose="02040503050406030204"/>
                        </a:rPr>
                        <a:t>2</a:t>
                      </a:r>
                      <a:endParaRPr sz="1500" baseline="28000">
                        <a:latin typeface="Cambria Math" panose="02040503050406030204"/>
                        <a:cs typeface="Cambria Math" panose="02040503050406030204"/>
                      </a:endParaRPr>
                    </a:p>
                    <a:p>
                      <a:pPr marL="711200">
                        <a:lnSpc>
                          <a:spcPts val="705"/>
                        </a:lnSpc>
                        <a:tabLst>
                          <a:tab pos="1203325" algn="l"/>
                          <a:tab pos="1760855" algn="l"/>
                        </a:tabLst>
                      </a:pPr>
                      <a:r>
                        <a:rPr sz="1000" spc="70" dirty="0">
                          <a:solidFill>
                            <a:srgbClr val="56555A"/>
                          </a:solidFill>
                          <a:latin typeface="Cambria Math" panose="02040503050406030204"/>
                          <a:cs typeface="Cambria Math" panose="02040503050406030204"/>
                        </a:rPr>
                        <a:t>𝑥	</a:t>
                      </a:r>
                      <a:r>
                        <a:rPr sz="1000" spc="85" dirty="0">
                          <a:solidFill>
                            <a:srgbClr val="56555A"/>
                          </a:solidFill>
                          <a:latin typeface="Cambria Math" panose="02040503050406030204"/>
                          <a:cs typeface="Cambria Math" panose="02040503050406030204"/>
                        </a:rPr>
                        <a:t>𝑦	𝑦</a:t>
                      </a:r>
                      <a:endParaRPr sz="1000">
                        <a:latin typeface="Cambria Math" panose="02040503050406030204"/>
                        <a:cs typeface="Cambria Math" panose="02040503050406030204"/>
                      </a:endParaRPr>
                    </a:p>
                    <a:p>
                      <a:pPr marL="470535">
                        <a:lnSpc>
                          <a:spcPct val="100000"/>
                        </a:lnSpc>
                        <a:spcBef>
                          <a:spcPts val="150"/>
                        </a:spcBef>
                      </a:pPr>
                      <a:r>
                        <a:rPr sz="1400" spc="30" dirty="0">
                          <a:solidFill>
                            <a:srgbClr val="56555A"/>
                          </a:solidFill>
                          <a:latin typeface="Cambria Math" panose="02040503050406030204"/>
                          <a:cs typeface="Cambria Math" panose="02040503050406030204"/>
                        </a:rPr>
                        <a:t>𝑛</a:t>
                      </a:r>
                      <a:r>
                        <a:rPr sz="1500" spc="44" baseline="-17000" dirty="0">
                          <a:solidFill>
                            <a:srgbClr val="56555A"/>
                          </a:solidFill>
                          <a:latin typeface="Cambria Math" panose="02040503050406030204"/>
                          <a:cs typeface="Cambria Math" panose="02040503050406030204"/>
                        </a:rPr>
                        <a:t>𝑥</a:t>
                      </a:r>
                      <a:r>
                        <a:rPr sz="1500" spc="209" baseline="-17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a:t>
                      </a:r>
                      <a:r>
                        <a:rPr sz="1400" spc="40" dirty="0">
                          <a:solidFill>
                            <a:srgbClr val="56555A"/>
                          </a:solidFill>
                          <a:latin typeface="Cambria Math" panose="02040503050406030204"/>
                          <a:cs typeface="Cambria Math" panose="02040503050406030204"/>
                        </a:rPr>
                        <a:t>𝑛</a:t>
                      </a:r>
                      <a:r>
                        <a:rPr sz="1500" spc="60" baseline="-17000" dirty="0">
                          <a:solidFill>
                            <a:srgbClr val="56555A"/>
                          </a:solidFill>
                          <a:latin typeface="Cambria Math" panose="02040503050406030204"/>
                          <a:cs typeface="Cambria Math" panose="02040503050406030204"/>
                        </a:rPr>
                        <a:t>𝑦</a:t>
                      </a:r>
                      <a:r>
                        <a:rPr sz="1500" spc="217" baseline="-1700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− 2</a:t>
                      </a:r>
                      <a:endParaRPr sz="1400">
                        <a:latin typeface="Cambria Math" panose="02040503050406030204"/>
                        <a:cs typeface="Cambria Math" panose="02040503050406030204"/>
                      </a:endParaRPr>
                    </a:p>
                  </a:txBody>
                  <a:tcPr marL="0" marR="0" marT="127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R="27305" algn="r">
                        <a:lnSpc>
                          <a:spcPct val="100000"/>
                        </a:lnSpc>
                        <a:spcBef>
                          <a:spcPts val="1225"/>
                        </a:spcBef>
                      </a:pPr>
                      <a:r>
                        <a:rPr sz="1400" dirty="0">
                          <a:solidFill>
                            <a:srgbClr val="56555A"/>
                          </a:solidFill>
                          <a:latin typeface="Cambria Math" panose="02040503050406030204"/>
                          <a:cs typeface="Cambria Math" panose="02040503050406030204"/>
                        </a:rPr>
                        <a:t>𝑇</a:t>
                      </a:r>
                      <a:r>
                        <a:rPr sz="1400" spc="70"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endParaRPr sz="1400">
                        <a:latin typeface="Cambria Math" panose="02040503050406030204"/>
                        <a:cs typeface="Cambria Math" panose="02040503050406030204"/>
                      </a:endParaRPr>
                    </a:p>
                  </a:txBody>
                  <a:tcPr marL="0" marR="0" marT="155575" marB="0">
                    <a:lnL w="12700">
                      <a:solidFill>
                        <a:srgbClr val="FFFFFF"/>
                      </a:solidFill>
                      <a:prstDash val="solid"/>
                    </a:lnL>
                    <a:lnT w="12700">
                      <a:solidFill>
                        <a:srgbClr val="FFFFFF"/>
                      </a:solidFill>
                      <a:prstDash val="solid"/>
                    </a:lnT>
                    <a:lnB w="12700">
                      <a:solidFill>
                        <a:srgbClr val="FFFFFF"/>
                      </a:solidFill>
                      <a:prstDash val="solid"/>
                    </a:lnB>
                  </a:tcPr>
                </a:tc>
                <a:tc>
                  <a:txBody>
                    <a:bodyPr/>
                    <a:lstStyle/>
                    <a:p>
                      <a:pPr marL="52705">
                        <a:lnSpc>
                          <a:spcPct val="100000"/>
                        </a:lnSpc>
                        <a:spcBef>
                          <a:spcPts val="155"/>
                        </a:spcBef>
                      </a:pPr>
                      <a:r>
                        <a:rPr sz="1500" u="sng" spc="-375" baseline="-17000" dirty="0">
                          <a:solidFill>
                            <a:srgbClr val="56555A"/>
                          </a:solidFill>
                          <a:uFill>
                            <a:solidFill>
                              <a:srgbClr val="56555A"/>
                            </a:solidFill>
                          </a:uFill>
                          <a:latin typeface="Times New Roman" panose="02020603050405020304"/>
                          <a:cs typeface="Times New Roman" panose="02020603050405020304"/>
                        </a:rPr>
                        <a:t> </a:t>
                      </a:r>
                      <a:r>
                        <a:rPr sz="1400" spc="5" dirty="0">
                          <a:solidFill>
                            <a:srgbClr val="56555A"/>
                          </a:solidFill>
                          <a:latin typeface="Cambria Math" panose="02040503050406030204"/>
                          <a:cs typeface="Cambria Math" panose="02040503050406030204"/>
                        </a:rPr>
                        <a:t>(</a:t>
                      </a:r>
                      <a:r>
                        <a:rPr sz="1400" spc="-55" dirty="0">
                          <a:solidFill>
                            <a:srgbClr val="56555A"/>
                          </a:solidFill>
                          <a:latin typeface="Cambria Math" panose="02040503050406030204"/>
                          <a:cs typeface="Cambria Math" panose="02040503050406030204"/>
                        </a:rPr>
                        <a:t>𝑥</a:t>
                      </a:r>
                      <a:r>
                        <a:rPr sz="1400" dirty="0">
                          <a:solidFill>
                            <a:srgbClr val="56555A"/>
                          </a:solidFill>
                          <a:latin typeface="Cambria Math" panose="02040503050406030204"/>
                          <a:cs typeface="Cambria Math" panose="02040503050406030204"/>
                        </a:rPr>
                        <a:t>ҧ</a:t>
                      </a:r>
                      <a:r>
                        <a:rPr sz="1400" spc="8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10" dirty="0">
                          <a:solidFill>
                            <a:srgbClr val="56555A"/>
                          </a:solidFill>
                          <a:latin typeface="Cambria Math" panose="02040503050406030204"/>
                          <a:cs typeface="Cambria Math" panose="02040503050406030204"/>
                        </a:rPr>
                        <a:t> </a:t>
                      </a:r>
                      <a:r>
                        <a:rPr sz="1400" spc="-620" dirty="0">
                          <a:solidFill>
                            <a:srgbClr val="56555A"/>
                          </a:solidFill>
                          <a:latin typeface="Cambria Math" panose="02040503050406030204"/>
                          <a:cs typeface="Cambria Math" panose="02040503050406030204"/>
                        </a:rPr>
                        <a:t>𝑦</a:t>
                      </a:r>
                      <a:r>
                        <a:rPr sz="1400" spc="30" dirty="0">
                          <a:solidFill>
                            <a:srgbClr val="56555A"/>
                          </a:solidFill>
                          <a:latin typeface="Cambria Math" panose="02040503050406030204"/>
                          <a:cs typeface="Cambria Math" panose="02040503050406030204"/>
                        </a:rPr>
                        <a:t>ത</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dirty="0">
                          <a:solidFill>
                            <a:srgbClr val="56555A"/>
                          </a:solidFill>
                          <a:latin typeface="Cambria Math" panose="02040503050406030204"/>
                          <a:cs typeface="Cambria Math" panose="02040503050406030204"/>
                        </a:rPr>
                        <a:t>−</a:t>
                      </a:r>
                      <a:r>
                        <a:rPr sz="1400" spc="-5" dirty="0">
                          <a:solidFill>
                            <a:srgbClr val="56555A"/>
                          </a:solidFill>
                          <a:latin typeface="Cambria Math" panose="02040503050406030204"/>
                          <a:cs typeface="Cambria Math" panose="02040503050406030204"/>
                        </a:rPr>
                        <a:t> </a:t>
                      </a:r>
                      <a:r>
                        <a:rPr sz="1400" spc="-5" dirty="0">
                          <a:solidFill>
                            <a:srgbClr val="56555A"/>
                          </a:solidFill>
                          <a:latin typeface="Cambria Math" panose="02040503050406030204"/>
                          <a:cs typeface="Cambria Math" panose="02040503050406030204"/>
                        </a:rPr>
                        <a:t>𝜇</a:t>
                      </a:r>
                      <a:r>
                        <a:rPr sz="1500" u="sng" baseline="-17000" dirty="0">
                          <a:solidFill>
                            <a:srgbClr val="56555A"/>
                          </a:solidFill>
                          <a:uFill>
                            <a:solidFill>
                              <a:srgbClr val="56555A"/>
                            </a:solidFill>
                          </a:uFill>
                          <a:latin typeface="Cambria Math" panose="02040503050406030204"/>
                          <a:cs typeface="Cambria Math" panose="02040503050406030204"/>
                        </a:rPr>
                        <a:t>0</a:t>
                      </a:r>
                      <a:endParaRPr sz="1500" baseline="-17000">
                        <a:latin typeface="Cambria Math" panose="02040503050406030204"/>
                        <a:cs typeface="Cambria Math" panose="02040503050406030204"/>
                      </a:endParaRPr>
                    </a:p>
                    <a:p>
                      <a:pPr marL="308610">
                        <a:lnSpc>
                          <a:spcPts val="1240"/>
                        </a:lnSpc>
                        <a:spcBef>
                          <a:spcPts val="695"/>
                        </a:spcBef>
                        <a:tabLst>
                          <a:tab pos="712470" algn="l"/>
                        </a:tabLst>
                      </a:pPr>
                      <a:r>
                        <a:rPr sz="2100" spc="67" baseline="-20000" dirty="0">
                          <a:solidFill>
                            <a:srgbClr val="56555A"/>
                          </a:solidFill>
                          <a:latin typeface="Cambria Math" panose="02040503050406030204"/>
                          <a:cs typeface="Cambria Math" panose="02040503050406030204"/>
                        </a:rPr>
                        <a:t>𝑠</a:t>
                      </a:r>
                      <a:r>
                        <a:rPr sz="1000" spc="45" dirty="0">
                          <a:solidFill>
                            <a:srgbClr val="56555A"/>
                          </a:solidFill>
                          <a:latin typeface="Cambria Math" panose="02040503050406030204"/>
                          <a:cs typeface="Cambria Math" panose="02040503050406030204"/>
                        </a:rPr>
                        <a:t>2	</a:t>
                      </a:r>
                      <a:r>
                        <a:rPr sz="2100" spc="67" baseline="-20000" dirty="0">
                          <a:solidFill>
                            <a:srgbClr val="56555A"/>
                          </a:solidFill>
                          <a:latin typeface="Cambria Math" panose="02040503050406030204"/>
                          <a:cs typeface="Cambria Math" panose="02040503050406030204"/>
                        </a:rPr>
                        <a:t>𝑠</a:t>
                      </a:r>
                      <a:r>
                        <a:rPr sz="1000" spc="45" dirty="0">
                          <a:solidFill>
                            <a:srgbClr val="56555A"/>
                          </a:solidFill>
                          <a:latin typeface="Cambria Math" panose="02040503050406030204"/>
                          <a:cs typeface="Cambria Math" panose="02040503050406030204"/>
                        </a:rPr>
                        <a:t>2</a:t>
                      </a:r>
                      <a:endParaRPr sz="1000">
                        <a:latin typeface="Cambria Math" panose="02040503050406030204"/>
                        <a:cs typeface="Cambria Math" panose="02040503050406030204"/>
                      </a:endParaRPr>
                    </a:p>
                    <a:p>
                      <a:pPr marL="382905">
                        <a:lnSpc>
                          <a:spcPts val="1120"/>
                        </a:lnSpc>
                      </a:pPr>
                      <a:r>
                        <a:rPr sz="1000" spc="80" dirty="0">
                          <a:solidFill>
                            <a:srgbClr val="56555A"/>
                          </a:solidFill>
                          <a:latin typeface="Cambria Math" panose="02040503050406030204"/>
                          <a:cs typeface="Cambria Math" panose="02040503050406030204"/>
                        </a:rPr>
                        <a:t>𝑝</a:t>
                      </a:r>
                      <a:r>
                        <a:rPr sz="1000" spc="254" dirty="0">
                          <a:solidFill>
                            <a:srgbClr val="56555A"/>
                          </a:solidFill>
                          <a:latin typeface="Cambria Math" panose="02040503050406030204"/>
                          <a:cs typeface="Cambria Math" panose="02040503050406030204"/>
                        </a:rPr>
                        <a:t> </a:t>
                      </a:r>
                      <a:r>
                        <a:rPr sz="2100" baseline="-30000" dirty="0">
                          <a:solidFill>
                            <a:srgbClr val="56555A"/>
                          </a:solidFill>
                          <a:latin typeface="Cambria Math" panose="02040503050406030204"/>
                          <a:cs typeface="Cambria Math" panose="02040503050406030204"/>
                        </a:rPr>
                        <a:t>+</a:t>
                      </a:r>
                      <a:r>
                        <a:rPr sz="2100" spc="907" baseline="-30000" dirty="0">
                          <a:solidFill>
                            <a:srgbClr val="56555A"/>
                          </a:solidFill>
                          <a:latin typeface="Cambria Math" panose="02040503050406030204"/>
                          <a:cs typeface="Cambria Math" panose="02040503050406030204"/>
                        </a:rPr>
                        <a:t> </a:t>
                      </a:r>
                      <a:r>
                        <a:rPr sz="1000" spc="80" dirty="0">
                          <a:solidFill>
                            <a:srgbClr val="56555A"/>
                          </a:solidFill>
                          <a:latin typeface="Cambria Math" panose="02040503050406030204"/>
                          <a:cs typeface="Cambria Math" panose="02040503050406030204"/>
                        </a:rPr>
                        <a:t>𝑝</a:t>
                      </a:r>
                      <a:endParaRPr sz="1000">
                        <a:latin typeface="Cambria Math" panose="02040503050406030204"/>
                        <a:cs typeface="Cambria Math" panose="02040503050406030204"/>
                      </a:endParaRPr>
                    </a:p>
                    <a:p>
                      <a:pPr marL="300990">
                        <a:lnSpc>
                          <a:spcPts val="1560"/>
                        </a:lnSpc>
                        <a:tabLst>
                          <a:tab pos="701675" algn="l"/>
                        </a:tabLst>
                      </a:pPr>
                      <a:r>
                        <a:rPr sz="1400" spc="30" dirty="0">
                          <a:solidFill>
                            <a:srgbClr val="56555A"/>
                          </a:solidFill>
                          <a:latin typeface="Cambria Math" panose="02040503050406030204"/>
                          <a:cs typeface="Cambria Math" panose="02040503050406030204"/>
                        </a:rPr>
                        <a:t>𝑛</a:t>
                      </a:r>
                      <a:r>
                        <a:rPr sz="1500" spc="44" baseline="-17000" dirty="0">
                          <a:solidFill>
                            <a:srgbClr val="56555A"/>
                          </a:solidFill>
                          <a:latin typeface="Cambria Math" panose="02040503050406030204"/>
                          <a:cs typeface="Cambria Math" panose="02040503050406030204"/>
                        </a:rPr>
                        <a:t>𝑥	</a:t>
                      </a:r>
                      <a:r>
                        <a:rPr sz="1400" spc="40" dirty="0">
                          <a:solidFill>
                            <a:srgbClr val="56555A"/>
                          </a:solidFill>
                          <a:latin typeface="Cambria Math" panose="02040503050406030204"/>
                          <a:cs typeface="Cambria Math" panose="02040503050406030204"/>
                        </a:rPr>
                        <a:t>𝑛</a:t>
                      </a:r>
                      <a:r>
                        <a:rPr sz="1500" spc="60" baseline="-17000" dirty="0">
                          <a:solidFill>
                            <a:srgbClr val="56555A"/>
                          </a:solidFill>
                          <a:latin typeface="Cambria Math" panose="02040503050406030204"/>
                          <a:cs typeface="Cambria Math" panose="02040503050406030204"/>
                        </a:rPr>
                        <a:t>𝑦</a:t>
                      </a:r>
                      <a:endParaRPr sz="1500" baseline="-17000">
                        <a:latin typeface="Cambria Math" panose="02040503050406030204"/>
                        <a:cs typeface="Cambria Math" panose="02040503050406030204"/>
                      </a:endParaRPr>
                    </a:p>
                  </a:txBody>
                  <a:tcPr marL="0" marR="0" marT="19685" marB="0">
                    <a:lnR w="12700">
                      <a:solidFill>
                        <a:srgbClr val="FFFFFF"/>
                      </a:solidFill>
                      <a:prstDash val="solid"/>
                    </a:lnR>
                    <a:lnT w="12700">
                      <a:solidFill>
                        <a:srgbClr val="FFFFFF"/>
                      </a:solidFill>
                      <a:prstDash val="solid"/>
                    </a:lnT>
                    <a:lnB w="12700">
                      <a:solidFill>
                        <a:srgbClr val="FFFFFF"/>
                      </a:solidFill>
                      <a:prstDash val="solid"/>
                    </a:lnB>
                  </a:tcPr>
                </a:tc>
                <a:tc vMerge="1">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2DF"/>
                    </a:solidFill>
                  </a:tcPr>
                </a:tc>
              </a:tr>
            </a:tbl>
          </a:graphicData>
        </a:graphic>
      </p:graphicFrame>
      <p:sp>
        <p:nvSpPr>
          <p:cNvPr id="7" name="object 7"/>
          <p:cNvSpPr/>
          <p:nvPr/>
        </p:nvSpPr>
        <p:spPr>
          <a:xfrm>
            <a:off x="7900543" y="2283332"/>
            <a:ext cx="532130" cy="12700"/>
          </a:xfrm>
          <a:custGeom>
            <a:avLst/>
            <a:gdLst/>
            <a:ahLst/>
            <a:cxnLst/>
            <a:rect l="l" t="t" r="r" b="b"/>
            <a:pathLst>
              <a:path w="532129" h="12700">
                <a:moveTo>
                  <a:pt x="531876" y="0"/>
                </a:moveTo>
                <a:lnTo>
                  <a:pt x="0" y="0"/>
                </a:lnTo>
                <a:lnTo>
                  <a:pt x="0" y="12191"/>
                </a:lnTo>
                <a:lnTo>
                  <a:pt x="531876" y="12191"/>
                </a:lnTo>
                <a:lnTo>
                  <a:pt x="531876" y="0"/>
                </a:lnTo>
                <a:close/>
              </a:path>
            </a:pathLst>
          </a:custGeom>
          <a:solidFill>
            <a:srgbClr val="56555A"/>
          </a:solidFill>
        </p:spPr>
        <p:txBody>
          <a:bodyPr wrap="square" lIns="0" tIns="0" rIns="0" bIns="0" rtlCol="0"/>
          <a:lstStyle/>
          <a:p/>
        </p:txBody>
      </p:sp>
      <p:sp>
        <p:nvSpPr>
          <p:cNvPr id="8" name="object 8"/>
          <p:cNvSpPr/>
          <p:nvPr/>
        </p:nvSpPr>
        <p:spPr>
          <a:xfrm>
            <a:off x="7902067" y="2905125"/>
            <a:ext cx="532130" cy="12700"/>
          </a:xfrm>
          <a:custGeom>
            <a:avLst/>
            <a:gdLst/>
            <a:ahLst/>
            <a:cxnLst/>
            <a:rect l="l" t="t" r="r" b="b"/>
            <a:pathLst>
              <a:path w="532129" h="12700">
                <a:moveTo>
                  <a:pt x="531876" y="0"/>
                </a:moveTo>
                <a:lnTo>
                  <a:pt x="0" y="0"/>
                </a:lnTo>
                <a:lnTo>
                  <a:pt x="0" y="12191"/>
                </a:lnTo>
                <a:lnTo>
                  <a:pt x="531876" y="12191"/>
                </a:lnTo>
                <a:lnTo>
                  <a:pt x="531876" y="0"/>
                </a:lnTo>
                <a:close/>
              </a:path>
            </a:pathLst>
          </a:custGeom>
          <a:solidFill>
            <a:srgbClr val="56555A"/>
          </a:solidFill>
        </p:spPr>
        <p:txBody>
          <a:bodyPr wrap="square" lIns="0" tIns="0" rIns="0" bIns="0" rtlCol="0"/>
          <a:lstStyle/>
          <a:p/>
        </p:txBody>
      </p:sp>
      <p:sp>
        <p:nvSpPr>
          <p:cNvPr id="9" name="object 9"/>
          <p:cNvSpPr/>
          <p:nvPr/>
        </p:nvSpPr>
        <p:spPr>
          <a:xfrm>
            <a:off x="7897494" y="3565905"/>
            <a:ext cx="539750" cy="12700"/>
          </a:xfrm>
          <a:custGeom>
            <a:avLst/>
            <a:gdLst/>
            <a:ahLst/>
            <a:cxnLst/>
            <a:rect l="l" t="t" r="r" b="b"/>
            <a:pathLst>
              <a:path w="539750" h="12700">
                <a:moveTo>
                  <a:pt x="539496" y="0"/>
                </a:moveTo>
                <a:lnTo>
                  <a:pt x="0" y="0"/>
                </a:lnTo>
                <a:lnTo>
                  <a:pt x="0" y="12192"/>
                </a:lnTo>
                <a:lnTo>
                  <a:pt x="539496" y="12192"/>
                </a:lnTo>
                <a:lnTo>
                  <a:pt x="539496" y="0"/>
                </a:lnTo>
                <a:close/>
              </a:path>
            </a:pathLst>
          </a:custGeom>
          <a:solidFill>
            <a:srgbClr val="56555A"/>
          </a:solidFill>
        </p:spPr>
        <p:txBody>
          <a:bodyPr wrap="square" lIns="0" tIns="0" rIns="0" bIns="0" rtlCol="0"/>
          <a:lstStyle/>
          <a:p/>
        </p:txBody>
      </p:sp>
      <p:sp>
        <p:nvSpPr>
          <p:cNvPr id="10" name="object 10"/>
          <p:cNvSpPr/>
          <p:nvPr/>
        </p:nvSpPr>
        <p:spPr>
          <a:xfrm>
            <a:off x="7690231" y="4238116"/>
            <a:ext cx="954405" cy="12700"/>
          </a:xfrm>
          <a:custGeom>
            <a:avLst/>
            <a:gdLst/>
            <a:ahLst/>
            <a:cxnLst/>
            <a:rect l="l" t="t" r="r" b="b"/>
            <a:pathLst>
              <a:path w="954404" h="12700">
                <a:moveTo>
                  <a:pt x="954024" y="0"/>
                </a:moveTo>
                <a:lnTo>
                  <a:pt x="0" y="0"/>
                </a:lnTo>
                <a:lnTo>
                  <a:pt x="0" y="12191"/>
                </a:lnTo>
                <a:lnTo>
                  <a:pt x="954024" y="12191"/>
                </a:lnTo>
                <a:lnTo>
                  <a:pt x="954024" y="0"/>
                </a:lnTo>
                <a:close/>
              </a:path>
            </a:pathLst>
          </a:custGeom>
          <a:solidFill>
            <a:srgbClr val="56555A"/>
          </a:solidFill>
        </p:spPr>
        <p:txBody>
          <a:bodyPr wrap="square" lIns="0" tIns="0" rIns="0" bIns="0" rtlCol="0"/>
          <a:lstStyle/>
          <a:p/>
        </p:txBody>
      </p:sp>
      <p:sp>
        <p:nvSpPr>
          <p:cNvPr id="11" name="object 11"/>
          <p:cNvSpPr/>
          <p:nvPr/>
        </p:nvSpPr>
        <p:spPr>
          <a:xfrm>
            <a:off x="7937118" y="4600829"/>
            <a:ext cx="189230" cy="12700"/>
          </a:xfrm>
          <a:custGeom>
            <a:avLst/>
            <a:gdLst/>
            <a:ahLst/>
            <a:cxnLst/>
            <a:rect l="l" t="t" r="r" b="b"/>
            <a:pathLst>
              <a:path w="189229" h="12700">
                <a:moveTo>
                  <a:pt x="188975" y="0"/>
                </a:moveTo>
                <a:lnTo>
                  <a:pt x="0" y="0"/>
                </a:lnTo>
                <a:lnTo>
                  <a:pt x="0" y="12191"/>
                </a:lnTo>
                <a:lnTo>
                  <a:pt x="188975" y="12191"/>
                </a:lnTo>
                <a:lnTo>
                  <a:pt x="188975" y="0"/>
                </a:lnTo>
                <a:close/>
              </a:path>
            </a:pathLst>
          </a:custGeom>
          <a:solidFill>
            <a:srgbClr val="56555A"/>
          </a:solidFill>
        </p:spPr>
        <p:txBody>
          <a:bodyPr wrap="square" lIns="0" tIns="0" rIns="0" bIns="0" rtlCol="0"/>
          <a:lstStyle/>
          <a:p/>
        </p:txBody>
      </p:sp>
      <p:sp>
        <p:nvSpPr>
          <p:cNvPr id="12" name="object 12"/>
          <p:cNvSpPr/>
          <p:nvPr/>
        </p:nvSpPr>
        <p:spPr>
          <a:xfrm>
            <a:off x="8337931" y="4600829"/>
            <a:ext cx="195580" cy="12700"/>
          </a:xfrm>
          <a:custGeom>
            <a:avLst/>
            <a:gdLst/>
            <a:ahLst/>
            <a:cxnLst/>
            <a:rect l="l" t="t" r="r" b="b"/>
            <a:pathLst>
              <a:path w="195579" h="12700">
                <a:moveTo>
                  <a:pt x="195072" y="0"/>
                </a:moveTo>
                <a:lnTo>
                  <a:pt x="0" y="0"/>
                </a:lnTo>
                <a:lnTo>
                  <a:pt x="0" y="12191"/>
                </a:lnTo>
                <a:lnTo>
                  <a:pt x="195072" y="12191"/>
                </a:lnTo>
                <a:lnTo>
                  <a:pt x="195072" y="0"/>
                </a:lnTo>
                <a:close/>
              </a:path>
            </a:pathLst>
          </a:custGeom>
          <a:solidFill>
            <a:srgbClr val="56555A"/>
          </a:solidFill>
        </p:spPr>
        <p:txBody>
          <a:bodyPr wrap="square" lIns="0" tIns="0" rIns="0" bIns="0" rtlCol="0"/>
          <a:lstStyle/>
          <a:p/>
        </p:txBody>
      </p:sp>
      <p:sp>
        <p:nvSpPr>
          <p:cNvPr id="13" name="object 13"/>
          <p:cNvSpPr/>
          <p:nvPr/>
        </p:nvSpPr>
        <p:spPr>
          <a:xfrm>
            <a:off x="4961635" y="5417184"/>
            <a:ext cx="1870075" cy="12700"/>
          </a:xfrm>
          <a:custGeom>
            <a:avLst/>
            <a:gdLst/>
            <a:ahLst/>
            <a:cxnLst/>
            <a:rect l="l" t="t" r="r" b="b"/>
            <a:pathLst>
              <a:path w="1870075" h="12700">
                <a:moveTo>
                  <a:pt x="1869947" y="0"/>
                </a:moveTo>
                <a:lnTo>
                  <a:pt x="0" y="0"/>
                </a:lnTo>
                <a:lnTo>
                  <a:pt x="0" y="12191"/>
                </a:lnTo>
                <a:lnTo>
                  <a:pt x="1869947" y="12191"/>
                </a:lnTo>
                <a:lnTo>
                  <a:pt x="1869947" y="0"/>
                </a:lnTo>
                <a:close/>
              </a:path>
            </a:pathLst>
          </a:custGeom>
          <a:solidFill>
            <a:srgbClr val="56555A"/>
          </a:solidFill>
        </p:spPr>
        <p:txBody>
          <a:bodyPr wrap="square" lIns="0" tIns="0" rIns="0" bIns="0" rtlCol="0"/>
          <a:lstStyle/>
          <a:p/>
        </p:txBody>
      </p:sp>
      <p:grpSp>
        <p:nvGrpSpPr>
          <p:cNvPr id="14" name="object 14"/>
          <p:cNvGrpSpPr/>
          <p:nvPr/>
        </p:nvGrpSpPr>
        <p:grpSpPr>
          <a:xfrm>
            <a:off x="4460240" y="2038730"/>
            <a:ext cx="4602480" cy="4055745"/>
            <a:chOff x="4460240" y="2038730"/>
            <a:chExt cx="4602480" cy="4055745"/>
          </a:xfrm>
        </p:grpSpPr>
        <p:sp>
          <p:nvSpPr>
            <p:cNvPr id="15" name="object 15"/>
            <p:cNvSpPr/>
            <p:nvPr/>
          </p:nvSpPr>
          <p:spPr>
            <a:xfrm>
              <a:off x="6929120" y="2038730"/>
              <a:ext cx="2133600" cy="603250"/>
            </a:xfrm>
            <a:custGeom>
              <a:avLst/>
              <a:gdLst/>
              <a:ahLst/>
              <a:cxnLst/>
              <a:rect l="l" t="t" r="r" b="b"/>
              <a:pathLst>
                <a:path w="2133600" h="603250">
                  <a:moveTo>
                    <a:pt x="0" y="602742"/>
                  </a:moveTo>
                  <a:lnTo>
                    <a:pt x="2133600" y="602742"/>
                  </a:lnTo>
                  <a:lnTo>
                    <a:pt x="2133600" y="0"/>
                  </a:lnTo>
                  <a:lnTo>
                    <a:pt x="0" y="0"/>
                  </a:lnTo>
                  <a:lnTo>
                    <a:pt x="0" y="602742"/>
                  </a:lnTo>
                  <a:close/>
                </a:path>
              </a:pathLst>
            </a:custGeom>
            <a:solidFill>
              <a:srgbClr val="DDE2DF"/>
            </a:solidFill>
          </p:spPr>
          <p:txBody>
            <a:bodyPr wrap="square" lIns="0" tIns="0" rIns="0" bIns="0" rtlCol="0"/>
            <a:lstStyle/>
            <a:p/>
          </p:txBody>
        </p:sp>
        <p:sp>
          <p:nvSpPr>
            <p:cNvPr id="16" name="object 16"/>
            <p:cNvSpPr/>
            <p:nvPr/>
          </p:nvSpPr>
          <p:spPr>
            <a:xfrm>
              <a:off x="6929120" y="2641409"/>
              <a:ext cx="2133600" cy="622935"/>
            </a:xfrm>
            <a:custGeom>
              <a:avLst/>
              <a:gdLst/>
              <a:ahLst/>
              <a:cxnLst/>
              <a:rect l="l" t="t" r="r" b="b"/>
              <a:pathLst>
                <a:path w="2133600" h="622935">
                  <a:moveTo>
                    <a:pt x="2133600" y="0"/>
                  </a:moveTo>
                  <a:lnTo>
                    <a:pt x="0" y="0"/>
                  </a:lnTo>
                  <a:lnTo>
                    <a:pt x="0" y="622744"/>
                  </a:lnTo>
                  <a:lnTo>
                    <a:pt x="2133600" y="622744"/>
                  </a:lnTo>
                  <a:lnTo>
                    <a:pt x="2133600" y="0"/>
                  </a:lnTo>
                  <a:close/>
                </a:path>
              </a:pathLst>
            </a:custGeom>
            <a:solidFill>
              <a:srgbClr val="EEF1EF"/>
            </a:solidFill>
          </p:spPr>
          <p:txBody>
            <a:bodyPr wrap="square" lIns="0" tIns="0" rIns="0" bIns="0" rtlCol="0"/>
            <a:lstStyle/>
            <a:p/>
          </p:txBody>
        </p:sp>
        <p:sp>
          <p:nvSpPr>
            <p:cNvPr id="17" name="object 17"/>
            <p:cNvSpPr/>
            <p:nvPr/>
          </p:nvSpPr>
          <p:spPr>
            <a:xfrm>
              <a:off x="6929120" y="3264153"/>
              <a:ext cx="2133600" cy="698500"/>
            </a:xfrm>
            <a:custGeom>
              <a:avLst/>
              <a:gdLst/>
              <a:ahLst/>
              <a:cxnLst/>
              <a:rect l="l" t="t" r="r" b="b"/>
              <a:pathLst>
                <a:path w="2133600" h="698500">
                  <a:moveTo>
                    <a:pt x="2133600" y="0"/>
                  </a:moveTo>
                  <a:lnTo>
                    <a:pt x="0" y="0"/>
                  </a:lnTo>
                  <a:lnTo>
                    <a:pt x="0" y="698119"/>
                  </a:lnTo>
                  <a:lnTo>
                    <a:pt x="2133600" y="698119"/>
                  </a:lnTo>
                  <a:lnTo>
                    <a:pt x="2133600" y="0"/>
                  </a:lnTo>
                  <a:close/>
                </a:path>
              </a:pathLst>
            </a:custGeom>
            <a:solidFill>
              <a:srgbClr val="DDE2DF"/>
            </a:solidFill>
          </p:spPr>
          <p:txBody>
            <a:bodyPr wrap="square" lIns="0" tIns="0" rIns="0" bIns="0" rtlCol="0"/>
            <a:lstStyle/>
            <a:p/>
          </p:txBody>
        </p:sp>
        <p:sp>
          <p:nvSpPr>
            <p:cNvPr id="18" name="object 18"/>
            <p:cNvSpPr/>
            <p:nvPr/>
          </p:nvSpPr>
          <p:spPr>
            <a:xfrm>
              <a:off x="6929120" y="3962273"/>
              <a:ext cx="2133600" cy="959485"/>
            </a:xfrm>
            <a:custGeom>
              <a:avLst/>
              <a:gdLst/>
              <a:ahLst/>
              <a:cxnLst/>
              <a:rect l="l" t="t" r="r" b="b"/>
              <a:pathLst>
                <a:path w="2133600" h="959485">
                  <a:moveTo>
                    <a:pt x="2133600" y="0"/>
                  </a:moveTo>
                  <a:lnTo>
                    <a:pt x="0" y="0"/>
                  </a:lnTo>
                  <a:lnTo>
                    <a:pt x="0" y="959357"/>
                  </a:lnTo>
                  <a:lnTo>
                    <a:pt x="2133600" y="959357"/>
                  </a:lnTo>
                  <a:lnTo>
                    <a:pt x="2133600" y="0"/>
                  </a:lnTo>
                  <a:close/>
                </a:path>
              </a:pathLst>
            </a:custGeom>
            <a:solidFill>
              <a:srgbClr val="EEF1EF"/>
            </a:solidFill>
          </p:spPr>
          <p:txBody>
            <a:bodyPr wrap="square" lIns="0" tIns="0" rIns="0" bIns="0" rtlCol="0"/>
            <a:lstStyle/>
            <a:p/>
          </p:txBody>
        </p:sp>
        <p:sp>
          <p:nvSpPr>
            <p:cNvPr id="19" name="object 19"/>
            <p:cNvSpPr/>
            <p:nvPr/>
          </p:nvSpPr>
          <p:spPr>
            <a:xfrm>
              <a:off x="4460240" y="4921668"/>
              <a:ext cx="4602480" cy="1172845"/>
            </a:xfrm>
            <a:custGeom>
              <a:avLst/>
              <a:gdLst/>
              <a:ahLst/>
              <a:cxnLst/>
              <a:rect l="l" t="t" r="r" b="b"/>
              <a:pathLst>
                <a:path w="4602480" h="1172845">
                  <a:moveTo>
                    <a:pt x="4602480" y="0"/>
                  </a:moveTo>
                  <a:lnTo>
                    <a:pt x="2468880" y="0"/>
                  </a:lnTo>
                  <a:lnTo>
                    <a:pt x="0" y="0"/>
                  </a:lnTo>
                  <a:lnTo>
                    <a:pt x="0" y="1172718"/>
                  </a:lnTo>
                  <a:lnTo>
                    <a:pt x="2468880" y="1172718"/>
                  </a:lnTo>
                  <a:lnTo>
                    <a:pt x="4602480" y="1172718"/>
                  </a:lnTo>
                  <a:lnTo>
                    <a:pt x="4602480" y="0"/>
                  </a:lnTo>
                  <a:close/>
                </a:path>
              </a:pathLst>
            </a:custGeom>
            <a:solidFill>
              <a:srgbClr val="DDE2DF"/>
            </a:solidFill>
          </p:spPr>
          <p:txBody>
            <a:bodyPr wrap="square" lIns="0" tIns="0" rIns="0" bIns="0" rtlCol="0"/>
            <a:lstStyle/>
            <a:p/>
          </p:txBody>
        </p:sp>
        <p:pic>
          <p:nvPicPr>
            <p:cNvPr id="20" name="object 20"/>
            <p:cNvPicPr/>
            <p:nvPr/>
          </p:nvPicPr>
          <p:blipFill>
            <a:blip r:embed="rId1" cstate="print"/>
            <a:stretch>
              <a:fillRect/>
            </a:stretch>
          </p:blipFill>
          <p:spPr>
            <a:xfrm>
              <a:off x="8152003" y="2426588"/>
              <a:ext cx="214883" cy="172085"/>
            </a:xfrm>
            <a:prstGeom prst="rect">
              <a:avLst/>
            </a:prstGeom>
          </p:spPr>
        </p:pic>
        <p:pic>
          <p:nvPicPr>
            <p:cNvPr id="21" name="object 21"/>
            <p:cNvPicPr/>
            <p:nvPr/>
          </p:nvPicPr>
          <p:blipFill>
            <a:blip r:embed="rId2" cstate="print"/>
            <a:stretch>
              <a:fillRect/>
            </a:stretch>
          </p:blipFill>
          <p:spPr>
            <a:xfrm>
              <a:off x="8141335" y="3048380"/>
              <a:ext cx="214884" cy="171958"/>
            </a:xfrm>
            <a:prstGeom prst="rect">
              <a:avLst/>
            </a:prstGeom>
          </p:spPr>
        </p:pic>
        <p:pic>
          <p:nvPicPr>
            <p:cNvPr id="22" name="object 22"/>
            <p:cNvPicPr/>
            <p:nvPr/>
          </p:nvPicPr>
          <p:blipFill>
            <a:blip r:embed="rId3" cstate="print"/>
            <a:stretch>
              <a:fillRect/>
            </a:stretch>
          </p:blipFill>
          <p:spPr>
            <a:xfrm>
              <a:off x="8184007" y="3745738"/>
              <a:ext cx="214884" cy="172085"/>
            </a:xfrm>
            <a:prstGeom prst="rect">
              <a:avLst/>
            </a:prstGeom>
          </p:spPr>
        </p:pic>
        <p:sp>
          <p:nvSpPr>
            <p:cNvPr id="23" name="object 23"/>
            <p:cNvSpPr/>
            <p:nvPr/>
          </p:nvSpPr>
          <p:spPr>
            <a:xfrm>
              <a:off x="4977257" y="4283455"/>
              <a:ext cx="3575050" cy="1554480"/>
            </a:xfrm>
            <a:custGeom>
              <a:avLst/>
              <a:gdLst/>
              <a:ahLst/>
              <a:cxnLst/>
              <a:rect l="l" t="t" r="r" b="b"/>
              <a:pathLst>
                <a:path w="3575050" h="1554479">
                  <a:moveTo>
                    <a:pt x="55118" y="924814"/>
                  </a:moveTo>
                  <a:lnTo>
                    <a:pt x="52705" y="918083"/>
                  </a:lnTo>
                  <a:lnTo>
                    <a:pt x="40754" y="922401"/>
                  </a:lnTo>
                  <a:lnTo>
                    <a:pt x="30251" y="928662"/>
                  </a:lnTo>
                  <a:lnTo>
                    <a:pt x="3429" y="971511"/>
                  </a:lnTo>
                  <a:lnTo>
                    <a:pt x="0" y="1000633"/>
                  </a:lnTo>
                  <a:lnTo>
                    <a:pt x="850" y="1015860"/>
                  </a:lnTo>
                  <a:lnTo>
                    <a:pt x="13589" y="1054354"/>
                  </a:lnTo>
                  <a:lnTo>
                    <a:pt x="52705" y="1083183"/>
                  </a:lnTo>
                  <a:lnTo>
                    <a:pt x="54864" y="1076452"/>
                  </a:lnTo>
                  <a:lnTo>
                    <a:pt x="45427" y="1072311"/>
                  </a:lnTo>
                  <a:lnTo>
                    <a:pt x="37299" y="1066533"/>
                  </a:lnTo>
                  <a:lnTo>
                    <a:pt x="17564" y="1027557"/>
                  </a:lnTo>
                  <a:lnTo>
                    <a:pt x="15113" y="999744"/>
                  </a:lnTo>
                  <a:lnTo>
                    <a:pt x="15722" y="985697"/>
                  </a:lnTo>
                  <a:lnTo>
                    <a:pt x="30480" y="941997"/>
                  </a:lnTo>
                  <a:lnTo>
                    <a:pt x="45580" y="928941"/>
                  </a:lnTo>
                  <a:lnTo>
                    <a:pt x="55118" y="924814"/>
                  </a:lnTo>
                  <a:close/>
                </a:path>
                <a:path w="3575050" h="1554479">
                  <a:moveTo>
                    <a:pt x="617220" y="1000633"/>
                  </a:moveTo>
                  <a:lnTo>
                    <a:pt x="609600" y="958684"/>
                  </a:lnTo>
                  <a:lnTo>
                    <a:pt x="576580" y="922401"/>
                  </a:lnTo>
                  <a:lnTo>
                    <a:pt x="564642" y="918083"/>
                  </a:lnTo>
                  <a:lnTo>
                    <a:pt x="562229" y="924814"/>
                  </a:lnTo>
                  <a:lnTo>
                    <a:pt x="571766" y="928941"/>
                  </a:lnTo>
                  <a:lnTo>
                    <a:pt x="580009" y="934656"/>
                  </a:lnTo>
                  <a:lnTo>
                    <a:pt x="599770" y="972883"/>
                  </a:lnTo>
                  <a:lnTo>
                    <a:pt x="602234" y="999744"/>
                  </a:lnTo>
                  <a:lnTo>
                    <a:pt x="601611" y="1014323"/>
                  </a:lnTo>
                  <a:lnTo>
                    <a:pt x="586867" y="1059116"/>
                  </a:lnTo>
                  <a:lnTo>
                    <a:pt x="562483" y="1076452"/>
                  </a:lnTo>
                  <a:lnTo>
                    <a:pt x="564642" y="1083183"/>
                  </a:lnTo>
                  <a:lnTo>
                    <a:pt x="603631" y="1054354"/>
                  </a:lnTo>
                  <a:lnTo>
                    <a:pt x="616381" y="1015860"/>
                  </a:lnTo>
                  <a:lnTo>
                    <a:pt x="617220" y="1000633"/>
                  </a:lnTo>
                  <a:close/>
                </a:path>
                <a:path w="3575050" h="1554479">
                  <a:moveTo>
                    <a:pt x="1092073" y="899922"/>
                  </a:moveTo>
                  <a:lnTo>
                    <a:pt x="1089914" y="892810"/>
                  </a:lnTo>
                  <a:lnTo>
                    <a:pt x="1077074" y="897839"/>
                  </a:lnTo>
                  <a:lnTo>
                    <a:pt x="1065809" y="905687"/>
                  </a:lnTo>
                  <a:lnTo>
                    <a:pt x="1041565" y="945464"/>
                  </a:lnTo>
                  <a:lnTo>
                    <a:pt x="1033272" y="1000633"/>
                  </a:lnTo>
                  <a:lnTo>
                    <a:pt x="1034186" y="1020279"/>
                  </a:lnTo>
                  <a:lnTo>
                    <a:pt x="1048004" y="1071245"/>
                  </a:lnTo>
                  <a:lnTo>
                    <a:pt x="1077074" y="1103249"/>
                  </a:lnTo>
                  <a:lnTo>
                    <a:pt x="1089914" y="1108202"/>
                  </a:lnTo>
                  <a:lnTo>
                    <a:pt x="1092073" y="1101090"/>
                  </a:lnTo>
                  <a:lnTo>
                    <a:pt x="1082205" y="1095997"/>
                  </a:lnTo>
                  <a:lnTo>
                    <a:pt x="1073607" y="1088542"/>
                  </a:lnTo>
                  <a:lnTo>
                    <a:pt x="1055446" y="1052499"/>
                  </a:lnTo>
                  <a:lnTo>
                    <a:pt x="1049401" y="1000506"/>
                  </a:lnTo>
                  <a:lnTo>
                    <a:pt x="1050061" y="981710"/>
                  </a:lnTo>
                  <a:lnTo>
                    <a:pt x="1060196" y="934593"/>
                  </a:lnTo>
                  <a:lnTo>
                    <a:pt x="1082205" y="905090"/>
                  </a:lnTo>
                  <a:lnTo>
                    <a:pt x="1092073" y="899922"/>
                  </a:lnTo>
                  <a:close/>
                </a:path>
                <a:path w="3575050" h="1554479">
                  <a:moveTo>
                    <a:pt x="1667256" y="1000506"/>
                  </a:moveTo>
                  <a:lnTo>
                    <a:pt x="1663598" y="962444"/>
                  </a:lnTo>
                  <a:lnTo>
                    <a:pt x="1644396" y="916368"/>
                  </a:lnTo>
                  <a:lnTo>
                    <a:pt x="1610741" y="892810"/>
                  </a:lnTo>
                  <a:lnTo>
                    <a:pt x="1608582" y="899922"/>
                  </a:lnTo>
                  <a:lnTo>
                    <a:pt x="1618437" y="905090"/>
                  </a:lnTo>
                  <a:lnTo>
                    <a:pt x="1627035" y="912596"/>
                  </a:lnTo>
                  <a:lnTo>
                    <a:pt x="1645196" y="948664"/>
                  </a:lnTo>
                  <a:lnTo>
                    <a:pt x="1651241" y="1000633"/>
                  </a:lnTo>
                  <a:lnTo>
                    <a:pt x="1650580" y="1019543"/>
                  </a:lnTo>
                  <a:lnTo>
                    <a:pt x="1640459" y="1066546"/>
                  </a:lnTo>
                  <a:lnTo>
                    <a:pt x="1608582" y="1101090"/>
                  </a:lnTo>
                  <a:lnTo>
                    <a:pt x="1610741" y="1108202"/>
                  </a:lnTo>
                  <a:lnTo>
                    <a:pt x="1644396" y="1084770"/>
                  </a:lnTo>
                  <a:lnTo>
                    <a:pt x="1663598" y="1038644"/>
                  </a:lnTo>
                  <a:lnTo>
                    <a:pt x="1666341" y="1020279"/>
                  </a:lnTo>
                  <a:lnTo>
                    <a:pt x="1667256" y="1000506"/>
                  </a:lnTo>
                  <a:close/>
                </a:path>
                <a:path w="3575050" h="1554479">
                  <a:moveTo>
                    <a:pt x="3555746" y="381"/>
                  </a:moveTo>
                  <a:lnTo>
                    <a:pt x="2967101" y="381"/>
                  </a:lnTo>
                  <a:lnTo>
                    <a:pt x="2967101" y="0"/>
                  </a:lnTo>
                  <a:lnTo>
                    <a:pt x="2939923" y="0"/>
                  </a:lnTo>
                  <a:lnTo>
                    <a:pt x="2902966" y="560324"/>
                  </a:lnTo>
                  <a:lnTo>
                    <a:pt x="2858643" y="478155"/>
                  </a:lnTo>
                  <a:lnTo>
                    <a:pt x="2827274" y="494792"/>
                  </a:lnTo>
                  <a:lnTo>
                    <a:pt x="2830703" y="501015"/>
                  </a:lnTo>
                  <a:lnTo>
                    <a:pt x="2847086" y="492252"/>
                  </a:lnTo>
                  <a:lnTo>
                    <a:pt x="2902712" y="594487"/>
                  </a:lnTo>
                  <a:lnTo>
                    <a:pt x="2910713" y="594487"/>
                  </a:lnTo>
                  <a:lnTo>
                    <a:pt x="2949702" y="11557"/>
                  </a:lnTo>
                  <a:lnTo>
                    <a:pt x="2959862" y="11557"/>
                  </a:lnTo>
                  <a:lnTo>
                    <a:pt x="2959862" y="12573"/>
                  </a:lnTo>
                  <a:lnTo>
                    <a:pt x="3555746" y="12573"/>
                  </a:lnTo>
                  <a:lnTo>
                    <a:pt x="3555746" y="381"/>
                  </a:lnTo>
                  <a:close/>
                </a:path>
                <a:path w="3575050" h="1554479">
                  <a:moveTo>
                    <a:pt x="3574923" y="959739"/>
                  </a:moveTo>
                  <a:lnTo>
                    <a:pt x="2986278" y="959739"/>
                  </a:lnTo>
                  <a:lnTo>
                    <a:pt x="2986278" y="959358"/>
                  </a:lnTo>
                  <a:lnTo>
                    <a:pt x="2959100" y="959358"/>
                  </a:lnTo>
                  <a:lnTo>
                    <a:pt x="2922143" y="1519732"/>
                  </a:lnTo>
                  <a:lnTo>
                    <a:pt x="2877820" y="1437551"/>
                  </a:lnTo>
                  <a:lnTo>
                    <a:pt x="2846451" y="1454175"/>
                  </a:lnTo>
                  <a:lnTo>
                    <a:pt x="2849880" y="1460360"/>
                  </a:lnTo>
                  <a:lnTo>
                    <a:pt x="2866263" y="1451559"/>
                  </a:lnTo>
                  <a:lnTo>
                    <a:pt x="2921889" y="1553870"/>
                  </a:lnTo>
                  <a:lnTo>
                    <a:pt x="2929890" y="1553870"/>
                  </a:lnTo>
                  <a:lnTo>
                    <a:pt x="2968879" y="970915"/>
                  </a:lnTo>
                  <a:lnTo>
                    <a:pt x="2979039" y="970915"/>
                  </a:lnTo>
                  <a:lnTo>
                    <a:pt x="2979039" y="971931"/>
                  </a:lnTo>
                  <a:lnTo>
                    <a:pt x="3574923" y="971931"/>
                  </a:lnTo>
                  <a:lnTo>
                    <a:pt x="3574923" y="959739"/>
                  </a:lnTo>
                  <a:close/>
                </a:path>
              </a:pathLst>
            </a:custGeom>
            <a:solidFill>
              <a:srgbClr val="56555A"/>
            </a:solidFill>
          </p:spPr>
          <p:txBody>
            <a:bodyPr wrap="square" lIns="0" tIns="0" rIns="0" bIns="0" rtlCol="0"/>
            <a:lstStyle/>
            <a:p/>
          </p:txBody>
        </p:sp>
      </p:grpSp>
      <p:sp>
        <p:nvSpPr>
          <p:cNvPr id="24" name="object 24"/>
          <p:cNvSpPr/>
          <p:nvPr/>
        </p:nvSpPr>
        <p:spPr>
          <a:xfrm>
            <a:off x="7956295" y="5558663"/>
            <a:ext cx="189230" cy="12700"/>
          </a:xfrm>
          <a:custGeom>
            <a:avLst/>
            <a:gdLst/>
            <a:ahLst/>
            <a:cxnLst/>
            <a:rect l="l" t="t" r="r" b="b"/>
            <a:pathLst>
              <a:path w="189229" h="12700">
                <a:moveTo>
                  <a:pt x="188975" y="0"/>
                </a:moveTo>
                <a:lnTo>
                  <a:pt x="0" y="0"/>
                </a:lnTo>
                <a:lnTo>
                  <a:pt x="0" y="12191"/>
                </a:lnTo>
                <a:lnTo>
                  <a:pt x="188975" y="12191"/>
                </a:lnTo>
                <a:lnTo>
                  <a:pt x="188975" y="0"/>
                </a:lnTo>
                <a:close/>
              </a:path>
            </a:pathLst>
          </a:custGeom>
          <a:solidFill>
            <a:srgbClr val="56555A"/>
          </a:solidFill>
        </p:spPr>
        <p:txBody>
          <a:bodyPr wrap="square" lIns="0" tIns="0" rIns="0" bIns="0" rtlCol="0"/>
          <a:lstStyle/>
          <a:p/>
        </p:txBody>
      </p:sp>
      <p:sp>
        <p:nvSpPr>
          <p:cNvPr id="25" name="object 25"/>
          <p:cNvSpPr/>
          <p:nvPr/>
        </p:nvSpPr>
        <p:spPr>
          <a:xfrm>
            <a:off x="8357107" y="5558663"/>
            <a:ext cx="195580" cy="12700"/>
          </a:xfrm>
          <a:custGeom>
            <a:avLst/>
            <a:gdLst/>
            <a:ahLst/>
            <a:cxnLst/>
            <a:rect l="l" t="t" r="r" b="b"/>
            <a:pathLst>
              <a:path w="195579" h="12700">
                <a:moveTo>
                  <a:pt x="195072" y="0"/>
                </a:moveTo>
                <a:lnTo>
                  <a:pt x="0" y="0"/>
                </a:lnTo>
                <a:lnTo>
                  <a:pt x="0" y="12191"/>
                </a:lnTo>
                <a:lnTo>
                  <a:pt x="195072" y="12191"/>
                </a:lnTo>
                <a:lnTo>
                  <a:pt x="195072" y="0"/>
                </a:lnTo>
                <a:close/>
              </a:path>
            </a:pathLst>
          </a:custGeom>
          <a:solidFill>
            <a:srgbClr val="56555A"/>
          </a:solid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4455" y="228600"/>
            <a:ext cx="12013565" cy="615315"/>
          </a:xfrm>
        </p:spPr>
        <p:txBody>
          <a:bodyPr>
            <a:noAutofit/>
          </a:bodyPr>
          <a:p>
            <a:r>
              <a:rPr lang="en-US"/>
              <a:t>To calculate the confidence interval for a population mean with a known standard deviation, you can use the following formula:</a:t>
            </a:r>
            <a:endParaRPr lang="en-US"/>
          </a:p>
        </p:txBody>
      </p:sp>
      <p:sp>
        <p:nvSpPr>
          <p:cNvPr id="3" name="Subtitle 2"/>
          <p:cNvSpPr>
            <a:spLocks noGrp="1"/>
          </p:cNvSpPr>
          <p:nvPr>
            <p:ph type="subTitle" idx="4"/>
          </p:nvPr>
        </p:nvSpPr>
        <p:spPr>
          <a:xfrm>
            <a:off x="152400" y="1219200"/>
            <a:ext cx="11856720" cy="5593080"/>
          </a:xfrm>
        </p:spPr>
        <p:txBody>
          <a:bodyPr>
            <a:noAutofit/>
          </a:bodyPr>
          <a:p>
            <a:r>
              <a:rPr lang="en-US" sz="1600">
                <a:solidFill>
                  <a:schemeClr val="tx1"/>
                </a:solidFill>
              </a:rPr>
              <a:t>Sample Size = 30</a:t>
            </a:r>
            <a:endParaRPr lang="en-US" sz="1600">
              <a:solidFill>
                <a:schemeClr val="tx1"/>
              </a:solidFill>
            </a:endParaRPr>
          </a:p>
          <a:p>
            <a:r>
              <a:rPr lang="en-US" sz="1600">
                <a:solidFill>
                  <a:schemeClr val="tx1"/>
                </a:solidFill>
              </a:rPr>
              <a:t>Sample Standard Deviation = 100</a:t>
            </a:r>
            <a:endParaRPr lang="en-US" sz="1600">
              <a:solidFill>
                <a:schemeClr val="tx1"/>
              </a:solidFill>
            </a:endParaRPr>
          </a:p>
          <a:p>
            <a:r>
              <a:rPr lang="en-US" sz="1600">
                <a:solidFill>
                  <a:schemeClr val="tx1"/>
                </a:solidFill>
              </a:rPr>
              <a:t>Sample Mean = 500</a:t>
            </a:r>
            <a:endParaRPr lang="en-US" sz="1600">
              <a:solidFill>
                <a:schemeClr val="tx1"/>
              </a:solidFill>
            </a:endParaRPr>
          </a:p>
          <a:p>
            <a:r>
              <a:rPr lang="en-US" sz="1600">
                <a:solidFill>
                  <a:schemeClr val="tx1"/>
                </a:solidFill>
              </a:rPr>
              <a:t>Confidence Level = 95%</a:t>
            </a:r>
            <a:endParaRPr lang="en-US" sz="1600">
              <a:solidFill>
                <a:schemeClr val="tx1"/>
              </a:solidFill>
            </a:endParaRPr>
          </a:p>
          <a:p>
            <a:endParaRPr lang="en-US" sz="1600">
              <a:solidFill>
                <a:schemeClr val="tx1"/>
              </a:solidFill>
            </a:endParaRPr>
          </a:p>
          <a:p>
            <a:r>
              <a:rPr lang="en-US" sz="1600">
                <a:solidFill>
                  <a:schemeClr val="tx1"/>
                </a:solidFill>
              </a:rPr>
              <a:t>To calculate the confidence interval for a population mean with a known standard deviation, use the formula:</a:t>
            </a:r>
            <a:endParaRPr lang="en-US" sz="1600">
              <a:solidFill>
                <a:schemeClr val="tx1"/>
              </a:solidFill>
            </a:endParaRPr>
          </a:p>
          <a:p>
            <a:endParaRPr lang="en-US" sz="1600">
              <a:solidFill>
                <a:schemeClr val="tx1"/>
              </a:solidFill>
            </a:endParaRPr>
          </a:p>
          <a:p>
            <a:r>
              <a:rPr lang="en-US" sz="1600">
                <a:solidFill>
                  <a:schemeClr val="tx1"/>
                </a:solidFill>
              </a:rPr>
              <a:t>Confidence Interval = (X̄ - Z(σ/√n), X̄ + Z(σ/√n))</a:t>
            </a:r>
            <a:endParaRPr lang="en-US" sz="1600">
              <a:solidFill>
                <a:schemeClr val="tx1"/>
              </a:solidFill>
            </a:endParaRPr>
          </a:p>
          <a:p>
            <a:endParaRPr lang="en-US" sz="1600">
              <a:solidFill>
                <a:schemeClr val="tx1"/>
              </a:solidFill>
            </a:endParaRPr>
          </a:p>
          <a:p>
            <a:r>
              <a:rPr lang="en-US" sz="1600">
                <a:solidFill>
                  <a:schemeClr val="tx1"/>
                </a:solidFill>
              </a:rPr>
              <a:t>For a 95% confidence level:</a:t>
            </a:r>
            <a:endParaRPr lang="en-US" sz="1600">
              <a:solidFill>
                <a:schemeClr val="tx1"/>
              </a:solidFill>
            </a:endParaRPr>
          </a:p>
          <a:p>
            <a:r>
              <a:rPr lang="en-US" sz="1600">
                <a:solidFill>
                  <a:schemeClr val="tx1"/>
                </a:solidFill>
              </a:rPr>
              <a:t>- Z ≈ 1.96 (corresponding to a cumulative probability of 0.975)</a:t>
            </a:r>
            <a:endParaRPr lang="en-US" sz="1600">
              <a:solidFill>
                <a:schemeClr val="tx1"/>
              </a:solidFill>
            </a:endParaRPr>
          </a:p>
          <a:p>
            <a:endParaRPr lang="en-US" sz="1600">
              <a:solidFill>
                <a:schemeClr val="tx1"/>
              </a:solidFill>
            </a:endParaRPr>
          </a:p>
          <a:p>
            <a:r>
              <a:rPr lang="en-US" sz="1600">
                <a:solidFill>
                  <a:schemeClr val="tx1"/>
                </a:solidFill>
              </a:rPr>
              <a:t>Substitute the values:</a:t>
            </a:r>
            <a:endParaRPr lang="en-US" sz="1600">
              <a:solidFill>
                <a:schemeClr val="tx1"/>
              </a:solidFill>
            </a:endParaRPr>
          </a:p>
          <a:p>
            <a:r>
              <a:rPr lang="en-US" sz="1600">
                <a:solidFill>
                  <a:schemeClr val="tx1"/>
                </a:solidFill>
              </a:rPr>
              <a:t>Confidence Interval ≈ (500 - 1.96(100/√30), 500 + 1.96(100/√30))</a:t>
            </a:r>
            <a:endParaRPr lang="en-US" sz="1600">
              <a:solidFill>
                <a:schemeClr val="tx1"/>
              </a:solidFill>
            </a:endParaRPr>
          </a:p>
          <a:p>
            <a:endParaRPr lang="en-US" sz="1600">
              <a:solidFill>
                <a:schemeClr val="tx1"/>
              </a:solidFill>
            </a:endParaRPr>
          </a:p>
          <a:p>
            <a:r>
              <a:rPr lang="en-US" sz="1600">
                <a:solidFill>
                  <a:schemeClr val="tx1"/>
                </a:solidFill>
              </a:rPr>
              <a:t>Calculating:</a:t>
            </a:r>
            <a:endParaRPr lang="en-US" sz="1600">
              <a:solidFill>
                <a:schemeClr val="tx1"/>
              </a:solidFill>
            </a:endParaRPr>
          </a:p>
          <a:p>
            <a:r>
              <a:rPr lang="en-US" sz="1600">
                <a:solidFill>
                  <a:schemeClr val="tx1"/>
                </a:solidFill>
              </a:rPr>
              <a:t>Confidence Interval ≈ (500 - 35.764, 500 + 35.764)</a:t>
            </a:r>
            <a:endParaRPr lang="en-US" sz="1600">
              <a:solidFill>
                <a:schemeClr val="tx1"/>
              </a:solidFill>
            </a:endParaRPr>
          </a:p>
          <a:p>
            <a:endParaRPr lang="en-US" sz="1600">
              <a:solidFill>
                <a:schemeClr val="tx1"/>
              </a:solidFill>
            </a:endParaRPr>
          </a:p>
          <a:p>
            <a:r>
              <a:rPr lang="en-US" sz="1600">
                <a:solidFill>
                  <a:schemeClr val="tx1"/>
                </a:solidFill>
              </a:rPr>
              <a:t>Result:</a:t>
            </a:r>
            <a:endParaRPr lang="en-US" sz="1600">
              <a:solidFill>
                <a:schemeClr val="tx1"/>
              </a:solidFill>
            </a:endParaRPr>
          </a:p>
          <a:p>
            <a:r>
              <a:rPr lang="en-US" sz="1600">
                <a:solidFill>
                  <a:schemeClr val="tx1"/>
                </a:solidFill>
              </a:rPr>
              <a:t>Confidence Interval ≈ (464.236, 535.764)</a:t>
            </a:r>
            <a:endParaRPr lang="en-US" sz="1600">
              <a:solidFill>
                <a:schemeClr val="tx1"/>
              </a:solidFill>
            </a:endParaRPr>
          </a:p>
          <a:p>
            <a:endParaRPr lang="en-US" sz="1600">
              <a:solidFill>
                <a:schemeClr val="tx1"/>
              </a:solidFill>
            </a:endParaRPr>
          </a:p>
          <a:p>
            <a:r>
              <a:rPr lang="en-US" sz="1600">
                <a:solidFill>
                  <a:schemeClr val="tx1"/>
                </a:solidFill>
              </a:rPr>
              <a:t>Therefore, the 95% confidence interval for the population mean is approximately (464.236, 535.764).</a:t>
            </a:r>
            <a:endParaRPr lang="en-US" sz="16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9210" y="533400"/>
            <a:ext cx="11869420" cy="706755"/>
          </a:xfrm>
        </p:spPr>
        <p:txBody>
          <a:bodyPr>
            <a:noAutofit/>
          </a:bodyPr>
          <a:p>
            <a:r>
              <a:rPr lang="en-US" sz="1800"/>
              <a:t>The average weight of all residents in town XYZ is 168 lbs. A nutritionist believes the true mean to be different. She measured the weight of 36 individuals and found the mean to be 169.5 lbs with a standard deviation of 3.9. (a) State the null and alternative hypotheses. (b) At a 95% confidence level, is there enough evidence to discard the null hypothesis? (Use the p-value method)</a:t>
            </a:r>
            <a:endParaRPr lang="en-US" sz="1800"/>
          </a:p>
        </p:txBody>
      </p:sp>
      <p:sp>
        <p:nvSpPr>
          <p:cNvPr id="3" name="Subtitle 2"/>
          <p:cNvSpPr>
            <a:spLocks noGrp="1"/>
          </p:cNvSpPr>
          <p:nvPr>
            <p:ph type="subTitle" idx="4"/>
          </p:nvPr>
        </p:nvSpPr>
        <p:spPr>
          <a:xfrm>
            <a:off x="37465" y="1752600"/>
            <a:ext cx="11861165" cy="5066030"/>
          </a:xfrm>
        </p:spPr>
        <p:txBody>
          <a:bodyPr>
            <a:noAutofit/>
          </a:bodyPr>
          <a:p>
            <a:r>
              <a:rPr lang="en-US" sz="1600">
                <a:solidFill>
                  <a:schemeClr val="tx1"/>
                </a:solidFill>
              </a:rPr>
              <a:t>(a) Null and Alternative Hypotheses:</a:t>
            </a:r>
            <a:endParaRPr lang="en-US" sz="1600">
              <a:solidFill>
                <a:schemeClr val="tx1"/>
              </a:solidFill>
            </a:endParaRPr>
          </a:p>
          <a:p>
            <a:r>
              <a:rPr lang="en-US" sz="1600">
                <a:solidFill>
                  <a:schemeClr val="tx1"/>
                </a:solidFill>
              </a:rPr>
              <a:t>H0: μ = 168  # </a:t>
            </a:r>
            <a:r>
              <a:rPr lang="en-US" sz="1600">
                <a:solidFill>
                  <a:schemeClr val="tx1"/>
                </a:solidFill>
                <a:sym typeface="+mn-ea"/>
              </a:rPr>
              <a:t>μ </a:t>
            </a:r>
            <a:r>
              <a:rPr lang="en-US" sz="1600">
                <a:solidFill>
                  <a:schemeClr val="tx1"/>
                </a:solidFill>
              </a:rPr>
              <a:t>represents the population mean </a:t>
            </a:r>
            <a:endParaRPr lang="en-US" sz="1600">
              <a:solidFill>
                <a:schemeClr val="tx1"/>
              </a:solidFill>
            </a:endParaRPr>
          </a:p>
          <a:p>
            <a:r>
              <a:rPr lang="en-US" sz="1600">
                <a:solidFill>
                  <a:schemeClr val="tx1"/>
                </a:solidFill>
              </a:rPr>
              <a:t>H1: μ ≠ 168</a:t>
            </a:r>
            <a:endParaRPr lang="en-US" sz="1600">
              <a:solidFill>
                <a:schemeClr val="tx1"/>
              </a:solidFill>
            </a:endParaRPr>
          </a:p>
          <a:p>
            <a:endParaRPr lang="en-US" sz="1600">
              <a:solidFill>
                <a:schemeClr val="tx1"/>
              </a:solidFill>
            </a:endParaRPr>
          </a:p>
          <a:p>
            <a:r>
              <a:rPr lang="en-US" sz="1600">
                <a:solidFill>
                  <a:schemeClr val="tx1"/>
                </a:solidFill>
              </a:rPr>
              <a:t>(b) Given values:</a:t>
            </a:r>
            <a:endParaRPr lang="en-US" sz="1600">
              <a:solidFill>
                <a:schemeClr val="tx1"/>
              </a:solidFill>
            </a:endParaRPr>
          </a:p>
          <a:p>
            <a:r>
              <a:rPr lang="en-US" sz="1600">
                <a:solidFill>
                  <a:schemeClr val="tx1"/>
                </a:solidFill>
              </a:rPr>
              <a:t>- Sample mean (x̄): 169.5 lbs</a:t>
            </a:r>
            <a:endParaRPr lang="en-US" sz="1600">
              <a:solidFill>
                <a:schemeClr val="tx1"/>
              </a:solidFill>
            </a:endParaRPr>
          </a:p>
          <a:p>
            <a:r>
              <a:rPr lang="en-US" sz="1600">
                <a:solidFill>
                  <a:schemeClr val="tx1"/>
                </a:solidFill>
              </a:rPr>
              <a:t>- Sample size (n): 36</a:t>
            </a:r>
            <a:endParaRPr lang="en-US" sz="1600">
              <a:solidFill>
                <a:schemeClr val="tx1"/>
              </a:solidFill>
            </a:endParaRPr>
          </a:p>
          <a:p>
            <a:r>
              <a:rPr lang="en-US" sz="1600">
                <a:solidFill>
                  <a:schemeClr val="tx1"/>
                </a:solidFill>
              </a:rPr>
              <a:t>- Standard deviation (s): 3.9 lbs</a:t>
            </a:r>
            <a:endParaRPr lang="en-US" sz="1600">
              <a:solidFill>
                <a:schemeClr val="tx1"/>
              </a:solidFill>
            </a:endParaRPr>
          </a:p>
          <a:p>
            <a:endParaRPr lang="en-US" sz="1600">
              <a:solidFill>
                <a:schemeClr val="tx1"/>
              </a:solidFill>
            </a:endParaRPr>
          </a:p>
          <a:p>
            <a:r>
              <a:rPr lang="en-US" sz="1600">
                <a:solidFill>
                  <a:schemeClr val="tx1"/>
                </a:solidFill>
              </a:rPr>
              <a:t>Calculating the t-statistic:</a:t>
            </a:r>
            <a:endParaRPr lang="en-US" sz="1600">
              <a:solidFill>
                <a:schemeClr val="tx1"/>
              </a:solidFill>
            </a:endParaRPr>
          </a:p>
          <a:p>
            <a:r>
              <a:rPr lang="en-US" sz="1600">
                <a:solidFill>
                  <a:schemeClr val="tx1"/>
                </a:solidFill>
              </a:rPr>
              <a:t>t = (169.5 - 168) / (3.9 / √36) </a:t>
            </a:r>
            <a:endParaRPr lang="en-US" sz="1600">
              <a:solidFill>
                <a:schemeClr val="tx1"/>
              </a:solidFill>
            </a:endParaRPr>
          </a:p>
          <a:p>
            <a:r>
              <a:rPr lang="en-US" sz="1600">
                <a:solidFill>
                  <a:schemeClr val="tx1"/>
                </a:solidFill>
              </a:rPr>
              <a:t>t ≈ 1.5 / (3.9 / 6) ≈ 2.3077</a:t>
            </a:r>
            <a:endParaRPr lang="en-US" sz="1600">
              <a:solidFill>
                <a:schemeClr val="tx1"/>
              </a:solidFill>
            </a:endParaRPr>
          </a:p>
          <a:p>
            <a:endParaRPr lang="en-US" sz="1600">
              <a:solidFill>
                <a:schemeClr val="tx1"/>
              </a:solidFill>
            </a:endParaRPr>
          </a:p>
          <a:p>
            <a:r>
              <a:rPr lang="en-US" sz="1600">
                <a:solidFill>
                  <a:schemeClr val="tx1"/>
                </a:solidFill>
              </a:rPr>
              <a:t>The p-value associated with a t-statistic of 2.3077 with 35 degrees of freedom is approximately 0.027.</a:t>
            </a:r>
            <a:endParaRPr lang="en-US" sz="1600">
              <a:solidFill>
                <a:schemeClr val="tx1"/>
              </a:solidFill>
            </a:endParaRPr>
          </a:p>
          <a:p>
            <a:endParaRPr lang="en-US" sz="1600">
              <a:solidFill>
                <a:schemeClr val="tx1"/>
              </a:solidFill>
            </a:endParaRPr>
          </a:p>
          <a:p>
            <a:r>
              <a:rPr lang="en-US" sz="1600">
                <a:solidFill>
                  <a:schemeClr val="tx1"/>
                </a:solidFill>
              </a:rPr>
              <a:t>Results:</a:t>
            </a:r>
            <a:endParaRPr lang="en-US" sz="1600">
              <a:solidFill>
                <a:schemeClr val="tx1"/>
              </a:solidFill>
            </a:endParaRPr>
          </a:p>
          <a:p>
            <a:r>
              <a:rPr lang="en-US" sz="1600">
                <a:solidFill>
                  <a:schemeClr val="tx1"/>
                </a:solidFill>
              </a:rPr>
              <a:t>The p-value is 0.027. Since this p-value is less than the common significance level of 0.05, we reject the null hypothesis.</a:t>
            </a:r>
            <a:endParaRPr lang="en-US" sz="1600">
              <a:solidFill>
                <a:schemeClr val="tx1"/>
              </a:solidFill>
            </a:endParaRPr>
          </a:p>
          <a:p>
            <a:endParaRPr lang="en-US" sz="1600">
              <a:solidFill>
                <a:schemeClr val="tx1"/>
              </a:solidFill>
            </a:endParaRPr>
          </a:p>
          <a:p>
            <a:r>
              <a:rPr lang="en-US" sz="1600">
                <a:solidFill>
                  <a:schemeClr val="tx1"/>
                </a:solidFill>
              </a:rPr>
              <a:t>Conclusion:</a:t>
            </a:r>
            <a:endParaRPr lang="en-US" sz="1600">
              <a:solidFill>
                <a:schemeClr val="tx1"/>
              </a:solidFill>
            </a:endParaRPr>
          </a:p>
          <a:p>
            <a:r>
              <a:rPr lang="en-US" sz="1600">
                <a:solidFill>
                  <a:schemeClr val="tx1"/>
                </a:solidFill>
              </a:rPr>
              <a:t>At a 95% confidence level, there is enough evidence to suggest that the true mean weight of residents in town XYZ is different from 168 lbs.</a:t>
            </a:r>
            <a:endParaRPr lang="en-US" sz="1600">
              <a:solidFill>
                <a:schemeClr val="tx1"/>
              </a:solidFill>
            </a:endParaRPr>
          </a:p>
        </p:txBody>
      </p:sp>
      <p:sp>
        <p:nvSpPr>
          <p:cNvPr id="4" name="Text Box 3"/>
          <p:cNvSpPr txBox="1"/>
          <p:nvPr/>
        </p:nvSpPr>
        <p:spPr>
          <a:xfrm>
            <a:off x="29210" y="73025"/>
            <a:ext cx="6096000" cy="460375"/>
          </a:xfrm>
          <a:prstGeom prst="rect">
            <a:avLst/>
          </a:prstGeom>
          <a:noFill/>
        </p:spPr>
        <p:txBody>
          <a:bodyPr wrap="square" rtlCol="0" anchor="t">
            <a:spAutoFit/>
          </a:bodyPr>
          <a:p>
            <a:r>
              <a:rPr lang="en-US" sz="2400" b="1">
                <a:highlight>
                  <a:srgbClr val="FFFF00"/>
                </a:highlight>
              </a:rPr>
              <a:t>One-Sample T-Test </a:t>
            </a:r>
            <a:endParaRPr lang="en-US" sz="2400" b="1">
              <a:highlight>
                <a:srgbClr val="FFFF00"/>
              </a:highlight>
            </a:endParaRPr>
          </a:p>
        </p:txBody>
      </p:sp>
      <p:pic>
        <p:nvPicPr>
          <p:cNvPr id="5" name="Picture 4"/>
          <p:cNvPicPr>
            <a:picLocks noChangeAspect="1"/>
          </p:cNvPicPr>
          <p:nvPr/>
        </p:nvPicPr>
        <p:blipFill>
          <a:blip r:embed="rId1"/>
          <a:stretch>
            <a:fillRect/>
          </a:stretch>
        </p:blipFill>
        <p:spPr>
          <a:xfrm>
            <a:off x="7391400" y="1981200"/>
            <a:ext cx="3716020" cy="2628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76200"/>
            <a:ext cx="10363200" cy="738505"/>
          </a:xfrm>
        </p:spPr>
        <p:txBody>
          <a:bodyPr/>
          <a:p>
            <a:pPr algn="ctr"/>
            <a:r>
              <a:rPr lang="en-US" sz="4800"/>
              <a:t>t-Test</a:t>
            </a:r>
            <a:endParaRPr lang="en-US" sz="4800"/>
          </a:p>
        </p:txBody>
      </p:sp>
      <p:sp>
        <p:nvSpPr>
          <p:cNvPr id="4" name="Text Box 3"/>
          <p:cNvSpPr txBox="1"/>
          <p:nvPr/>
        </p:nvSpPr>
        <p:spPr>
          <a:xfrm>
            <a:off x="73660" y="1143000"/>
            <a:ext cx="11859895" cy="1308100"/>
          </a:xfrm>
          <a:prstGeom prst="rect">
            <a:avLst/>
          </a:prstGeom>
          <a:noFill/>
        </p:spPr>
        <p:txBody>
          <a:bodyPr wrap="square" rtlCol="0" anchor="t">
            <a:noAutofit/>
          </a:bodyPr>
          <a:p>
            <a:r>
              <a:rPr lang="en-US" sz="2400" b="1"/>
              <a:t>T-Test:</a:t>
            </a:r>
            <a:endParaRPr lang="en-US" sz="2400" b="1"/>
          </a:p>
          <a:p>
            <a:pPr indent="457200"/>
            <a:r>
              <a:rPr lang="en-US"/>
              <a:t>A t-test is a statistical test used to determine if there is a significant difference between the means of two groups. It is particularly useful when comparing the means of small sample sizes. The t-test is based on the t-distribution and is commonly used in hypothesis testing.</a:t>
            </a:r>
            <a:endParaRPr lang="en-US"/>
          </a:p>
          <a:p>
            <a:endParaRPr lang="en-US"/>
          </a:p>
        </p:txBody>
      </p:sp>
      <p:sp>
        <p:nvSpPr>
          <p:cNvPr id="6" name="Text Box 5"/>
          <p:cNvSpPr txBox="1"/>
          <p:nvPr/>
        </p:nvSpPr>
        <p:spPr>
          <a:xfrm>
            <a:off x="76200" y="2743200"/>
            <a:ext cx="11882755" cy="2953385"/>
          </a:xfrm>
          <a:prstGeom prst="rect">
            <a:avLst/>
          </a:prstGeom>
          <a:noFill/>
        </p:spPr>
        <p:txBody>
          <a:bodyPr wrap="square" rtlCol="0" anchor="t">
            <a:spAutoFit/>
          </a:bodyPr>
          <a:p>
            <a:r>
              <a:rPr lang="en-US" sz="2400" b="1"/>
              <a:t>Types of T-Tests:</a:t>
            </a:r>
            <a:endParaRPr lang="en-US" sz="2400" b="1"/>
          </a:p>
          <a:p>
            <a:r>
              <a:rPr lang="en-US"/>
              <a:t>There are several types of t-tests, but the two most common ones are:</a:t>
            </a:r>
            <a:endParaRPr lang="en-US"/>
          </a:p>
          <a:p>
            <a:endParaRPr lang="en-US"/>
          </a:p>
          <a:p>
            <a:r>
              <a:rPr lang="en-US" b="1" u="sng"/>
              <a:t>Independent Samples T-Test:</a:t>
            </a:r>
            <a:r>
              <a:rPr lang="en-US" b="1"/>
              <a:t> </a:t>
            </a:r>
            <a:endParaRPr lang="en-US" b="1"/>
          </a:p>
          <a:p>
            <a:pPr indent="457200"/>
            <a:r>
              <a:rPr lang="en-US"/>
              <a:t>This test is used when comparing the means of two independent groups to determine if they are significantly different from each other.</a:t>
            </a:r>
            <a:endParaRPr lang="en-US"/>
          </a:p>
          <a:p>
            <a:endParaRPr lang="en-US"/>
          </a:p>
          <a:p>
            <a:r>
              <a:rPr lang="en-US" b="1" u="sng"/>
              <a:t>Paired Samples T-Test:</a:t>
            </a:r>
            <a:r>
              <a:rPr lang="en-US"/>
              <a:t> </a:t>
            </a:r>
            <a:endParaRPr lang="en-US"/>
          </a:p>
          <a:p>
            <a:pPr indent="457200"/>
            <a:r>
              <a:rPr lang="en-US"/>
              <a:t>Also known as a dependent samples t-test, this is used when comparing the means of two related groups, such as repeated measurements on the same individuals.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52400" y="152400"/>
            <a:ext cx="11597640" cy="1804670"/>
          </a:xfrm>
        </p:spPr>
        <p:txBody>
          <a:bodyPr>
            <a:noAutofit/>
          </a:bodyPr>
          <a:p>
            <a:r>
              <a:rPr lang="en-US" sz="2000" b="1">
                <a:solidFill>
                  <a:schemeClr val="tx1"/>
                </a:solidFill>
                <a:latin typeface="Segoe UI" panose="020B0502040204020203" charset="0"/>
                <a:cs typeface="Segoe UI" panose="020B0502040204020203" charset="0"/>
              </a:rPr>
              <a:t>When to Use T-Test:</a:t>
            </a:r>
            <a:endParaRPr lang="en-US" sz="2000" b="1">
              <a:solidFill>
                <a:schemeClr val="tx1"/>
              </a:solidFill>
              <a:latin typeface="Segoe UI" panose="020B0502040204020203" charset="0"/>
              <a:cs typeface="Segoe UI" panose="020B0502040204020203" charset="0"/>
            </a:endParaRPr>
          </a:p>
          <a:p>
            <a:pPr indent="457200"/>
            <a:r>
              <a:rPr lang="en-US" sz="1800">
                <a:solidFill>
                  <a:schemeClr val="tx1"/>
                </a:solidFill>
                <a:latin typeface="Segoe UI" panose="020B0502040204020203" charset="0"/>
                <a:cs typeface="Segoe UI" panose="020B0502040204020203" charset="0"/>
              </a:rPr>
              <a:t>T-tests are appropriate in various scenarios, including:</a:t>
            </a:r>
            <a:endParaRPr lang="en-US" sz="1800">
              <a:solidFill>
                <a:schemeClr val="tx1"/>
              </a:solidFill>
              <a:latin typeface="Segoe UI" panose="020B0502040204020203" charset="0"/>
              <a:cs typeface="Segoe UI" panose="020B0502040204020203" charset="0"/>
            </a:endParaRPr>
          </a:p>
          <a:p>
            <a:endParaRPr lang="en-US" sz="1800">
              <a:solidFill>
                <a:schemeClr val="tx1"/>
              </a:solidFill>
              <a:latin typeface="Segoe UI" panose="020B0502040204020203" charset="0"/>
              <a:cs typeface="Segoe UI" panose="020B0502040204020203" charset="0"/>
            </a:endParaRPr>
          </a:p>
          <a:p>
            <a:r>
              <a:rPr lang="en-US" sz="1800" b="1">
                <a:solidFill>
                  <a:schemeClr val="tx1"/>
                </a:solidFill>
                <a:latin typeface="Segoe UI" panose="020B0502040204020203" charset="0"/>
                <a:cs typeface="Segoe UI" panose="020B0502040204020203" charset="0"/>
              </a:rPr>
              <a:t>Comparing means: </a:t>
            </a:r>
            <a:r>
              <a:rPr lang="en-US" sz="1800">
                <a:solidFill>
                  <a:schemeClr val="tx1"/>
                </a:solidFill>
                <a:latin typeface="Segoe UI" panose="020B0502040204020203" charset="0"/>
                <a:cs typeface="Segoe UI" panose="020B0502040204020203" charset="0"/>
              </a:rPr>
              <a:t>To determine if there is a significant difference between the means of two groups.</a:t>
            </a:r>
            <a:endParaRPr lang="en-US" sz="1800">
              <a:solidFill>
                <a:schemeClr val="tx1"/>
              </a:solidFill>
              <a:latin typeface="Segoe UI" panose="020B0502040204020203" charset="0"/>
              <a:cs typeface="Segoe UI" panose="020B0502040204020203" charset="0"/>
            </a:endParaRPr>
          </a:p>
          <a:p>
            <a:r>
              <a:rPr lang="en-US" sz="1800" b="1">
                <a:solidFill>
                  <a:schemeClr val="tx1"/>
                </a:solidFill>
                <a:latin typeface="Segoe UI" panose="020B0502040204020203" charset="0"/>
                <a:cs typeface="Segoe UI" panose="020B0502040204020203" charset="0"/>
              </a:rPr>
              <a:t>Before and after studies: </a:t>
            </a:r>
            <a:r>
              <a:rPr lang="en-US" sz="1800">
                <a:solidFill>
                  <a:schemeClr val="tx1"/>
                </a:solidFill>
                <a:latin typeface="Segoe UI" panose="020B0502040204020203" charset="0"/>
                <a:cs typeface="Segoe UI" panose="020B0502040204020203" charset="0"/>
              </a:rPr>
              <a:t>To assess if there is a significant change in a variable before and after an intervention.</a:t>
            </a:r>
            <a:endParaRPr lang="en-US" sz="1800">
              <a:solidFill>
                <a:schemeClr val="tx1"/>
              </a:solidFill>
              <a:latin typeface="Segoe UI" panose="020B0502040204020203" charset="0"/>
              <a:cs typeface="Segoe UI" panose="020B0502040204020203" charset="0"/>
            </a:endParaRPr>
          </a:p>
          <a:p>
            <a:r>
              <a:rPr lang="en-US" sz="1800" b="1">
                <a:solidFill>
                  <a:schemeClr val="tx1"/>
                </a:solidFill>
                <a:latin typeface="Segoe UI" panose="020B0502040204020203" charset="0"/>
                <a:cs typeface="Segoe UI" panose="020B0502040204020203" charset="0"/>
              </a:rPr>
              <a:t>Paired observations:</a:t>
            </a:r>
            <a:r>
              <a:rPr lang="en-US" sz="1800">
                <a:solidFill>
                  <a:schemeClr val="tx1"/>
                </a:solidFill>
                <a:latin typeface="Segoe UI" panose="020B0502040204020203" charset="0"/>
                <a:cs typeface="Segoe UI" panose="020B0502040204020203" charset="0"/>
              </a:rPr>
              <a:t> When dealing with paired observations, like measurements on the same subjects over time.</a:t>
            </a:r>
            <a:endParaRPr lang="en-US" sz="1800">
              <a:solidFill>
                <a:schemeClr val="tx1"/>
              </a:solidFill>
              <a:latin typeface="Segoe UI" panose="020B0502040204020203" charset="0"/>
              <a:cs typeface="Segoe UI" panose="020B0502040204020203" charset="0"/>
            </a:endParaRPr>
          </a:p>
        </p:txBody>
      </p:sp>
      <p:sp>
        <p:nvSpPr>
          <p:cNvPr id="4" name="Text Box 3"/>
          <p:cNvSpPr txBox="1"/>
          <p:nvPr/>
        </p:nvSpPr>
        <p:spPr>
          <a:xfrm>
            <a:off x="76200" y="2362200"/>
            <a:ext cx="12006580" cy="4666615"/>
          </a:xfrm>
          <a:prstGeom prst="rect">
            <a:avLst/>
          </a:prstGeom>
          <a:noFill/>
        </p:spPr>
        <p:txBody>
          <a:bodyPr wrap="square" rtlCol="0" anchor="t">
            <a:noAutofit/>
          </a:bodyPr>
          <a:p>
            <a:r>
              <a:rPr lang="en-US" sz="2400" b="1">
                <a:latin typeface="Segoe UI" panose="020B0502040204020203" charset="0"/>
                <a:cs typeface="Segoe UI" panose="020B0502040204020203" charset="0"/>
              </a:rPr>
              <a:t>Limitations of T-Tests:</a:t>
            </a:r>
            <a:endParaRPr lang="en-US" sz="2400" b="1">
              <a:latin typeface="Segoe UI" panose="020B0502040204020203" charset="0"/>
              <a:cs typeface="Segoe UI" panose="020B0502040204020203" charset="0"/>
            </a:endParaRPr>
          </a:p>
          <a:p>
            <a:pPr indent="457200"/>
            <a:r>
              <a:rPr lang="en-US">
                <a:latin typeface="Segoe UI" panose="020B0502040204020203" charset="0"/>
                <a:cs typeface="Segoe UI" panose="020B0502040204020203" charset="0"/>
              </a:rPr>
              <a:t>While t-tests are widely used and valuable in many situations, they have limitations:</a:t>
            </a:r>
            <a:endParaRPr lang="en-US">
              <a:latin typeface="Segoe UI" panose="020B0502040204020203" charset="0"/>
              <a:cs typeface="Segoe UI" panose="020B0502040204020203" charset="0"/>
            </a:endParaRPr>
          </a:p>
          <a:p>
            <a:endParaRPr lang="en-US">
              <a:latin typeface="Segoe UI" panose="020B0502040204020203" charset="0"/>
              <a:cs typeface="Segoe UI" panose="020B0502040204020203" charset="0"/>
            </a:endParaRPr>
          </a:p>
          <a:p>
            <a:r>
              <a:rPr lang="en-US" b="1">
                <a:latin typeface="Segoe UI" panose="020B0502040204020203" charset="0"/>
                <a:cs typeface="Segoe UI" panose="020B0502040204020203" charset="0"/>
              </a:rPr>
              <a:t>Sample Size:</a:t>
            </a:r>
            <a:r>
              <a:rPr lang="en-US">
                <a:latin typeface="Segoe UI" panose="020B0502040204020203" charset="0"/>
                <a:cs typeface="Segoe UI" panose="020B0502040204020203" charset="0"/>
              </a:rPr>
              <a:t> T-tests are sensitive to sample size. With very small sample sizes, the results may not be reliable.</a:t>
            </a:r>
            <a:endParaRPr lang="en-US">
              <a:latin typeface="Segoe UI" panose="020B0502040204020203" charset="0"/>
              <a:cs typeface="Segoe UI" panose="020B0502040204020203" charset="0"/>
            </a:endParaRPr>
          </a:p>
          <a:p>
            <a:endParaRPr lang="en-US">
              <a:latin typeface="Segoe UI" panose="020B0502040204020203" charset="0"/>
              <a:cs typeface="Segoe UI" panose="020B0502040204020203" charset="0"/>
            </a:endParaRPr>
          </a:p>
          <a:p>
            <a:r>
              <a:rPr lang="en-US" b="1">
                <a:latin typeface="Segoe UI" panose="020B0502040204020203" charset="0"/>
                <a:cs typeface="Segoe UI" panose="020B0502040204020203" charset="0"/>
              </a:rPr>
              <a:t>Normal Distribution Assumption:</a:t>
            </a:r>
            <a:r>
              <a:rPr lang="en-US">
                <a:latin typeface="Segoe UI" panose="020B0502040204020203" charset="0"/>
                <a:cs typeface="Segoe UI" panose="020B0502040204020203" charset="0"/>
              </a:rPr>
              <a:t> T-tests assume that the data follow a normal distribution. If this assumption is violated, the results may not be accurate.</a:t>
            </a:r>
            <a:endParaRPr lang="en-US">
              <a:latin typeface="Segoe UI" panose="020B0502040204020203" charset="0"/>
              <a:cs typeface="Segoe UI" panose="020B0502040204020203" charset="0"/>
            </a:endParaRPr>
          </a:p>
          <a:p>
            <a:endParaRPr lang="en-US">
              <a:latin typeface="Segoe UI" panose="020B0502040204020203" charset="0"/>
              <a:cs typeface="Segoe UI" panose="020B0502040204020203" charset="0"/>
            </a:endParaRPr>
          </a:p>
          <a:p>
            <a:r>
              <a:rPr lang="en-US" b="1">
                <a:latin typeface="Segoe UI" panose="020B0502040204020203" charset="0"/>
                <a:cs typeface="Segoe UI" panose="020B0502040204020203" charset="0"/>
              </a:rPr>
              <a:t>Equal Variance Assumption: </a:t>
            </a:r>
            <a:r>
              <a:rPr lang="en-US">
                <a:latin typeface="Segoe UI" panose="020B0502040204020203" charset="0"/>
                <a:cs typeface="Segoe UI" panose="020B0502040204020203" charset="0"/>
              </a:rPr>
              <a:t>The standard t-test assumes that the variances of the two groups being compared are equal. If this assumption is not met, alternative versions of the t-test (such as Welch's t-test) should be considered.</a:t>
            </a:r>
            <a:endParaRPr lang="en-US">
              <a:latin typeface="Segoe UI" panose="020B0502040204020203" charset="0"/>
              <a:cs typeface="Segoe UI" panose="020B0502040204020203" charset="0"/>
            </a:endParaRPr>
          </a:p>
          <a:p>
            <a:endParaRPr lang="en-US">
              <a:latin typeface="Segoe UI" panose="020B0502040204020203" charset="0"/>
              <a:cs typeface="Segoe UI" panose="020B0502040204020203" charset="0"/>
            </a:endParaRPr>
          </a:p>
          <a:p>
            <a:r>
              <a:rPr lang="en-US" b="1">
                <a:latin typeface="Segoe UI" panose="020B0502040204020203" charset="0"/>
                <a:cs typeface="Segoe UI" panose="020B0502040204020203" charset="0"/>
              </a:rPr>
              <a:t>Sensitivity to Outliers:</a:t>
            </a:r>
            <a:r>
              <a:rPr lang="en-US">
                <a:latin typeface="Segoe UI" panose="020B0502040204020203" charset="0"/>
                <a:cs typeface="Segoe UI" panose="020B0502040204020203" charset="0"/>
              </a:rPr>
              <a:t> T-tests can be sensitive to outliers, which may unduly influence the results.</a:t>
            </a:r>
            <a:endParaRPr lang="en-US">
              <a:latin typeface="Segoe UI" panose="020B0502040204020203" charset="0"/>
              <a:cs typeface="Segoe UI" panose="020B0502040204020203" charset="0"/>
            </a:endParaRPr>
          </a:p>
          <a:p>
            <a:endParaRPr lang="en-US">
              <a:latin typeface="Segoe UI" panose="020B0502040204020203" charset="0"/>
              <a:cs typeface="Segoe UI" panose="020B0502040204020203" charset="0"/>
            </a:endParaRPr>
          </a:p>
          <a:p>
            <a:r>
              <a:rPr lang="en-US" b="1">
                <a:latin typeface="Segoe UI" panose="020B0502040204020203" charset="0"/>
                <a:cs typeface="Segoe UI" panose="020B0502040204020203" charset="0"/>
              </a:rPr>
              <a:t>Multiple Comparisons:</a:t>
            </a:r>
            <a:r>
              <a:rPr lang="en-US">
                <a:latin typeface="Segoe UI" panose="020B0502040204020203" charset="0"/>
                <a:cs typeface="Segoe UI" panose="020B0502040204020203" charset="0"/>
              </a:rPr>
              <a:t> Conducting multiple t-tests increases the chance of making a Type I error (false positive). In such cases, corrections like the Bonferroni correction may be applied.</a:t>
            </a:r>
            <a:endParaRPr lang="en-US">
              <a:latin typeface="Segoe UI" panose="020B0502040204020203" charset="0"/>
              <a:cs typeface="Segoe UI" panose="020B05020402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457200" y="1066800"/>
            <a:ext cx="9580880" cy="4897755"/>
          </a:xfrm>
        </p:spPr>
        <p:txBody>
          <a:bodyPr>
            <a:noAutofit/>
          </a:bodyPr>
          <a:p>
            <a:r>
              <a:rPr lang="en-US" sz="1200">
                <a:solidFill>
                  <a:schemeClr val="tx1"/>
                </a:solidFill>
              </a:rPr>
              <a:t>Data:</a:t>
            </a:r>
            <a:endParaRPr lang="en-US" sz="1200">
              <a:solidFill>
                <a:schemeClr val="tx1"/>
              </a:solidFill>
            </a:endParaRPr>
          </a:p>
          <a:p>
            <a:r>
              <a:rPr lang="en-US" sz="1200">
                <a:solidFill>
                  <a:schemeClr val="tx1"/>
                </a:solidFill>
              </a:rPr>
              <a:t>Layout A: [3, 4, 2, 5, 3]</a:t>
            </a:r>
            <a:endParaRPr lang="en-US" sz="1200">
              <a:solidFill>
                <a:schemeClr val="tx1"/>
              </a:solidFill>
            </a:endParaRPr>
          </a:p>
          <a:p>
            <a:r>
              <a:rPr lang="en-US" sz="1200">
                <a:solidFill>
                  <a:schemeClr val="tx1"/>
                </a:solidFill>
              </a:rPr>
              <a:t>Layout B: [6, 5, 7, 4, 6]</a:t>
            </a:r>
            <a:endParaRPr lang="en-US" sz="1200">
              <a:solidFill>
                <a:schemeClr val="tx1"/>
              </a:solidFill>
            </a:endParaRPr>
          </a:p>
          <a:p>
            <a:endParaRPr lang="en-US" sz="1200">
              <a:solidFill>
                <a:schemeClr val="tx1"/>
              </a:solidFill>
            </a:endParaRPr>
          </a:p>
          <a:p>
            <a:r>
              <a:rPr lang="en-US" sz="1200">
                <a:solidFill>
                  <a:schemeClr val="tx1"/>
                </a:solidFill>
              </a:rPr>
              <a:t>Algorithm Formulas:</a:t>
            </a:r>
            <a:endParaRPr lang="en-US" sz="1200">
              <a:solidFill>
                <a:schemeClr val="tx1"/>
              </a:solidFill>
            </a:endParaRPr>
          </a:p>
          <a:p>
            <a:r>
              <a:rPr lang="en-US" sz="1200">
                <a:solidFill>
                  <a:schemeClr val="tx1"/>
                </a:solidFill>
              </a:rPr>
              <a:t>1. Calculate Means and Variances:</a:t>
            </a:r>
            <a:endParaRPr lang="en-US" sz="1200">
              <a:solidFill>
                <a:schemeClr val="tx1"/>
              </a:solidFill>
            </a:endParaRPr>
          </a:p>
          <a:p>
            <a:r>
              <a:rPr lang="en-US" sz="1200">
                <a:solidFill>
                  <a:schemeClr val="tx1"/>
                </a:solidFill>
              </a:rPr>
              <a:t>   - Mean for Layout A (𝑋̅): 3.4</a:t>
            </a:r>
            <a:endParaRPr lang="en-US" sz="1200">
              <a:solidFill>
                <a:schemeClr val="tx1"/>
              </a:solidFill>
            </a:endParaRPr>
          </a:p>
          <a:p>
            <a:r>
              <a:rPr lang="en-US" sz="1200">
                <a:solidFill>
                  <a:schemeClr val="tx1"/>
                </a:solidFill>
              </a:rPr>
              <a:t>   - Mean for Layout B (𝑌̅): 5.6</a:t>
            </a:r>
            <a:endParaRPr lang="en-US" sz="1200">
              <a:solidFill>
                <a:schemeClr val="tx1"/>
              </a:solidFill>
            </a:endParaRPr>
          </a:p>
          <a:p>
            <a:r>
              <a:rPr lang="en-US" sz="1200">
                <a:solidFill>
                  <a:schemeClr val="tx1"/>
                </a:solidFill>
              </a:rPr>
              <a:t>   - Variance for Layout A (s²ₓ): ~1.3</a:t>
            </a:r>
            <a:endParaRPr lang="en-US" sz="1200">
              <a:solidFill>
                <a:schemeClr val="tx1"/>
              </a:solidFill>
            </a:endParaRPr>
          </a:p>
          <a:p>
            <a:r>
              <a:rPr lang="en-US" sz="1200">
                <a:solidFill>
                  <a:schemeClr val="tx1"/>
                </a:solidFill>
              </a:rPr>
              <a:t>   - Variance for Layout B (s²ᵧ): ~0.7</a:t>
            </a:r>
            <a:endParaRPr lang="en-US" sz="1200">
              <a:solidFill>
                <a:schemeClr val="tx1"/>
              </a:solidFill>
            </a:endParaRPr>
          </a:p>
          <a:p>
            <a:endParaRPr lang="en-US" sz="1200">
              <a:solidFill>
                <a:schemeClr val="tx1"/>
              </a:solidFill>
            </a:endParaRPr>
          </a:p>
          <a:p>
            <a:r>
              <a:rPr lang="en-US" sz="1200">
                <a:solidFill>
                  <a:schemeClr val="tx1"/>
                </a:solidFill>
              </a:rPr>
              <a:t>Algorithm Formulas:</a:t>
            </a:r>
            <a:endParaRPr lang="en-US" sz="1200">
              <a:solidFill>
                <a:schemeClr val="tx1"/>
              </a:solidFill>
            </a:endParaRPr>
          </a:p>
          <a:p>
            <a:r>
              <a:rPr lang="en-US" sz="1200">
                <a:solidFill>
                  <a:schemeClr val="tx1"/>
                </a:solidFill>
              </a:rPr>
              <a:t>2. Calculate the T-Statistic:</a:t>
            </a:r>
            <a:endParaRPr lang="en-US" sz="1200">
              <a:solidFill>
                <a:schemeClr val="tx1"/>
              </a:solidFill>
            </a:endParaRPr>
          </a:p>
          <a:p>
            <a:r>
              <a:rPr lang="en-US" sz="1200">
                <a:solidFill>
                  <a:schemeClr val="tx1"/>
                </a:solidFill>
              </a:rPr>
              <a:t>   - T-Statistic (t): t = (𝑋̅ - 𝑌̅) / √((s²ₓ/nₓ) + (s²ᵧ/nᵧ))</a:t>
            </a:r>
            <a:endParaRPr lang="en-US" sz="1200">
              <a:solidFill>
                <a:schemeClr val="tx1"/>
              </a:solidFill>
            </a:endParaRPr>
          </a:p>
          <a:p>
            <a:r>
              <a:rPr lang="en-US" sz="1200">
                <a:solidFill>
                  <a:schemeClr val="tx1"/>
                </a:solidFill>
              </a:rPr>
              <a:t>   - Substituting values: ~-2.13</a:t>
            </a:r>
            <a:endParaRPr lang="en-US" sz="1200">
              <a:solidFill>
                <a:schemeClr val="tx1"/>
              </a:solidFill>
            </a:endParaRPr>
          </a:p>
          <a:p>
            <a:endParaRPr lang="en-US" sz="1200">
              <a:solidFill>
                <a:schemeClr val="tx1"/>
              </a:solidFill>
            </a:endParaRPr>
          </a:p>
          <a:p>
            <a:r>
              <a:rPr lang="en-US" sz="1200">
                <a:solidFill>
                  <a:schemeClr val="tx1"/>
                </a:solidFill>
              </a:rPr>
              <a:t>3. Degrees of Freedom:</a:t>
            </a:r>
            <a:endParaRPr lang="en-US" sz="1200">
              <a:solidFill>
                <a:schemeClr val="tx1"/>
              </a:solidFill>
            </a:endParaRPr>
          </a:p>
          <a:p>
            <a:r>
              <a:rPr lang="en-US" sz="1200">
                <a:solidFill>
                  <a:schemeClr val="tx1"/>
                </a:solidFill>
              </a:rPr>
              <a:t>   - Degrees of Freedom (df): 8</a:t>
            </a:r>
            <a:endParaRPr lang="en-US" sz="1200">
              <a:solidFill>
                <a:schemeClr val="tx1"/>
              </a:solidFill>
            </a:endParaRPr>
          </a:p>
          <a:p>
            <a:endParaRPr lang="en-US" sz="1200">
              <a:solidFill>
                <a:schemeClr val="tx1"/>
              </a:solidFill>
            </a:endParaRPr>
          </a:p>
          <a:p>
            <a:r>
              <a:rPr lang="en-US" sz="1200">
                <a:solidFill>
                  <a:schemeClr val="tx1"/>
                </a:solidFill>
              </a:rPr>
              <a:t>4. Find Critical Value or P-Value:</a:t>
            </a:r>
            <a:endParaRPr lang="en-US" sz="1200">
              <a:solidFill>
                <a:schemeClr val="tx1"/>
              </a:solidFill>
            </a:endParaRPr>
          </a:p>
          <a:p>
            <a:r>
              <a:rPr lang="en-US" sz="1200">
                <a:solidFill>
                  <a:schemeClr val="tx1"/>
                </a:solidFill>
              </a:rPr>
              <a:t>   - Assuming α = 0.05, Critical t-Value (t_critical): ±2.31</a:t>
            </a:r>
            <a:endParaRPr lang="en-US" sz="1200">
              <a:solidFill>
                <a:schemeClr val="tx1"/>
              </a:solidFill>
            </a:endParaRPr>
          </a:p>
          <a:p>
            <a:endParaRPr lang="en-US" sz="1200">
              <a:solidFill>
                <a:schemeClr val="tx1"/>
              </a:solidFill>
            </a:endParaRPr>
          </a:p>
          <a:p>
            <a:r>
              <a:rPr lang="en-US" sz="1200">
                <a:solidFill>
                  <a:schemeClr val="tx1"/>
                </a:solidFill>
              </a:rPr>
              <a:t>5. Make a Decision:</a:t>
            </a:r>
            <a:endParaRPr lang="en-US" sz="1200">
              <a:solidFill>
                <a:schemeClr val="tx1"/>
              </a:solidFill>
            </a:endParaRPr>
          </a:p>
          <a:p>
            <a:r>
              <a:rPr lang="en-US" sz="1200">
                <a:solidFill>
                  <a:schemeClr val="tx1"/>
                </a:solidFill>
              </a:rPr>
              <a:t>   - Since |t| &lt; t_critical and the p-value is less than 0.05, we reject the null hypothesis.</a:t>
            </a:r>
            <a:endParaRPr lang="en-US" sz="1200">
              <a:solidFill>
                <a:schemeClr val="tx1"/>
              </a:solidFill>
            </a:endParaRPr>
          </a:p>
          <a:p>
            <a:endParaRPr lang="en-US" sz="1200">
              <a:solidFill>
                <a:schemeClr val="tx1"/>
              </a:solidFill>
            </a:endParaRPr>
          </a:p>
          <a:p>
            <a:r>
              <a:rPr lang="en-US" sz="1200">
                <a:solidFill>
                  <a:schemeClr val="tx1"/>
                </a:solidFill>
              </a:rPr>
              <a:t>Conclusion:</a:t>
            </a:r>
            <a:endParaRPr lang="en-US" sz="1200">
              <a:solidFill>
                <a:schemeClr val="tx1"/>
              </a:solidFill>
            </a:endParaRPr>
          </a:p>
          <a:p>
            <a:r>
              <a:rPr lang="en-US" sz="1200">
                <a:solidFill>
                  <a:schemeClr val="tx1"/>
                </a:solidFill>
              </a:rPr>
              <a:t>   There is enough evidence to suggest that the mean time spent on the site with layout A is significantly different from the mean time spent with layout B.</a:t>
            </a:r>
            <a:endParaRPr lang="en-US" sz="12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 y="838200"/>
            <a:ext cx="11328400" cy="6022975"/>
          </a:xfrm>
        </p:spPr>
        <p:txBody>
          <a:bodyPr>
            <a:noAutofit/>
          </a:bodyPr>
          <a:p>
            <a:r>
              <a:rPr lang="en-US" sz="1400">
                <a:solidFill>
                  <a:schemeClr val="tx1"/>
                </a:solidFill>
              </a:rPr>
              <a:t>Sample Data:</a:t>
            </a:r>
            <a:endParaRPr lang="en-US" sz="1400">
              <a:solidFill>
                <a:schemeClr val="tx1"/>
              </a:solidFill>
            </a:endParaRPr>
          </a:p>
          <a:p>
            <a:r>
              <a:rPr lang="en-US" sz="1400">
                <a:solidFill>
                  <a:schemeClr val="tx1"/>
                </a:solidFill>
              </a:rPr>
              <a:t>Completion times (minutes): {25, 28, 32, 30, 27}</a:t>
            </a:r>
            <a:endParaRPr lang="en-US" sz="1400">
              <a:solidFill>
                <a:schemeClr val="tx1"/>
              </a:solidFill>
            </a:endParaRPr>
          </a:p>
          <a:p>
            <a:endParaRPr lang="en-US" sz="1400">
              <a:solidFill>
                <a:schemeClr val="tx1"/>
              </a:solidFill>
            </a:endParaRPr>
          </a:p>
          <a:p>
            <a:r>
              <a:rPr lang="en-US" sz="1400">
                <a:solidFill>
                  <a:schemeClr val="tx1"/>
                </a:solidFill>
              </a:rPr>
              <a:t>Claimed Average Completion Time: 30 minutes</a:t>
            </a:r>
            <a:endParaRPr lang="en-US" sz="1400">
              <a:solidFill>
                <a:schemeClr val="tx1"/>
              </a:solidFill>
            </a:endParaRPr>
          </a:p>
          <a:p>
            <a:endParaRPr lang="en-US" sz="1400">
              <a:solidFill>
                <a:schemeClr val="tx1"/>
              </a:solidFill>
            </a:endParaRPr>
          </a:p>
          <a:p>
            <a:r>
              <a:rPr lang="en-US" sz="1400">
                <a:solidFill>
                  <a:schemeClr val="tx1"/>
                </a:solidFill>
              </a:rPr>
              <a:t>----------------------------------------</a:t>
            </a:r>
            <a:endParaRPr lang="en-US" sz="1400">
              <a:solidFill>
                <a:schemeClr val="tx1"/>
              </a:solidFill>
            </a:endParaRPr>
          </a:p>
          <a:p>
            <a:endParaRPr lang="en-US" sz="1400">
              <a:solidFill>
                <a:schemeClr val="tx1"/>
              </a:solidFill>
            </a:endParaRPr>
          </a:p>
          <a:p>
            <a:r>
              <a:rPr lang="en-US" sz="1400">
                <a:solidFill>
                  <a:schemeClr val="tx1"/>
                </a:solidFill>
              </a:rPr>
              <a:t>1. Calculate Sample Mean (𝑋̅):</a:t>
            </a:r>
            <a:endParaRPr lang="en-US" sz="1400">
              <a:solidFill>
                <a:schemeClr val="tx1"/>
              </a:solidFill>
            </a:endParaRPr>
          </a:p>
          <a:p>
            <a:r>
              <a:rPr lang="en-US" sz="1400">
                <a:solidFill>
                  <a:schemeClr val="tx1"/>
                </a:solidFill>
              </a:rPr>
              <a:t> 𝑋̅ = (25 + 28 + 32 + 30 + 27) / 5 = 28.4</a:t>
            </a:r>
            <a:endParaRPr lang="en-US" sz="1400">
              <a:solidFill>
                <a:schemeClr val="tx1"/>
              </a:solidFill>
            </a:endParaRPr>
          </a:p>
          <a:p>
            <a:endParaRPr lang="en-US" sz="1400">
              <a:solidFill>
                <a:schemeClr val="tx1"/>
              </a:solidFill>
            </a:endParaRPr>
          </a:p>
          <a:p>
            <a:r>
              <a:rPr lang="en-US" sz="1400">
                <a:solidFill>
                  <a:schemeClr val="tx1"/>
                </a:solidFill>
              </a:rPr>
              <a:t>2. Calculate Sample Standard Deviation (𝑠):</a:t>
            </a:r>
            <a:endParaRPr lang="en-US" sz="1400">
              <a:solidFill>
                <a:schemeClr val="tx1"/>
              </a:solidFill>
            </a:endParaRPr>
          </a:p>
          <a:p>
            <a:pPr lvl="1"/>
            <a:r>
              <a:rPr lang="en-US" sz="1400">
                <a:solidFill>
                  <a:schemeClr val="tx1"/>
                </a:solidFill>
              </a:rPr>
              <a:t>Differences from mean: {-3.4, -0.4, 3.6, 1.6, -1.4}</a:t>
            </a:r>
            <a:endParaRPr lang="en-US" sz="1400">
              <a:solidFill>
                <a:schemeClr val="tx1"/>
              </a:solidFill>
            </a:endParaRPr>
          </a:p>
          <a:p>
            <a:pPr lvl="1"/>
            <a:r>
              <a:rPr lang="en-US" sz="1400">
                <a:solidFill>
                  <a:schemeClr val="tx1"/>
                </a:solidFill>
              </a:rPr>
              <a:t>Squared differences: {11.56, 0.16, 12.96, 2.56, 1.96}</a:t>
            </a:r>
            <a:endParaRPr lang="en-US" sz="1400">
              <a:solidFill>
                <a:schemeClr val="tx1"/>
              </a:solidFill>
            </a:endParaRPr>
          </a:p>
          <a:p>
            <a:pPr lvl="1"/>
            <a:r>
              <a:rPr lang="en-US" sz="1400">
                <a:solidFill>
                  <a:schemeClr val="tx1"/>
                </a:solidFill>
              </a:rPr>
              <a:t>Variance = (11.56 + 0.16 + 12.96 + 2.56 + 1.96) / (5 - 1) = 7.3</a:t>
            </a:r>
            <a:endParaRPr lang="en-US" sz="1400">
              <a:solidFill>
                <a:schemeClr val="tx1"/>
              </a:solidFill>
            </a:endParaRPr>
          </a:p>
          <a:p>
            <a:pPr lvl="1"/>
            <a:r>
              <a:rPr lang="en-US" sz="1600">
                <a:solidFill>
                  <a:schemeClr val="tx1"/>
                </a:solidFill>
              </a:rPr>
              <a:t>𝑠 = √7.3 ≈ 2.70</a:t>
            </a:r>
            <a:endParaRPr lang="en-US" sz="1600">
              <a:solidFill>
                <a:schemeClr val="tx1"/>
              </a:solidFill>
            </a:endParaRPr>
          </a:p>
          <a:p>
            <a:endParaRPr lang="en-US" sz="1600">
              <a:solidFill>
                <a:schemeClr val="tx1"/>
              </a:solidFill>
            </a:endParaRPr>
          </a:p>
          <a:p>
            <a:r>
              <a:rPr lang="en-US" sz="1400">
                <a:solidFill>
                  <a:schemeClr val="tx1"/>
                </a:solidFill>
              </a:rPr>
              <a:t>3. Calculate t-Statistic:</a:t>
            </a:r>
            <a:endParaRPr lang="en-US" sz="1400">
              <a:solidFill>
                <a:schemeClr val="tx1"/>
              </a:solidFill>
            </a:endParaRPr>
          </a:p>
          <a:p>
            <a:pPr indent="457200"/>
            <a:r>
              <a:rPr lang="en-US" sz="1400">
                <a:solidFill>
                  <a:schemeClr val="tx1"/>
                </a:solidFill>
              </a:rPr>
              <a:t>𝑡 = (28.4 - 30) / (2.70 / √5) ≈ -1.49</a:t>
            </a:r>
            <a:endParaRPr lang="en-US" sz="1400">
              <a:solidFill>
                <a:schemeClr val="tx1"/>
              </a:solidFill>
            </a:endParaRPr>
          </a:p>
          <a:p>
            <a:endParaRPr lang="en-US" sz="1400">
              <a:solidFill>
                <a:schemeClr val="tx1"/>
              </a:solidFill>
            </a:endParaRPr>
          </a:p>
          <a:p>
            <a:r>
              <a:rPr lang="en-US" sz="1400">
                <a:solidFill>
                  <a:schemeClr val="tx1"/>
                </a:solidFill>
              </a:rPr>
              <a:t>----------------------------------------</a:t>
            </a:r>
            <a:endParaRPr lang="en-US" sz="1400">
              <a:solidFill>
                <a:schemeClr val="tx1"/>
              </a:solidFill>
            </a:endParaRPr>
          </a:p>
          <a:p>
            <a:endParaRPr lang="en-US" sz="1400">
              <a:solidFill>
                <a:schemeClr val="tx1"/>
              </a:solidFill>
            </a:endParaRPr>
          </a:p>
          <a:p>
            <a:r>
              <a:rPr lang="en-US" sz="1400">
                <a:solidFill>
                  <a:schemeClr val="tx1"/>
                </a:solidFill>
              </a:rPr>
              <a:t>Conclusion:</a:t>
            </a:r>
            <a:endParaRPr lang="en-US" sz="1400">
              <a:solidFill>
                <a:schemeClr val="tx1"/>
              </a:solidFill>
            </a:endParaRPr>
          </a:p>
          <a:p>
            <a:r>
              <a:rPr lang="en-US" sz="1400">
                <a:solidFill>
                  <a:schemeClr val="tx1"/>
                </a:solidFill>
              </a:rPr>
              <a:t>The calculated t-value of -1.49 does not fall within the critical region at a 95% confidence level with 4 degrees of freedom. Therefore, we fail to reject the null hypothesis.</a:t>
            </a:r>
            <a:endParaRPr lang="en-US" sz="1400">
              <a:solidFill>
                <a:schemeClr val="tx1"/>
              </a:solidFill>
            </a:endParaRPr>
          </a:p>
          <a:p>
            <a:endParaRPr lang="en-US" sz="1400">
              <a:solidFill>
                <a:schemeClr val="tx1"/>
              </a:solidFill>
            </a:endParaRPr>
          </a:p>
          <a:p>
            <a:r>
              <a:rPr lang="en-US" sz="1400">
                <a:solidFill>
                  <a:schemeClr val="tx1"/>
                </a:solidFill>
              </a:rPr>
              <a:t>There is not enough evidence to suggest that the average completion time significantly differs from the claimed average of 30 minutes based on this sample data.</a:t>
            </a:r>
            <a:endParaRPr lang="en-US" sz="1400">
              <a:solidFill>
                <a:schemeClr val="tx1"/>
              </a:solidFill>
            </a:endParaRPr>
          </a:p>
          <a:p>
            <a:endParaRPr lang="en-US" sz="1400">
              <a:solidFill>
                <a:schemeClr val="tx1"/>
              </a:solidFill>
            </a:endParaRPr>
          </a:p>
          <a:p>
            <a:endParaRPr lang="en-US" sz="1400">
              <a:solidFill>
                <a:schemeClr val="tx1"/>
              </a:solidFill>
            </a:endParaRPr>
          </a:p>
        </p:txBody>
      </p:sp>
      <p:sp>
        <p:nvSpPr>
          <p:cNvPr id="4" name="Text Box 3"/>
          <p:cNvSpPr txBox="1"/>
          <p:nvPr/>
        </p:nvSpPr>
        <p:spPr>
          <a:xfrm>
            <a:off x="76200" y="228600"/>
            <a:ext cx="6096000" cy="460375"/>
          </a:xfrm>
          <a:prstGeom prst="rect">
            <a:avLst/>
          </a:prstGeom>
          <a:noFill/>
        </p:spPr>
        <p:txBody>
          <a:bodyPr wrap="square" rtlCol="0" anchor="t">
            <a:spAutoFit/>
          </a:bodyPr>
          <a:p>
            <a:r>
              <a:rPr lang="en-US" sz="2400">
                <a:sym typeface="+mn-ea"/>
              </a:rPr>
              <a:t>One-Sample T-Test Results</a:t>
            </a:r>
            <a:endParaRPr lang="en-US" sz="2400">
              <a:sym typeface="+mn-ea"/>
            </a:endParaRPr>
          </a:p>
        </p:txBody>
      </p:sp>
      <p:sp>
        <p:nvSpPr>
          <p:cNvPr id="5" name="Text Box 4"/>
          <p:cNvSpPr txBox="1"/>
          <p:nvPr/>
        </p:nvSpPr>
        <p:spPr>
          <a:xfrm>
            <a:off x="4876800" y="1219200"/>
            <a:ext cx="6096000" cy="1198880"/>
          </a:xfrm>
          <a:prstGeom prst="rect">
            <a:avLst/>
          </a:prstGeom>
          <a:noFill/>
        </p:spPr>
        <p:txBody>
          <a:bodyPr wrap="square" rtlCol="0" anchor="t">
            <a:spAutoFit/>
          </a:bodyPr>
          <a:p>
            <a:r>
              <a:rPr lang="en-US"/>
              <a:t>To make a conclusion, we would compare this calculated t-value to a critical value from the t-distribution table with </a:t>
            </a:r>
            <a:endParaRPr lang="en-US"/>
          </a:p>
          <a:p>
            <a:r>
              <a:rPr lang="en-US"/>
              <a:t>n−1 degrees of freedom (in this case, 5-1= 4) at a certain confidence level (e.g., 95%).</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844540" y="2400300"/>
            <a:ext cx="5652770" cy="2626360"/>
            <a:chOff x="5844540" y="2400300"/>
            <a:chExt cx="5652770" cy="2626360"/>
          </a:xfrm>
        </p:grpSpPr>
        <p:pic>
          <p:nvPicPr>
            <p:cNvPr id="3" name="object 3"/>
            <p:cNvPicPr/>
            <p:nvPr/>
          </p:nvPicPr>
          <p:blipFill>
            <a:blip r:embed="rId1" cstate="print"/>
            <a:stretch>
              <a:fillRect/>
            </a:stretch>
          </p:blipFill>
          <p:spPr>
            <a:xfrm>
              <a:off x="5882640" y="2438400"/>
              <a:ext cx="5576316" cy="2549652"/>
            </a:xfrm>
            <a:prstGeom prst="rect">
              <a:avLst/>
            </a:prstGeom>
          </p:spPr>
        </p:pic>
        <p:sp>
          <p:nvSpPr>
            <p:cNvPr id="4" name="object 4"/>
            <p:cNvSpPr/>
            <p:nvPr/>
          </p:nvSpPr>
          <p:spPr>
            <a:xfrm>
              <a:off x="5863590" y="2419350"/>
              <a:ext cx="5614670" cy="2588260"/>
            </a:xfrm>
            <a:custGeom>
              <a:avLst/>
              <a:gdLst/>
              <a:ahLst/>
              <a:cxnLst/>
              <a:rect l="l" t="t" r="r" b="b"/>
              <a:pathLst>
                <a:path w="5614670" h="2588260">
                  <a:moveTo>
                    <a:pt x="0" y="2587752"/>
                  </a:moveTo>
                  <a:lnTo>
                    <a:pt x="5614416" y="2587752"/>
                  </a:lnTo>
                  <a:lnTo>
                    <a:pt x="5614416" y="0"/>
                  </a:lnTo>
                  <a:lnTo>
                    <a:pt x="0" y="0"/>
                  </a:lnTo>
                  <a:lnTo>
                    <a:pt x="0" y="2587752"/>
                  </a:lnTo>
                  <a:close/>
                </a:path>
              </a:pathLst>
            </a:custGeom>
            <a:ln w="38100">
              <a:solidFill>
                <a:srgbClr val="92AB9C"/>
              </a:solidFill>
            </a:ln>
          </p:spPr>
          <p:txBody>
            <a:bodyPr wrap="square" lIns="0" tIns="0" rIns="0" bIns="0" rtlCol="0"/>
            <a:lstStyle/>
            <a:p/>
          </p:txBody>
        </p:sp>
      </p:grpSp>
      <p:sp>
        <p:nvSpPr>
          <p:cNvPr id="5" name="object 5"/>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sp>
        <p:nvSpPr>
          <p:cNvPr id="6" name="object 6"/>
          <p:cNvSpPr txBox="1">
            <a:spLocks noGrp="1"/>
          </p:cNvSpPr>
          <p:nvPr>
            <p:ph type="title"/>
          </p:nvPr>
        </p:nvSpPr>
        <p:spPr>
          <a:xfrm>
            <a:off x="4673600" y="215595"/>
            <a:ext cx="2853055" cy="452120"/>
          </a:xfrm>
          <a:prstGeom prst="rect">
            <a:avLst/>
          </a:prstGeom>
        </p:spPr>
        <p:txBody>
          <a:bodyPr vert="horz" wrap="square" lIns="0" tIns="12065" rIns="0" bIns="0" rtlCol="0">
            <a:spAutoFit/>
          </a:bodyPr>
          <a:lstStyle/>
          <a:p>
            <a:pPr marL="12700">
              <a:lnSpc>
                <a:spcPct val="100000"/>
              </a:lnSpc>
              <a:spcBef>
                <a:spcPts val="95"/>
              </a:spcBef>
            </a:pPr>
            <a:r>
              <a:rPr spc="-50" dirty="0">
                <a:solidFill>
                  <a:srgbClr val="000000"/>
                </a:solidFill>
              </a:rPr>
              <a:t>S</a:t>
            </a:r>
            <a:r>
              <a:rPr spc="-55" dirty="0">
                <a:solidFill>
                  <a:srgbClr val="000000"/>
                </a:solidFill>
              </a:rPr>
              <a:t>c</a:t>
            </a:r>
            <a:r>
              <a:rPr spc="-60" dirty="0">
                <a:solidFill>
                  <a:srgbClr val="000000"/>
                </a:solidFill>
              </a:rPr>
              <a:t>ien</a:t>
            </a:r>
            <a:r>
              <a:rPr spc="-55" dirty="0">
                <a:solidFill>
                  <a:srgbClr val="000000"/>
                </a:solidFill>
              </a:rPr>
              <a:t>t</a:t>
            </a:r>
            <a:r>
              <a:rPr spc="-60" dirty="0">
                <a:solidFill>
                  <a:srgbClr val="000000"/>
                </a:solidFill>
              </a:rPr>
              <a:t>ifi</a:t>
            </a:r>
            <a:r>
              <a:rPr spc="-5" dirty="0">
                <a:solidFill>
                  <a:srgbClr val="000000"/>
                </a:solidFill>
              </a:rPr>
              <a:t>c</a:t>
            </a:r>
            <a:r>
              <a:rPr spc="-110" dirty="0">
                <a:solidFill>
                  <a:srgbClr val="000000"/>
                </a:solidFill>
              </a:rPr>
              <a:t> </a:t>
            </a:r>
            <a:r>
              <a:rPr spc="-65" dirty="0">
                <a:solidFill>
                  <a:srgbClr val="000000"/>
                </a:solidFill>
              </a:rPr>
              <a:t>m</a:t>
            </a:r>
            <a:r>
              <a:rPr spc="-60" dirty="0">
                <a:solidFill>
                  <a:srgbClr val="000000"/>
                </a:solidFill>
              </a:rPr>
              <a:t>e</a:t>
            </a:r>
            <a:r>
              <a:rPr spc="-55" dirty="0">
                <a:solidFill>
                  <a:srgbClr val="000000"/>
                </a:solidFill>
              </a:rPr>
              <a:t>t</a:t>
            </a:r>
            <a:r>
              <a:rPr spc="-60" dirty="0">
                <a:solidFill>
                  <a:srgbClr val="000000"/>
                </a:solidFill>
              </a:rPr>
              <a:t>ho</a:t>
            </a:r>
            <a:r>
              <a:rPr spc="-5" dirty="0">
                <a:solidFill>
                  <a:srgbClr val="000000"/>
                </a:solidFill>
              </a:rPr>
              <a:t>d</a:t>
            </a:r>
            <a:endParaRPr spc="-5" dirty="0">
              <a:solidFill>
                <a:srgbClr val="000000"/>
              </a:solidFill>
            </a:endParaRPr>
          </a:p>
        </p:txBody>
      </p:sp>
      <p:sp>
        <p:nvSpPr>
          <p:cNvPr id="7" name="object 7"/>
          <p:cNvSpPr txBox="1"/>
          <p:nvPr/>
        </p:nvSpPr>
        <p:spPr>
          <a:xfrm>
            <a:off x="708761" y="1312875"/>
            <a:ext cx="4385310" cy="4965065"/>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Leelawadee UI Semilight" panose="020B0402040204020203"/>
                <a:cs typeface="Leelawadee UI Semilight" panose="020B0402040204020203"/>
              </a:rPr>
              <a:t>The </a:t>
            </a:r>
            <a:r>
              <a:rPr sz="1800" spc="-15" dirty="0">
                <a:latin typeface="Leelawadee UI Semilight" panose="020B0402040204020203"/>
                <a:cs typeface="Leelawadee UI Semilight" panose="020B0402040204020203"/>
              </a:rPr>
              <a:t>‘scientific </a:t>
            </a:r>
            <a:r>
              <a:rPr sz="1800" spc="-5" dirty="0">
                <a:latin typeface="Leelawadee UI Semilight" panose="020B0402040204020203"/>
                <a:cs typeface="Leelawadee UI Semilight" panose="020B0402040204020203"/>
              </a:rPr>
              <a:t>method’ </a:t>
            </a:r>
            <a:r>
              <a:rPr sz="1800" dirty="0">
                <a:latin typeface="Leelawadee UI Semilight" panose="020B0402040204020203"/>
                <a:cs typeface="Leelawadee UI Semilight" panose="020B0402040204020203"/>
              </a:rPr>
              <a:t>is a </a:t>
            </a:r>
            <a:r>
              <a:rPr sz="1800" spc="-10" dirty="0">
                <a:latin typeface="Leelawadee UI Semilight" panose="020B0402040204020203"/>
                <a:cs typeface="Leelawadee UI Semilight" panose="020B0402040204020203"/>
              </a:rPr>
              <a:t>procedure </a:t>
            </a:r>
            <a:r>
              <a:rPr sz="1800" spc="-5" dirty="0">
                <a:latin typeface="Leelawadee UI Semilight" panose="020B0402040204020203"/>
                <a:cs typeface="Leelawadee UI Semilight" panose="020B0402040204020203"/>
              </a:rPr>
              <a:t>that </a:t>
            </a:r>
            <a:r>
              <a:rPr sz="1800" dirty="0">
                <a:latin typeface="Leelawadee UI Semilight" panose="020B0402040204020203"/>
                <a:cs typeface="Leelawadee UI Semilight" panose="020B0402040204020203"/>
              </a:rPr>
              <a:t> has </a:t>
            </a:r>
            <a:r>
              <a:rPr sz="1800" spc="-5" dirty="0">
                <a:latin typeface="Leelawadee UI Semilight" panose="020B0402040204020203"/>
                <a:cs typeface="Leelawadee UI Semilight" panose="020B0402040204020203"/>
              </a:rPr>
              <a:t>characterized natural science since </a:t>
            </a:r>
            <a:r>
              <a:rPr sz="1800" dirty="0">
                <a:latin typeface="Leelawadee UI Semilight" panose="020B0402040204020203"/>
                <a:cs typeface="Leelawadee UI Semilight" panose="020B0402040204020203"/>
              </a:rPr>
              <a:t>the </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17th</a:t>
            </a:r>
            <a:r>
              <a:rPr sz="1800" dirty="0">
                <a:latin typeface="Leelawadee UI Semilight" panose="020B0402040204020203"/>
                <a:cs typeface="Leelawadee UI Semilight" panose="020B0402040204020203"/>
              </a:rPr>
              <a:t> </a:t>
            </a:r>
            <a:r>
              <a:rPr sz="1800" spc="-10" dirty="0">
                <a:latin typeface="Leelawadee UI Semilight" panose="020B0402040204020203"/>
                <a:cs typeface="Leelawadee UI Semilight" panose="020B0402040204020203"/>
              </a:rPr>
              <a:t>century.</a:t>
            </a:r>
            <a:r>
              <a:rPr sz="1800" spc="-5" dirty="0">
                <a:latin typeface="Leelawadee UI Semilight" panose="020B0402040204020203"/>
                <a:cs typeface="Leelawadee UI Semilight" panose="020B0402040204020203"/>
              </a:rPr>
              <a:t> It</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consists</a:t>
            </a:r>
            <a:r>
              <a:rPr sz="1800" dirty="0">
                <a:latin typeface="Leelawadee UI Semilight" panose="020B0402040204020203"/>
                <a:cs typeface="Leelawadee UI Semilight" panose="020B0402040204020203"/>
              </a:rPr>
              <a:t> in</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systematic </a:t>
            </a:r>
            <a:r>
              <a:rPr sz="1800" dirty="0">
                <a:latin typeface="Leelawadee UI Semilight" panose="020B0402040204020203"/>
                <a:cs typeface="Leelawadee UI Semilight" panose="020B0402040204020203"/>
              </a:rPr>
              <a:t> observation, </a:t>
            </a:r>
            <a:r>
              <a:rPr sz="1800" spc="-5" dirty="0">
                <a:latin typeface="Leelawadee UI Semilight" panose="020B0402040204020203"/>
                <a:cs typeface="Leelawadee UI Semilight" panose="020B0402040204020203"/>
              </a:rPr>
              <a:t>measurement, experiment, </a:t>
            </a:r>
            <a:r>
              <a:rPr sz="1800" dirty="0">
                <a:latin typeface="Leelawadee UI Semilight" panose="020B0402040204020203"/>
                <a:cs typeface="Leelawadee UI Semilight" panose="020B0402040204020203"/>
              </a:rPr>
              <a:t>and </a:t>
            </a:r>
            <a:r>
              <a:rPr sz="1800" spc="-480"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the </a:t>
            </a:r>
            <a:r>
              <a:rPr sz="1800" spc="-5" dirty="0">
                <a:latin typeface="Leelawadee UI Semilight" panose="020B0402040204020203"/>
                <a:cs typeface="Leelawadee UI Semilight" panose="020B0402040204020203"/>
              </a:rPr>
              <a:t>formulation, testing and modification </a:t>
            </a:r>
            <a:r>
              <a:rPr sz="1800" spc="-40" dirty="0">
                <a:latin typeface="Leelawadee UI Semilight" panose="020B0402040204020203"/>
                <a:cs typeface="Leelawadee UI Semilight" panose="020B0402040204020203"/>
              </a:rPr>
              <a:t>of </a:t>
            </a:r>
            <a:r>
              <a:rPr sz="1800" spc="-3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hypotheses.</a:t>
            </a:r>
            <a:endParaRPr sz="1800">
              <a:latin typeface="Leelawadee UI Semilight" panose="020B0402040204020203"/>
              <a:cs typeface="Leelawadee UI Semilight" panose="020B0402040204020203"/>
            </a:endParaRPr>
          </a:p>
          <a:p>
            <a:pPr>
              <a:lnSpc>
                <a:spcPct val="100000"/>
              </a:lnSpc>
              <a:spcBef>
                <a:spcPts val="35"/>
              </a:spcBef>
            </a:pPr>
            <a:endParaRPr sz="1600">
              <a:latin typeface="Leelawadee UI Semilight" panose="020B0402040204020203"/>
              <a:cs typeface="Leelawadee UI Semilight" panose="020B0402040204020203"/>
            </a:endParaRPr>
          </a:p>
          <a:p>
            <a:pPr marL="12700" marR="5080" algn="just">
              <a:lnSpc>
                <a:spcPct val="100000"/>
              </a:lnSpc>
              <a:spcBef>
                <a:spcPts val="5"/>
              </a:spcBef>
            </a:pPr>
            <a:r>
              <a:rPr sz="1800" spc="-5" dirty="0">
                <a:latin typeface="Leelawadee UI Semilight" panose="020B0402040204020203"/>
                <a:cs typeface="Leelawadee UI Semilight" panose="020B0402040204020203"/>
              </a:rPr>
              <a:t>Since then we’ve evolved to </a:t>
            </a:r>
            <a:r>
              <a:rPr sz="1800" dirty="0">
                <a:latin typeface="Leelawadee UI Semilight" panose="020B0402040204020203"/>
                <a:cs typeface="Leelawadee UI Semilight" panose="020B0402040204020203"/>
              </a:rPr>
              <a:t>the point </a:t>
            </a:r>
            <a:r>
              <a:rPr sz="1800" spc="-10" dirty="0">
                <a:latin typeface="Leelawadee UI Semilight" panose="020B0402040204020203"/>
                <a:cs typeface="Leelawadee UI Semilight" panose="020B0402040204020203"/>
              </a:rPr>
              <a:t>where </a:t>
            </a:r>
            <a:r>
              <a:rPr sz="1800" spc="-48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most</a:t>
            </a:r>
            <a:r>
              <a:rPr sz="1800" dirty="0">
                <a:latin typeface="Leelawadee UI Semilight" panose="020B0402040204020203"/>
                <a:cs typeface="Leelawadee UI Semilight" panose="020B0402040204020203"/>
              </a:rPr>
              <a:t> people</a:t>
            </a:r>
            <a:r>
              <a:rPr sz="1800" spc="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and</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especially</a:t>
            </a:r>
            <a:r>
              <a:rPr sz="1800" dirty="0">
                <a:latin typeface="Leelawadee UI Semilight" panose="020B0402040204020203"/>
                <a:cs typeface="Leelawadee UI Semilight" panose="020B0402040204020203"/>
              </a:rPr>
              <a:t> </a:t>
            </a:r>
            <a:r>
              <a:rPr sz="1800" spc="-10" dirty="0">
                <a:latin typeface="Leelawadee UI Semilight" panose="020B0402040204020203"/>
                <a:cs typeface="Leelawadee UI Semilight" panose="020B0402040204020203"/>
              </a:rPr>
              <a:t>professionals </a:t>
            </a:r>
            <a:r>
              <a:rPr sz="1800" spc="-5" dirty="0">
                <a:latin typeface="Leelawadee UI Semilight" panose="020B0402040204020203"/>
                <a:cs typeface="Leelawadee UI Semilight" panose="020B0402040204020203"/>
              </a:rPr>
              <a:t> realize</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that</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pure</a:t>
            </a:r>
            <a:r>
              <a:rPr sz="1800" dirty="0">
                <a:latin typeface="Leelawadee UI Semilight" panose="020B0402040204020203"/>
                <a:cs typeface="Leelawadee UI Semilight" panose="020B0402040204020203"/>
              </a:rPr>
              <a:t> observation</a:t>
            </a:r>
            <a:r>
              <a:rPr sz="1800" spc="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can</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be </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deceiving. Therefore, </a:t>
            </a:r>
            <a:r>
              <a:rPr sz="1800" dirty="0">
                <a:latin typeface="Leelawadee UI Semilight" panose="020B0402040204020203"/>
                <a:cs typeface="Leelawadee UI Semilight" panose="020B0402040204020203"/>
              </a:rPr>
              <a:t>business </a:t>
            </a:r>
            <a:r>
              <a:rPr sz="1800" spc="-5" dirty="0">
                <a:latin typeface="Leelawadee UI Semilight" panose="020B0402040204020203"/>
                <a:cs typeface="Leelawadee UI Semilight" panose="020B0402040204020203"/>
              </a:rPr>
              <a:t>decisions </a:t>
            </a:r>
            <a:r>
              <a:rPr sz="1800" spc="-10" dirty="0">
                <a:latin typeface="Leelawadee UI Semilight" panose="020B0402040204020203"/>
                <a:cs typeface="Leelawadee UI Semilight" panose="020B0402040204020203"/>
              </a:rPr>
              <a:t>are </a:t>
            </a:r>
            <a:r>
              <a:rPr sz="1800" spc="-5" dirty="0">
                <a:latin typeface="Leelawadee UI Semilight" panose="020B0402040204020203"/>
                <a:cs typeface="Leelawadee UI Semilight" panose="020B0402040204020203"/>
              </a:rPr>
              <a:t> increasingly driven by data. </a:t>
            </a:r>
            <a:r>
              <a:rPr sz="1800" spc="-20" dirty="0">
                <a:latin typeface="Leelawadee UI Semilight" panose="020B0402040204020203"/>
                <a:cs typeface="Leelawadee UI Semilight" panose="020B0402040204020203"/>
              </a:rPr>
              <a:t>That’s </a:t>
            </a:r>
            <a:r>
              <a:rPr sz="1800" dirty="0">
                <a:latin typeface="Leelawadee UI Semilight" panose="020B0402040204020203"/>
                <a:cs typeface="Leelawadee UI Semilight" panose="020B0402040204020203"/>
              </a:rPr>
              <a:t>also the </a:t>
            </a:r>
            <a:r>
              <a:rPr sz="1800" spc="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purpose</a:t>
            </a:r>
            <a:r>
              <a:rPr sz="1800" spc="5" dirty="0">
                <a:latin typeface="Leelawadee UI Semilight" panose="020B0402040204020203"/>
                <a:cs typeface="Leelawadee UI Semilight" panose="020B0402040204020203"/>
              </a:rPr>
              <a:t> </a:t>
            </a:r>
            <a:r>
              <a:rPr sz="1800" spc="-20" dirty="0">
                <a:latin typeface="Leelawadee UI Semilight" panose="020B0402040204020203"/>
                <a:cs typeface="Leelawadee UI Semilight" panose="020B0402040204020203"/>
              </a:rPr>
              <a:t>of</a:t>
            </a:r>
            <a:r>
              <a:rPr sz="1800" spc="-5" dirty="0">
                <a:latin typeface="Leelawadee UI Semilight" panose="020B0402040204020203"/>
                <a:cs typeface="Leelawadee UI Semilight" panose="020B0402040204020203"/>
              </a:rPr>
              <a:t> data science.</a:t>
            </a:r>
            <a:endParaRPr sz="1800">
              <a:latin typeface="Leelawadee UI Semilight" panose="020B0402040204020203"/>
              <a:cs typeface="Leelawadee UI Semilight" panose="020B0402040204020203"/>
            </a:endParaRPr>
          </a:p>
          <a:p>
            <a:pPr>
              <a:lnSpc>
                <a:spcPct val="100000"/>
              </a:lnSpc>
              <a:spcBef>
                <a:spcPts val="30"/>
              </a:spcBef>
            </a:pPr>
            <a:endParaRPr sz="1600">
              <a:latin typeface="Leelawadee UI Semilight" panose="020B0402040204020203"/>
              <a:cs typeface="Leelawadee UI Semilight" panose="020B0402040204020203"/>
            </a:endParaRPr>
          </a:p>
          <a:p>
            <a:pPr marL="12700" marR="5080" algn="just">
              <a:lnSpc>
                <a:spcPct val="100000"/>
              </a:lnSpc>
            </a:pPr>
            <a:r>
              <a:rPr sz="1800" dirty="0">
                <a:latin typeface="Leelawadee UI Semilight" panose="020B0402040204020203"/>
                <a:cs typeface="Leelawadee UI Semilight" panose="020B0402040204020203"/>
              </a:rPr>
              <a:t>While </a:t>
            </a:r>
            <a:r>
              <a:rPr sz="1800" spc="-10" dirty="0">
                <a:latin typeface="Leelawadee UI Semilight" panose="020B0402040204020203"/>
                <a:cs typeface="Leelawadee UI Semilight" panose="020B0402040204020203"/>
              </a:rPr>
              <a:t>we </a:t>
            </a:r>
            <a:r>
              <a:rPr sz="1800" spc="-5" dirty="0">
                <a:latin typeface="Leelawadee UI Semilight" panose="020B0402040204020203"/>
                <a:cs typeface="Leelawadee UI Semilight" panose="020B0402040204020203"/>
              </a:rPr>
              <a:t>don’t ‘name’ </a:t>
            </a:r>
            <a:r>
              <a:rPr sz="1800" dirty="0">
                <a:latin typeface="Leelawadee UI Semilight" panose="020B0402040204020203"/>
                <a:cs typeface="Leelawadee UI Semilight" panose="020B0402040204020203"/>
              </a:rPr>
              <a:t>the </a:t>
            </a:r>
            <a:r>
              <a:rPr sz="1800" spc="-5" dirty="0">
                <a:latin typeface="Leelawadee UI Semilight" panose="020B0402040204020203"/>
                <a:cs typeface="Leelawadee UI Semilight" panose="020B0402040204020203"/>
              </a:rPr>
              <a:t>scientific </a:t>
            </a:r>
            <a:r>
              <a:rPr sz="1800" spc="-10" dirty="0">
                <a:latin typeface="Leelawadee UI Semilight" panose="020B0402040204020203"/>
                <a:cs typeface="Leelawadee UI Semilight" panose="020B0402040204020203"/>
              </a:rPr>
              <a:t>method </a:t>
            </a:r>
            <a:r>
              <a:rPr sz="1800" spc="-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in</a:t>
            </a:r>
            <a:r>
              <a:rPr sz="1800" spc="5"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the</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videos,</a:t>
            </a:r>
            <a:r>
              <a:rPr sz="1800" dirty="0">
                <a:latin typeface="Leelawadee UI Semilight" panose="020B0402040204020203"/>
                <a:cs typeface="Leelawadee UI Semilight" panose="020B0402040204020203"/>
              </a:rPr>
              <a:t> </a:t>
            </a:r>
            <a:r>
              <a:rPr sz="1800" spc="-20" dirty="0">
                <a:latin typeface="Leelawadee UI Semilight" panose="020B0402040204020203"/>
                <a:cs typeface="Leelawadee UI Semilight" panose="020B0402040204020203"/>
              </a:rPr>
              <a:t>that’s</a:t>
            </a:r>
            <a:r>
              <a:rPr sz="1800" spc="-15"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the</a:t>
            </a:r>
            <a:r>
              <a:rPr sz="1800" spc="5" dirty="0">
                <a:latin typeface="Leelawadee UI Semilight" panose="020B0402040204020203"/>
                <a:cs typeface="Leelawadee UI Semilight" panose="020B0402040204020203"/>
              </a:rPr>
              <a:t> </a:t>
            </a:r>
            <a:r>
              <a:rPr sz="1800" spc="-10" dirty="0">
                <a:latin typeface="Leelawadee UI Semilight" panose="020B0402040204020203"/>
                <a:cs typeface="Leelawadee UI Semilight" panose="020B0402040204020203"/>
              </a:rPr>
              <a:t>underlying</a:t>
            </a:r>
            <a:r>
              <a:rPr sz="1800" spc="-5" dirty="0">
                <a:latin typeface="Leelawadee UI Semilight" panose="020B0402040204020203"/>
                <a:cs typeface="Leelawadee UI Semilight" panose="020B0402040204020203"/>
              </a:rPr>
              <a:t> idea. </a:t>
            </a:r>
            <a:r>
              <a:rPr sz="180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There </a:t>
            </a:r>
            <a:r>
              <a:rPr sz="1800" spc="-10" dirty="0">
                <a:latin typeface="Leelawadee UI Semilight" panose="020B0402040204020203"/>
                <a:cs typeface="Leelawadee UI Semilight" panose="020B0402040204020203"/>
              </a:rPr>
              <a:t>are </a:t>
            </a:r>
            <a:r>
              <a:rPr sz="1800" spc="-5" dirty="0">
                <a:latin typeface="Leelawadee UI Semilight" panose="020B0402040204020203"/>
                <a:cs typeface="Leelawadee UI Semilight" panose="020B0402040204020203"/>
              </a:rPr>
              <a:t>several steps </a:t>
            </a:r>
            <a:r>
              <a:rPr sz="1800" spc="-10" dirty="0">
                <a:latin typeface="Leelawadee UI Semilight" panose="020B0402040204020203"/>
                <a:cs typeface="Leelawadee UI Semilight" panose="020B0402040204020203"/>
              </a:rPr>
              <a:t>you </a:t>
            </a:r>
            <a:r>
              <a:rPr sz="1800" dirty="0">
                <a:latin typeface="Leelawadee UI Semilight" panose="020B0402040204020203"/>
                <a:cs typeface="Leelawadee UI Semilight" panose="020B0402040204020203"/>
              </a:rPr>
              <a:t>would </a:t>
            </a:r>
            <a:r>
              <a:rPr sz="1800" spc="-5" dirty="0">
                <a:latin typeface="Leelawadee UI Semilight" panose="020B0402040204020203"/>
                <a:cs typeface="Leelawadee UI Semilight" panose="020B0402040204020203"/>
              </a:rPr>
              <a:t>follow </a:t>
            </a:r>
            <a:r>
              <a:rPr sz="1800" spc="-10" dirty="0">
                <a:latin typeface="Leelawadee UI Semilight" panose="020B0402040204020203"/>
                <a:cs typeface="Leelawadee UI Semilight" panose="020B0402040204020203"/>
              </a:rPr>
              <a:t>to </a:t>
            </a:r>
            <a:r>
              <a:rPr sz="1800" spc="-5" dirty="0">
                <a:latin typeface="Leelawadee UI Semilight" panose="020B0402040204020203"/>
                <a:cs typeface="Leelawadee UI Semilight" panose="020B0402040204020203"/>
              </a:rPr>
              <a:t> reach</a:t>
            </a:r>
            <a:r>
              <a:rPr sz="1800" spc="-10" dirty="0">
                <a:latin typeface="Leelawadee UI Semilight" panose="020B0402040204020203"/>
                <a:cs typeface="Leelawadee UI Semilight" panose="020B0402040204020203"/>
              </a:rPr>
              <a:t> </a:t>
            </a:r>
            <a:r>
              <a:rPr sz="1800" dirty="0">
                <a:latin typeface="Leelawadee UI Semilight" panose="020B0402040204020203"/>
                <a:cs typeface="Leelawadee UI Semilight" panose="020B0402040204020203"/>
              </a:rPr>
              <a:t>a</a:t>
            </a:r>
            <a:r>
              <a:rPr sz="1800" spc="-2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data-driven</a:t>
            </a:r>
            <a:r>
              <a:rPr sz="1800" spc="-1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decision</a:t>
            </a:r>
            <a:r>
              <a:rPr sz="1800" spc="-10" dirty="0">
                <a:latin typeface="Leelawadee UI Semilight" panose="020B0402040204020203"/>
                <a:cs typeface="Leelawadee UI Semilight" panose="020B0402040204020203"/>
              </a:rPr>
              <a:t> </a:t>
            </a:r>
            <a:r>
              <a:rPr sz="1800" spc="-5" dirty="0">
                <a:latin typeface="Leelawadee UI Semilight" panose="020B0402040204020203"/>
                <a:cs typeface="Leelawadee UI Semilight" panose="020B0402040204020203"/>
              </a:rPr>
              <a:t>(pictured).</a:t>
            </a:r>
            <a:endParaRPr sz="1800">
              <a:latin typeface="Leelawadee UI Semilight" panose="020B0402040204020203"/>
              <a:cs typeface="Leelawadee UI Semilight" panose="020B040204020402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294632" y="1613916"/>
            <a:ext cx="7071359" cy="838200"/>
          </a:xfrm>
          <a:prstGeom prst="rect">
            <a:avLst/>
          </a:prstGeom>
        </p:spPr>
      </p:pic>
      <p:sp>
        <p:nvSpPr>
          <p:cNvPr id="3" name="object 3"/>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sp>
        <p:nvSpPr>
          <p:cNvPr id="4" name="object 4"/>
          <p:cNvSpPr txBox="1">
            <a:spLocks noGrp="1"/>
          </p:cNvSpPr>
          <p:nvPr>
            <p:ph type="title"/>
          </p:nvPr>
        </p:nvSpPr>
        <p:spPr>
          <a:xfrm>
            <a:off x="5139944" y="215595"/>
            <a:ext cx="1918970" cy="452120"/>
          </a:xfrm>
          <a:prstGeom prst="rect">
            <a:avLst/>
          </a:prstGeom>
        </p:spPr>
        <p:txBody>
          <a:bodyPr vert="horz" wrap="square" lIns="0" tIns="12065" rIns="0" bIns="0" rtlCol="0">
            <a:spAutoFit/>
          </a:bodyPr>
          <a:lstStyle/>
          <a:p>
            <a:pPr marL="12700">
              <a:lnSpc>
                <a:spcPct val="100000"/>
              </a:lnSpc>
              <a:spcBef>
                <a:spcPts val="95"/>
              </a:spcBef>
            </a:pPr>
            <a:r>
              <a:rPr spc="-55" dirty="0"/>
              <a:t>H</a:t>
            </a:r>
            <a:r>
              <a:rPr spc="-60" dirty="0"/>
              <a:t>y</a:t>
            </a:r>
            <a:r>
              <a:rPr spc="-65" dirty="0"/>
              <a:t>p</a:t>
            </a:r>
            <a:r>
              <a:rPr spc="-60" dirty="0"/>
              <a:t>o</a:t>
            </a:r>
            <a:r>
              <a:rPr spc="-55" dirty="0"/>
              <a:t>t</a:t>
            </a:r>
            <a:r>
              <a:rPr spc="-60" dirty="0"/>
              <a:t>he</a:t>
            </a:r>
            <a:r>
              <a:rPr spc="-50" dirty="0"/>
              <a:t>s</a:t>
            </a:r>
            <a:r>
              <a:rPr spc="-60" dirty="0"/>
              <a:t>e</a:t>
            </a:r>
            <a:r>
              <a:rPr spc="-5" dirty="0"/>
              <a:t>s</a:t>
            </a:r>
            <a:endParaRPr spc="-5" dirty="0"/>
          </a:p>
        </p:txBody>
      </p:sp>
      <p:sp>
        <p:nvSpPr>
          <p:cNvPr id="6" name="object 6"/>
          <p:cNvSpPr txBox="1"/>
          <p:nvPr/>
        </p:nvSpPr>
        <p:spPr>
          <a:xfrm>
            <a:off x="815339" y="3642359"/>
            <a:ext cx="5027930" cy="2270760"/>
          </a:xfrm>
          <a:prstGeom prst="rect">
            <a:avLst/>
          </a:prstGeom>
          <a:solidFill>
            <a:srgbClr val="D5DBD7"/>
          </a:solidFill>
        </p:spPr>
        <p:txBody>
          <a:bodyPr vert="horz" wrap="square" lIns="0" tIns="57785" rIns="0" bIns="0" rtlCol="0">
            <a:spAutoFit/>
          </a:bodyPr>
          <a:lstStyle/>
          <a:p>
            <a:pPr marL="121920" algn="just">
              <a:lnSpc>
                <a:spcPct val="100000"/>
              </a:lnSpc>
              <a:spcBef>
                <a:spcPts val="455"/>
              </a:spcBef>
            </a:pPr>
            <a:r>
              <a:rPr sz="1400" dirty="0">
                <a:solidFill>
                  <a:srgbClr val="56555A"/>
                </a:solidFill>
                <a:latin typeface="Leelawadee UI Semilight" panose="020B0402040204020203"/>
                <a:cs typeface="Leelawadee UI Semilight" panose="020B0402040204020203"/>
              </a:rPr>
              <a:t>The</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null</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hypothesis</a:t>
            </a:r>
            <a:r>
              <a:rPr sz="1400" spc="1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r>
              <a:rPr sz="1400" spc="2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hypothesis</a:t>
            </a:r>
            <a:r>
              <a:rPr sz="1400" spc="15"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to</a:t>
            </a:r>
            <a:r>
              <a:rPr sz="140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be</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tested.</a:t>
            </a:r>
            <a:endParaRPr sz="1400">
              <a:latin typeface="Leelawadee UI Semilight" panose="020B0402040204020203"/>
              <a:cs typeface="Leelawadee UI Semilight" panose="020B0402040204020203"/>
            </a:endParaRPr>
          </a:p>
          <a:p>
            <a:pPr>
              <a:lnSpc>
                <a:spcPct val="100000"/>
              </a:lnSpc>
              <a:spcBef>
                <a:spcPts val="15"/>
              </a:spcBef>
            </a:pPr>
            <a:endParaRPr sz="1250">
              <a:latin typeface="Leelawadee UI Semilight" panose="020B0402040204020203"/>
              <a:cs typeface="Leelawadee UI Semilight" panose="020B0402040204020203"/>
            </a:endParaRPr>
          </a:p>
          <a:p>
            <a:pPr marL="121920" algn="just">
              <a:lnSpc>
                <a:spcPct val="100000"/>
              </a:lnSpc>
            </a:pPr>
            <a:r>
              <a:rPr sz="1400" dirty="0">
                <a:solidFill>
                  <a:srgbClr val="56555A"/>
                </a:solidFill>
                <a:latin typeface="Leelawadee UI Semilight" panose="020B0402040204020203"/>
                <a:cs typeface="Leelawadee UI Semilight" panose="020B0402040204020203"/>
              </a:rPr>
              <a:t>It</a:t>
            </a:r>
            <a:r>
              <a:rPr sz="1400" spc="15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19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the</a:t>
            </a:r>
            <a:r>
              <a:rPr sz="1400" spc="16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status-quo.</a:t>
            </a:r>
            <a:r>
              <a:rPr sz="1400" spc="17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Everything</a:t>
            </a:r>
            <a:r>
              <a:rPr sz="1400" spc="15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which</a:t>
            </a:r>
            <a:r>
              <a:rPr sz="1400" spc="18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was</a:t>
            </a:r>
            <a:r>
              <a:rPr sz="1400" spc="16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believed</a:t>
            </a:r>
            <a:r>
              <a:rPr sz="1400" spc="16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until</a:t>
            </a:r>
            <a:r>
              <a:rPr sz="1400" spc="18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now</a:t>
            </a:r>
            <a:endParaRPr sz="1400">
              <a:latin typeface="Leelawadee UI Semilight" panose="020B0402040204020203"/>
              <a:cs typeface="Leelawadee UI Semilight" panose="020B0402040204020203"/>
            </a:endParaRPr>
          </a:p>
          <a:p>
            <a:pPr marL="121920" algn="just">
              <a:lnSpc>
                <a:spcPct val="100000"/>
              </a:lnSpc>
            </a:pPr>
            <a:r>
              <a:rPr sz="1400" dirty="0">
                <a:solidFill>
                  <a:srgbClr val="56555A"/>
                </a:solidFill>
                <a:latin typeface="Leelawadee UI Semilight" panose="020B0402040204020203"/>
                <a:cs typeface="Leelawadee UI Semilight" panose="020B0402040204020203"/>
              </a:rPr>
              <a:t>that</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we</a:t>
            </a:r>
            <a:r>
              <a:rPr sz="1400" spc="5"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are</a:t>
            </a:r>
            <a:r>
              <a:rPr sz="1400" spc="-5" dirty="0">
                <a:solidFill>
                  <a:srgbClr val="56555A"/>
                </a:solidFill>
                <a:latin typeface="Leelawadee UI Semilight" panose="020B0402040204020203"/>
                <a:cs typeface="Leelawadee UI Semilight" panose="020B0402040204020203"/>
              </a:rPr>
              <a:t> contesting</a:t>
            </a:r>
            <a:r>
              <a:rPr sz="1400" spc="1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with </a:t>
            </a:r>
            <a:r>
              <a:rPr sz="1400" spc="-5" dirty="0">
                <a:solidFill>
                  <a:srgbClr val="56555A"/>
                </a:solidFill>
                <a:latin typeface="Leelawadee UI Semilight" panose="020B0402040204020203"/>
                <a:cs typeface="Leelawadee UI Semilight" panose="020B0402040204020203"/>
              </a:rPr>
              <a:t>our</a:t>
            </a:r>
            <a:r>
              <a:rPr sz="140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test.</a:t>
            </a:r>
            <a:endParaRPr sz="1400">
              <a:latin typeface="Leelawadee UI Semilight" panose="020B0402040204020203"/>
              <a:cs typeface="Leelawadee UI Semilight" panose="020B0402040204020203"/>
            </a:endParaRPr>
          </a:p>
          <a:p>
            <a:pPr>
              <a:lnSpc>
                <a:spcPct val="100000"/>
              </a:lnSpc>
              <a:spcBef>
                <a:spcPts val="20"/>
              </a:spcBef>
            </a:pPr>
            <a:endParaRPr sz="1250">
              <a:latin typeface="Leelawadee UI Semilight" panose="020B0402040204020203"/>
              <a:cs typeface="Leelawadee UI Semilight" panose="020B0402040204020203"/>
            </a:endParaRPr>
          </a:p>
          <a:p>
            <a:pPr marL="121920" marR="109855" algn="just">
              <a:lnSpc>
                <a:spcPct val="100000"/>
              </a:lnSpc>
            </a:pPr>
            <a:r>
              <a:rPr sz="1400" dirty="0">
                <a:solidFill>
                  <a:srgbClr val="56555A"/>
                </a:solidFill>
                <a:latin typeface="Leelawadee UI Semilight" panose="020B0402040204020203"/>
                <a:cs typeface="Leelawadee UI Semilight" panose="020B0402040204020203"/>
              </a:rPr>
              <a:t>The concept </a:t>
            </a:r>
            <a:r>
              <a:rPr sz="1400" spc="-15" dirty="0">
                <a:solidFill>
                  <a:srgbClr val="56555A"/>
                </a:solidFill>
                <a:latin typeface="Leelawadee UI Semilight" panose="020B0402040204020203"/>
                <a:cs typeface="Leelawadee UI Semilight" panose="020B0402040204020203"/>
              </a:rPr>
              <a:t>of </a:t>
            </a:r>
            <a:r>
              <a:rPr sz="1400" dirty="0">
                <a:solidFill>
                  <a:srgbClr val="56555A"/>
                </a:solidFill>
                <a:latin typeface="Leelawadee UI Semilight" panose="020B0402040204020203"/>
                <a:cs typeface="Leelawadee UI Semilight" panose="020B0402040204020203"/>
              </a:rPr>
              <a:t>the null </a:t>
            </a:r>
            <a:r>
              <a:rPr sz="1400" spc="-5" dirty="0">
                <a:solidFill>
                  <a:srgbClr val="56555A"/>
                </a:solidFill>
                <a:latin typeface="Leelawadee UI Semilight" panose="020B0402040204020203"/>
                <a:cs typeface="Leelawadee UI Semilight" panose="020B0402040204020203"/>
              </a:rPr>
              <a:t>is similar </a:t>
            </a:r>
            <a:r>
              <a:rPr sz="1400" spc="-10" dirty="0">
                <a:solidFill>
                  <a:srgbClr val="56555A"/>
                </a:solidFill>
                <a:latin typeface="Leelawadee UI Semilight" panose="020B0402040204020203"/>
                <a:cs typeface="Leelawadee UI Semilight" panose="020B0402040204020203"/>
              </a:rPr>
              <a:t>to: </a:t>
            </a:r>
            <a:r>
              <a:rPr sz="1400" spc="-5" dirty="0">
                <a:solidFill>
                  <a:srgbClr val="56555A"/>
                </a:solidFill>
                <a:latin typeface="Leelawadee UI Semilight" panose="020B0402040204020203"/>
                <a:cs typeface="Leelawadee UI Semilight" panose="020B0402040204020203"/>
              </a:rPr>
              <a:t>innocent until proven </a:t>
            </a:r>
            <a:r>
              <a:rPr sz="1400" dirty="0">
                <a:solidFill>
                  <a:srgbClr val="56555A"/>
                </a:solidFill>
                <a:latin typeface="Leelawadee UI Semilight" panose="020B0402040204020203"/>
                <a:cs typeface="Leelawadee UI Semilight" panose="020B0402040204020203"/>
              </a:rPr>
              <a:t> </a:t>
            </a:r>
            <a:r>
              <a:rPr sz="1400" spc="-15" dirty="0">
                <a:solidFill>
                  <a:srgbClr val="56555A"/>
                </a:solidFill>
                <a:latin typeface="Leelawadee UI Semilight" panose="020B0402040204020203"/>
                <a:cs typeface="Leelawadee UI Semilight" panose="020B0402040204020203"/>
              </a:rPr>
              <a:t>guilty.</a:t>
            </a:r>
            <a:r>
              <a:rPr sz="1400" spc="-10" dirty="0">
                <a:solidFill>
                  <a:srgbClr val="56555A"/>
                </a:solidFill>
                <a:latin typeface="Leelawadee UI Semilight" panose="020B0402040204020203"/>
                <a:cs typeface="Leelawadee UI Semilight" panose="020B0402040204020203"/>
              </a:rPr>
              <a:t> </a:t>
            </a:r>
            <a:r>
              <a:rPr sz="1400" spc="-15" dirty="0">
                <a:solidFill>
                  <a:srgbClr val="56555A"/>
                </a:solidFill>
                <a:latin typeface="Leelawadee UI Semilight" panose="020B0402040204020203"/>
                <a:cs typeface="Leelawadee UI Semilight" panose="020B0402040204020203"/>
              </a:rPr>
              <a:t>We </a:t>
            </a:r>
            <a:r>
              <a:rPr sz="1400" spc="-5" dirty="0">
                <a:solidFill>
                  <a:srgbClr val="56555A"/>
                </a:solidFill>
                <a:latin typeface="Leelawadee UI Semilight" panose="020B0402040204020203"/>
                <a:cs typeface="Leelawadee UI Semilight" panose="020B0402040204020203"/>
              </a:rPr>
              <a:t>assume innocence</a:t>
            </a:r>
            <a:r>
              <a:rPr sz="1400" spc="37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until </a:t>
            </a:r>
            <a:r>
              <a:rPr sz="1400" spc="-10" dirty="0">
                <a:solidFill>
                  <a:srgbClr val="56555A"/>
                </a:solidFill>
                <a:latin typeface="Leelawadee UI Semilight" panose="020B0402040204020203"/>
                <a:cs typeface="Leelawadee UI Semilight" panose="020B0402040204020203"/>
              </a:rPr>
              <a:t>we</a:t>
            </a:r>
            <a:r>
              <a:rPr sz="1400" spc="36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have enough </a:t>
            </a:r>
            <a:r>
              <a:rPr sz="1400" spc="-15" dirty="0">
                <a:solidFill>
                  <a:srgbClr val="56555A"/>
                </a:solidFill>
                <a:latin typeface="Leelawadee UI Semilight" panose="020B0402040204020203"/>
                <a:cs typeface="Leelawadee UI Semilight" panose="020B0402040204020203"/>
              </a:rPr>
              <a:t>evidence </a:t>
            </a:r>
            <a:r>
              <a:rPr sz="1400" spc="-10" dirty="0">
                <a:solidFill>
                  <a:srgbClr val="56555A"/>
                </a:solidFill>
                <a:latin typeface="Leelawadee UI Semilight" panose="020B0402040204020203"/>
                <a:cs typeface="Leelawadee UI Semilight" panose="020B0402040204020203"/>
              </a:rPr>
              <a:t> to</a:t>
            </a:r>
            <a:r>
              <a:rPr sz="1400" spc="5"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prove </a:t>
            </a:r>
            <a:r>
              <a:rPr sz="1400" spc="-5" dirty="0">
                <a:solidFill>
                  <a:srgbClr val="56555A"/>
                </a:solidFill>
                <a:latin typeface="Leelawadee UI Semilight" panose="020B0402040204020203"/>
                <a:cs typeface="Leelawadee UI Semilight" panose="020B0402040204020203"/>
              </a:rPr>
              <a:t>that</a:t>
            </a:r>
            <a:r>
              <a:rPr sz="1400" spc="1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a:t>
            </a:r>
            <a:r>
              <a:rPr sz="1400" spc="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suspect</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15" dirty="0">
                <a:solidFill>
                  <a:srgbClr val="56555A"/>
                </a:solidFill>
                <a:latin typeface="Leelawadee UI Semilight" panose="020B0402040204020203"/>
                <a:cs typeface="Leelawadee UI Semilight" panose="020B0402040204020203"/>
              </a:rPr>
              <a:t> </a:t>
            </a:r>
            <a:r>
              <a:rPr sz="1400" spc="-15" dirty="0">
                <a:solidFill>
                  <a:srgbClr val="56555A"/>
                </a:solidFill>
                <a:latin typeface="Leelawadee UI Semilight" panose="020B0402040204020203"/>
                <a:cs typeface="Leelawadee UI Semilight" panose="020B0402040204020203"/>
              </a:rPr>
              <a:t>guilty.</a:t>
            </a:r>
            <a:endParaRPr sz="1400">
              <a:latin typeface="Leelawadee UI Semilight" panose="020B0402040204020203"/>
              <a:cs typeface="Leelawadee UI Semilight" panose="020B0402040204020203"/>
            </a:endParaRPr>
          </a:p>
        </p:txBody>
      </p:sp>
      <p:sp>
        <p:nvSpPr>
          <p:cNvPr id="7" name="object 7"/>
          <p:cNvSpPr txBox="1"/>
          <p:nvPr/>
        </p:nvSpPr>
        <p:spPr>
          <a:xfrm>
            <a:off x="6350508" y="3192779"/>
            <a:ext cx="5027930" cy="449580"/>
          </a:xfrm>
          <a:prstGeom prst="rect">
            <a:avLst/>
          </a:prstGeom>
          <a:solidFill>
            <a:srgbClr val="52737A"/>
          </a:solidFill>
        </p:spPr>
        <p:txBody>
          <a:bodyPr vert="horz" wrap="square" lIns="0" tIns="60960" rIns="0" bIns="0" rtlCol="0">
            <a:spAutoFit/>
          </a:bodyPr>
          <a:lstStyle/>
          <a:p>
            <a:pPr algn="ctr">
              <a:lnSpc>
                <a:spcPct val="100000"/>
              </a:lnSpc>
              <a:spcBef>
                <a:spcPts val="480"/>
              </a:spcBef>
            </a:pPr>
            <a:r>
              <a:rPr sz="2100" dirty="0">
                <a:solidFill>
                  <a:srgbClr val="FFFFFF"/>
                </a:solidFill>
                <a:latin typeface="Leelawadee UI Semilight" panose="020B0402040204020203"/>
                <a:cs typeface="Leelawadee UI Semilight" panose="020B0402040204020203"/>
              </a:rPr>
              <a:t>A</a:t>
            </a:r>
            <a:r>
              <a:rPr sz="2100" spc="5" dirty="0">
                <a:solidFill>
                  <a:srgbClr val="FFFFFF"/>
                </a:solidFill>
                <a:latin typeface="Leelawadee UI Semilight" panose="020B0402040204020203"/>
                <a:cs typeface="Leelawadee UI Semilight" panose="020B0402040204020203"/>
              </a:rPr>
              <a:t>l</a:t>
            </a:r>
            <a:r>
              <a:rPr sz="2100" spc="-10" dirty="0">
                <a:solidFill>
                  <a:srgbClr val="FFFFFF"/>
                </a:solidFill>
                <a:latin typeface="Leelawadee UI Semilight" panose="020B0402040204020203"/>
                <a:cs typeface="Leelawadee UI Semilight" panose="020B0402040204020203"/>
              </a:rPr>
              <a:t>t</a:t>
            </a:r>
            <a:r>
              <a:rPr sz="2100" spc="-20" dirty="0">
                <a:solidFill>
                  <a:srgbClr val="FFFFFF"/>
                </a:solidFill>
                <a:latin typeface="Leelawadee UI Semilight" panose="020B0402040204020203"/>
                <a:cs typeface="Leelawadee UI Semilight" panose="020B0402040204020203"/>
              </a:rPr>
              <a:t>e</a:t>
            </a:r>
            <a:r>
              <a:rPr sz="2100" spc="-10" dirty="0">
                <a:solidFill>
                  <a:srgbClr val="FFFFFF"/>
                </a:solidFill>
                <a:latin typeface="Leelawadee UI Semilight" panose="020B0402040204020203"/>
                <a:cs typeface="Leelawadee UI Semilight" panose="020B0402040204020203"/>
              </a:rPr>
              <a:t>r</a:t>
            </a:r>
            <a:r>
              <a:rPr sz="2100" spc="-5" dirty="0">
                <a:solidFill>
                  <a:srgbClr val="FFFFFF"/>
                </a:solidFill>
                <a:latin typeface="Leelawadee UI Semilight" panose="020B0402040204020203"/>
                <a:cs typeface="Leelawadee UI Semilight" panose="020B0402040204020203"/>
              </a:rPr>
              <a:t>n</a:t>
            </a:r>
            <a:r>
              <a:rPr sz="2100" dirty="0">
                <a:solidFill>
                  <a:srgbClr val="FFFFFF"/>
                </a:solidFill>
                <a:latin typeface="Leelawadee UI Semilight" panose="020B0402040204020203"/>
                <a:cs typeface="Leelawadee UI Semilight" panose="020B0402040204020203"/>
              </a:rPr>
              <a:t>a</a:t>
            </a:r>
            <a:r>
              <a:rPr sz="2100" spc="-10" dirty="0">
                <a:solidFill>
                  <a:srgbClr val="FFFFFF"/>
                </a:solidFill>
                <a:latin typeface="Leelawadee UI Semilight" panose="020B0402040204020203"/>
                <a:cs typeface="Leelawadee UI Semilight" panose="020B0402040204020203"/>
              </a:rPr>
              <a:t>t</a:t>
            </a:r>
            <a:r>
              <a:rPr sz="2100" spc="-5" dirty="0">
                <a:solidFill>
                  <a:srgbClr val="FFFFFF"/>
                </a:solidFill>
                <a:latin typeface="Leelawadee UI Semilight" panose="020B0402040204020203"/>
                <a:cs typeface="Leelawadee UI Semilight" panose="020B0402040204020203"/>
              </a:rPr>
              <a:t>i</a:t>
            </a:r>
            <a:r>
              <a:rPr sz="2100" spc="-25" dirty="0">
                <a:solidFill>
                  <a:srgbClr val="FFFFFF"/>
                </a:solidFill>
                <a:latin typeface="Leelawadee UI Semilight" panose="020B0402040204020203"/>
                <a:cs typeface="Leelawadee UI Semilight" panose="020B0402040204020203"/>
              </a:rPr>
              <a:t>v</a:t>
            </a:r>
            <a:r>
              <a:rPr sz="2100" spc="15" dirty="0">
                <a:solidFill>
                  <a:srgbClr val="FFFFFF"/>
                </a:solidFill>
                <a:latin typeface="Leelawadee UI Semilight" panose="020B0402040204020203"/>
                <a:cs typeface="Leelawadee UI Semilight" panose="020B0402040204020203"/>
              </a:rPr>
              <a:t>e</a:t>
            </a:r>
            <a:r>
              <a:rPr sz="2100" spc="-70"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h</a:t>
            </a:r>
            <a:r>
              <a:rPr sz="2100" spc="10" dirty="0">
                <a:solidFill>
                  <a:srgbClr val="FFFFFF"/>
                </a:solidFill>
                <a:latin typeface="Leelawadee UI Semilight" panose="020B0402040204020203"/>
                <a:cs typeface="Leelawadee UI Semilight" panose="020B0402040204020203"/>
              </a:rPr>
              <a:t>y</a:t>
            </a:r>
            <a:r>
              <a:rPr sz="2100" spc="-15" dirty="0">
                <a:solidFill>
                  <a:srgbClr val="FFFFFF"/>
                </a:solidFill>
                <a:latin typeface="Leelawadee UI Semilight" panose="020B0402040204020203"/>
                <a:cs typeface="Leelawadee UI Semilight" panose="020B0402040204020203"/>
              </a:rPr>
              <a:t>p</a:t>
            </a:r>
            <a:r>
              <a:rPr sz="2100" spc="-10" dirty="0">
                <a:solidFill>
                  <a:srgbClr val="FFFFFF"/>
                </a:solidFill>
                <a:latin typeface="Leelawadee UI Semilight" panose="020B0402040204020203"/>
                <a:cs typeface="Leelawadee UI Semilight" panose="020B0402040204020203"/>
              </a:rPr>
              <a:t>o</a:t>
            </a:r>
            <a:r>
              <a:rPr sz="2100" dirty="0">
                <a:solidFill>
                  <a:srgbClr val="FFFFFF"/>
                </a:solidFill>
                <a:latin typeface="Leelawadee UI Semilight" panose="020B0402040204020203"/>
                <a:cs typeface="Leelawadee UI Semilight" panose="020B0402040204020203"/>
              </a:rPr>
              <a:t>t</a:t>
            </a:r>
            <a:r>
              <a:rPr sz="2100" spc="-20" dirty="0">
                <a:solidFill>
                  <a:srgbClr val="FFFFFF"/>
                </a:solidFill>
                <a:latin typeface="Leelawadee UI Semilight" panose="020B0402040204020203"/>
                <a:cs typeface="Leelawadee UI Semilight" panose="020B0402040204020203"/>
              </a:rPr>
              <a:t>h</a:t>
            </a:r>
            <a:r>
              <a:rPr sz="2100" spc="-5" dirty="0">
                <a:solidFill>
                  <a:srgbClr val="FFFFFF"/>
                </a:solidFill>
                <a:latin typeface="Leelawadee UI Semilight" panose="020B0402040204020203"/>
                <a:cs typeface="Leelawadee UI Semilight" panose="020B0402040204020203"/>
              </a:rPr>
              <a:t>es</a:t>
            </a:r>
            <a:r>
              <a:rPr sz="2100" spc="-20" dirty="0">
                <a:solidFill>
                  <a:srgbClr val="FFFFFF"/>
                </a:solidFill>
                <a:latin typeface="Leelawadee UI Semilight" panose="020B0402040204020203"/>
                <a:cs typeface="Leelawadee UI Semilight" panose="020B0402040204020203"/>
              </a:rPr>
              <a:t>i</a:t>
            </a:r>
            <a:r>
              <a:rPr sz="2100" spc="15" dirty="0">
                <a:solidFill>
                  <a:srgbClr val="FFFFFF"/>
                </a:solidFill>
                <a:latin typeface="Leelawadee UI Semilight" panose="020B0402040204020203"/>
                <a:cs typeface="Leelawadee UI Semilight" panose="020B0402040204020203"/>
              </a:rPr>
              <a:t>s</a:t>
            </a:r>
            <a:r>
              <a:rPr sz="2100" spc="-55" dirty="0">
                <a:solidFill>
                  <a:srgbClr val="FFFFFF"/>
                </a:solidFill>
                <a:latin typeface="Leelawadee UI Semilight" panose="020B0402040204020203"/>
                <a:cs typeface="Leelawadee UI Semilight" panose="020B0402040204020203"/>
              </a:rPr>
              <a:t> </a:t>
            </a:r>
            <a:r>
              <a:rPr sz="2100" spc="10" dirty="0">
                <a:solidFill>
                  <a:srgbClr val="FFFFFF"/>
                </a:solidFill>
                <a:latin typeface="Leelawadee UI Semilight" panose="020B0402040204020203"/>
                <a:cs typeface="Leelawadee UI Semilight" panose="020B0402040204020203"/>
              </a:rPr>
              <a:t>(</a:t>
            </a:r>
            <a:r>
              <a:rPr sz="2100" spc="10" dirty="0">
                <a:solidFill>
                  <a:srgbClr val="FFFFFF"/>
                </a:solidFill>
                <a:latin typeface="Leelawadee UI Semilight" panose="020B0402040204020203"/>
                <a:cs typeface="Leelawadee UI Semilight" panose="020B0402040204020203"/>
              </a:rPr>
              <a:t>H</a:t>
            </a:r>
            <a:r>
              <a:rPr sz="2100" spc="7" baseline="-20000" dirty="0">
                <a:solidFill>
                  <a:srgbClr val="FFFFFF"/>
                </a:solidFill>
                <a:latin typeface="Leelawadee UI Semilight" panose="020B0402040204020203"/>
                <a:cs typeface="Leelawadee UI Semilight" panose="020B0402040204020203"/>
              </a:rPr>
              <a:t>1</a:t>
            </a:r>
            <a:r>
              <a:rPr sz="2100" spc="-44" baseline="-20000"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o</a:t>
            </a:r>
            <a:r>
              <a:rPr sz="2100" spc="10" dirty="0">
                <a:solidFill>
                  <a:srgbClr val="FFFFFF"/>
                </a:solidFill>
                <a:latin typeface="Leelawadee UI Semilight" panose="020B0402040204020203"/>
                <a:cs typeface="Leelawadee UI Semilight" panose="020B0402040204020203"/>
              </a:rPr>
              <a:t>r</a:t>
            </a:r>
            <a:r>
              <a:rPr sz="2100" spc="-210"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H</a:t>
            </a:r>
            <a:r>
              <a:rPr sz="2100" spc="7" baseline="-20000" dirty="0">
                <a:solidFill>
                  <a:srgbClr val="FFFFFF"/>
                </a:solidFill>
                <a:latin typeface="Leelawadee UI Semilight" panose="020B0402040204020203"/>
                <a:cs typeface="Leelawadee UI Semilight" panose="020B0402040204020203"/>
              </a:rPr>
              <a:t>A</a:t>
            </a:r>
            <a:r>
              <a:rPr sz="2100" spc="10" dirty="0">
                <a:solidFill>
                  <a:srgbClr val="FFFFFF"/>
                </a:solidFill>
                <a:latin typeface="Leelawadee UI Semilight" panose="020B0402040204020203"/>
                <a:cs typeface="Leelawadee UI Semilight" panose="020B0402040204020203"/>
              </a:rPr>
              <a:t>)</a:t>
            </a:r>
            <a:endParaRPr sz="2100">
              <a:latin typeface="Leelawadee UI Semilight" panose="020B0402040204020203"/>
              <a:cs typeface="Leelawadee UI Semilight" panose="020B0402040204020203"/>
            </a:endParaRPr>
          </a:p>
        </p:txBody>
      </p:sp>
      <p:sp>
        <p:nvSpPr>
          <p:cNvPr id="8" name="object 8"/>
          <p:cNvSpPr txBox="1"/>
          <p:nvPr/>
        </p:nvSpPr>
        <p:spPr>
          <a:xfrm>
            <a:off x="6350508" y="3642359"/>
            <a:ext cx="5027930" cy="2270760"/>
          </a:xfrm>
          <a:prstGeom prst="rect">
            <a:avLst/>
          </a:prstGeom>
          <a:solidFill>
            <a:srgbClr val="52737A">
              <a:alpha val="19999"/>
            </a:srgbClr>
          </a:solidFill>
        </p:spPr>
        <p:txBody>
          <a:bodyPr vert="horz" wrap="square" lIns="0" tIns="57785" rIns="0" bIns="0" rtlCol="0">
            <a:spAutoFit/>
          </a:bodyPr>
          <a:lstStyle/>
          <a:p>
            <a:pPr marL="122555" marR="113665">
              <a:lnSpc>
                <a:spcPct val="100000"/>
              </a:lnSpc>
              <a:spcBef>
                <a:spcPts val="455"/>
              </a:spcBef>
            </a:pPr>
            <a:r>
              <a:rPr sz="1400" dirty="0">
                <a:solidFill>
                  <a:srgbClr val="56555A"/>
                </a:solidFill>
                <a:latin typeface="Leelawadee UI Semilight" panose="020B0402040204020203"/>
                <a:cs typeface="Leelawadee UI Semilight" panose="020B0402040204020203"/>
              </a:rPr>
              <a:t>The</a:t>
            </a:r>
            <a:r>
              <a:rPr sz="1400" spc="13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alternative</a:t>
            </a:r>
            <a:r>
              <a:rPr sz="1400" spc="1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hypothesis</a:t>
            </a:r>
            <a:r>
              <a:rPr sz="1400" spc="1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14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the</a:t>
            </a:r>
            <a:r>
              <a:rPr sz="1400" spc="13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change</a:t>
            </a:r>
            <a:r>
              <a:rPr sz="1400" spc="14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or</a:t>
            </a:r>
            <a:r>
              <a:rPr sz="1400" spc="140"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innovation</a:t>
            </a:r>
            <a:r>
              <a:rPr sz="1400" spc="13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that</a:t>
            </a:r>
            <a:r>
              <a:rPr sz="1400" spc="1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 </a:t>
            </a:r>
            <a:r>
              <a:rPr sz="1400" spc="-37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contesting</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r>
              <a:rPr sz="1400" spc="2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status-quo.</a:t>
            </a:r>
            <a:endParaRPr sz="1400">
              <a:latin typeface="Leelawadee UI Semilight" panose="020B0402040204020203"/>
              <a:cs typeface="Leelawadee UI Semilight" panose="020B0402040204020203"/>
            </a:endParaRPr>
          </a:p>
          <a:p>
            <a:pPr>
              <a:lnSpc>
                <a:spcPct val="100000"/>
              </a:lnSpc>
              <a:spcBef>
                <a:spcPts val="15"/>
              </a:spcBef>
            </a:pPr>
            <a:endParaRPr sz="1250">
              <a:latin typeface="Leelawadee UI Semilight" panose="020B0402040204020203"/>
              <a:cs typeface="Leelawadee UI Semilight" panose="020B0402040204020203"/>
            </a:endParaRPr>
          </a:p>
          <a:p>
            <a:pPr marL="122555">
              <a:lnSpc>
                <a:spcPct val="100000"/>
              </a:lnSpc>
            </a:pPr>
            <a:r>
              <a:rPr sz="1400" spc="-5" dirty="0">
                <a:solidFill>
                  <a:srgbClr val="56555A"/>
                </a:solidFill>
                <a:latin typeface="Leelawadee UI Semilight" panose="020B0402040204020203"/>
                <a:cs typeface="Leelawadee UI Semilight" panose="020B0402040204020203"/>
              </a:rPr>
              <a:t>Usually</a:t>
            </a:r>
            <a:r>
              <a:rPr sz="1400" spc="3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r>
              <a:rPr sz="1400" spc="3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alternative</a:t>
            </a:r>
            <a:r>
              <a:rPr sz="1400" spc="34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3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our</a:t>
            </a:r>
            <a:r>
              <a:rPr sz="1400" spc="34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own</a:t>
            </a:r>
            <a:r>
              <a:rPr sz="1400" spc="33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opinion.</a:t>
            </a:r>
            <a:r>
              <a:rPr sz="1400" spc="34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The</a:t>
            </a:r>
            <a:r>
              <a:rPr sz="1400" spc="3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idea</a:t>
            </a:r>
            <a:r>
              <a:rPr sz="1400" spc="3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34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endParaRPr sz="1400">
              <a:latin typeface="Leelawadee UI Semilight" panose="020B0402040204020203"/>
              <a:cs typeface="Leelawadee UI Semilight" panose="020B0402040204020203"/>
            </a:endParaRPr>
          </a:p>
          <a:p>
            <a:pPr marL="122555">
              <a:lnSpc>
                <a:spcPct val="100000"/>
              </a:lnSpc>
              <a:spcBef>
                <a:spcPts val="5"/>
              </a:spcBef>
            </a:pPr>
            <a:r>
              <a:rPr sz="1400" spc="-5" dirty="0">
                <a:solidFill>
                  <a:srgbClr val="56555A"/>
                </a:solidFill>
                <a:latin typeface="Leelawadee UI Semilight" panose="020B0402040204020203"/>
                <a:cs typeface="Leelawadee UI Semilight" panose="020B0402040204020203"/>
              </a:rPr>
              <a:t>following:</a:t>
            </a:r>
            <a:endParaRPr sz="1400">
              <a:latin typeface="Leelawadee UI Semilight" panose="020B0402040204020203"/>
              <a:cs typeface="Leelawadee UI Semilight" panose="020B0402040204020203"/>
            </a:endParaRPr>
          </a:p>
          <a:p>
            <a:pPr>
              <a:lnSpc>
                <a:spcPct val="100000"/>
              </a:lnSpc>
              <a:spcBef>
                <a:spcPts val="15"/>
              </a:spcBef>
            </a:pPr>
            <a:endParaRPr sz="1250">
              <a:latin typeface="Leelawadee UI Semilight" panose="020B0402040204020203"/>
              <a:cs typeface="Leelawadee UI Semilight" panose="020B0402040204020203"/>
            </a:endParaRPr>
          </a:p>
          <a:p>
            <a:pPr marL="122555" marR="113030" algn="just">
              <a:lnSpc>
                <a:spcPct val="100000"/>
              </a:lnSpc>
            </a:pPr>
            <a:r>
              <a:rPr sz="1400" dirty="0">
                <a:solidFill>
                  <a:srgbClr val="56555A"/>
                </a:solidFill>
                <a:latin typeface="Leelawadee UI Semilight" panose="020B0402040204020203"/>
                <a:cs typeface="Leelawadee UI Semilight" panose="020B0402040204020203"/>
              </a:rPr>
              <a:t>If the </a:t>
            </a:r>
            <a:r>
              <a:rPr sz="1400" spc="-5" dirty="0">
                <a:solidFill>
                  <a:srgbClr val="56555A"/>
                </a:solidFill>
                <a:latin typeface="Leelawadee UI Semilight" panose="020B0402040204020203"/>
                <a:cs typeface="Leelawadee UI Semilight" panose="020B0402040204020203"/>
              </a:rPr>
              <a:t>null is </a:t>
            </a:r>
            <a:r>
              <a:rPr sz="1400" dirty="0">
                <a:solidFill>
                  <a:srgbClr val="56555A"/>
                </a:solidFill>
                <a:latin typeface="Leelawadee UI Semilight" panose="020B0402040204020203"/>
                <a:cs typeface="Leelawadee UI Semilight" panose="020B0402040204020203"/>
              </a:rPr>
              <a:t>the status-quo (i.e., what </a:t>
            </a:r>
            <a:r>
              <a:rPr sz="1400" spc="-5" dirty="0">
                <a:solidFill>
                  <a:srgbClr val="56555A"/>
                </a:solidFill>
                <a:latin typeface="Leelawadee UI Semilight" panose="020B0402040204020203"/>
                <a:cs typeface="Leelawadee UI Semilight" panose="020B0402040204020203"/>
              </a:rPr>
              <a:t>is generally believed), </a:t>
            </a:r>
            <a:r>
              <a:rPr sz="1400" dirty="0">
                <a:solidFill>
                  <a:srgbClr val="56555A"/>
                </a:solidFill>
                <a:latin typeface="Leelawadee UI Semilight" panose="020B0402040204020203"/>
                <a:cs typeface="Leelawadee UI Semilight" panose="020B0402040204020203"/>
              </a:rPr>
              <a:t> then</a:t>
            </a:r>
            <a:r>
              <a:rPr sz="1400" spc="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the</a:t>
            </a:r>
            <a:r>
              <a:rPr sz="1400" spc="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act</a:t>
            </a:r>
            <a:r>
              <a:rPr sz="1400" spc="5" dirty="0">
                <a:solidFill>
                  <a:srgbClr val="56555A"/>
                </a:solidFill>
                <a:latin typeface="Leelawadee UI Semilight" panose="020B0402040204020203"/>
                <a:cs typeface="Leelawadee UI Semilight" panose="020B0402040204020203"/>
              </a:rPr>
              <a:t> </a:t>
            </a:r>
            <a:r>
              <a:rPr sz="1400" spc="-15" dirty="0">
                <a:solidFill>
                  <a:srgbClr val="56555A"/>
                </a:solidFill>
                <a:latin typeface="Leelawadee UI Semilight" panose="020B0402040204020203"/>
                <a:cs typeface="Leelawadee UI Semilight" panose="020B0402040204020203"/>
              </a:rPr>
              <a:t>of</a:t>
            </a:r>
            <a:r>
              <a:rPr sz="1400" spc="-1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performing</a:t>
            </a:r>
            <a:r>
              <a:rPr sz="1400" spc="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test,</a:t>
            </a:r>
            <a:r>
              <a:rPr sz="1400" dirty="0">
                <a:solidFill>
                  <a:srgbClr val="56555A"/>
                </a:solidFill>
                <a:latin typeface="Leelawadee UI Semilight" panose="020B0402040204020203"/>
                <a:cs typeface="Leelawadee UI Semilight" panose="020B0402040204020203"/>
              </a:rPr>
              <a:t> shows</a:t>
            </a:r>
            <a:r>
              <a:rPr sz="1400" spc="5" dirty="0">
                <a:solidFill>
                  <a:srgbClr val="56555A"/>
                </a:solidFill>
                <a:latin typeface="Leelawadee UI Semilight" panose="020B0402040204020203"/>
                <a:cs typeface="Leelawadee UI Semilight" panose="020B0402040204020203"/>
              </a:rPr>
              <a:t> </a:t>
            </a:r>
            <a:r>
              <a:rPr sz="1400" spc="-10" dirty="0">
                <a:solidFill>
                  <a:srgbClr val="56555A"/>
                </a:solidFill>
                <a:latin typeface="Leelawadee UI Semilight" panose="020B0402040204020203"/>
                <a:cs typeface="Leelawadee UI Semilight" panose="020B0402040204020203"/>
              </a:rPr>
              <a:t>we</a:t>
            </a:r>
            <a:r>
              <a:rPr sz="1400" spc="36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have</a:t>
            </a:r>
            <a:r>
              <a:rPr sz="1400" spc="37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doubts </a:t>
            </a:r>
            <a:r>
              <a:rPr sz="1400" spc="-370"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about </a:t>
            </a:r>
            <a:r>
              <a:rPr sz="1400" spc="-5" dirty="0">
                <a:solidFill>
                  <a:srgbClr val="56555A"/>
                </a:solidFill>
                <a:latin typeface="Leelawadee UI Semilight" panose="020B0402040204020203"/>
                <a:cs typeface="Leelawadee UI Semilight" panose="020B0402040204020203"/>
              </a:rPr>
              <a:t>the </a:t>
            </a:r>
            <a:r>
              <a:rPr sz="1400" dirty="0">
                <a:solidFill>
                  <a:srgbClr val="56555A"/>
                </a:solidFill>
                <a:latin typeface="Leelawadee UI Semilight" panose="020B0402040204020203"/>
                <a:cs typeface="Leelawadee UI Semilight" panose="020B0402040204020203"/>
              </a:rPr>
              <a:t>truthfulness </a:t>
            </a:r>
            <a:r>
              <a:rPr sz="1400" spc="-15" dirty="0">
                <a:solidFill>
                  <a:srgbClr val="56555A"/>
                </a:solidFill>
                <a:latin typeface="Leelawadee UI Semilight" panose="020B0402040204020203"/>
                <a:cs typeface="Leelawadee UI Semilight" panose="020B0402040204020203"/>
              </a:rPr>
              <a:t>of </a:t>
            </a:r>
            <a:r>
              <a:rPr sz="1400" spc="-5" dirty="0">
                <a:solidFill>
                  <a:srgbClr val="56555A"/>
                </a:solidFill>
                <a:latin typeface="Leelawadee UI Semilight" panose="020B0402040204020203"/>
                <a:cs typeface="Leelawadee UI Semilight" panose="020B0402040204020203"/>
              </a:rPr>
              <a:t>the null. </a:t>
            </a:r>
            <a:r>
              <a:rPr sz="1400" spc="-10" dirty="0">
                <a:solidFill>
                  <a:srgbClr val="56555A"/>
                </a:solidFill>
                <a:latin typeface="Leelawadee UI Semilight" panose="020B0402040204020203"/>
                <a:cs typeface="Leelawadee UI Semilight" panose="020B0402040204020203"/>
              </a:rPr>
              <a:t>More </a:t>
            </a:r>
            <a:r>
              <a:rPr sz="1400" spc="-5" dirty="0">
                <a:solidFill>
                  <a:srgbClr val="56555A"/>
                </a:solidFill>
                <a:latin typeface="Leelawadee UI Semilight" panose="020B0402040204020203"/>
                <a:cs typeface="Leelawadee UI Semilight" panose="020B0402040204020203"/>
              </a:rPr>
              <a:t>often </a:t>
            </a:r>
            <a:r>
              <a:rPr sz="1400" dirty="0">
                <a:solidFill>
                  <a:srgbClr val="56555A"/>
                </a:solidFill>
                <a:latin typeface="Leelawadee UI Semilight" panose="020B0402040204020203"/>
                <a:cs typeface="Leelawadee UI Semilight" panose="020B0402040204020203"/>
              </a:rPr>
              <a:t>than not </a:t>
            </a:r>
            <a:r>
              <a:rPr sz="1400" spc="5" dirty="0">
                <a:solidFill>
                  <a:srgbClr val="56555A"/>
                </a:solidFill>
                <a:latin typeface="Leelawadee UI Semilight" panose="020B0402040204020203"/>
                <a:cs typeface="Leelawadee UI Semilight" panose="020B0402040204020203"/>
              </a:rPr>
              <a:t>the </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researcher’s</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opinion</a:t>
            </a:r>
            <a:r>
              <a:rPr sz="1400" spc="1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is</a:t>
            </a:r>
            <a:r>
              <a:rPr sz="1400" spc="15" dirty="0">
                <a:solidFill>
                  <a:srgbClr val="56555A"/>
                </a:solidFill>
                <a:latin typeface="Leelawadee UI Semilight" panose="020B0402040204020203"/>
                <a:cs typeface="Leelawadee UI Semilight" panose="020B0402040204020203"/>
              </a:rPr>
              <a:t> </a:t>
            </a:r>
            <a:r>
              <a:rPr sz="1400" dirty="0">
                <a:solidFill>
                  <a:srgbClr val="56555A"/>
                </a:solidFill>
                <a:latin typeface="Leelawadee UI Semilight" panose="020B0402040204020203"/>
                <a:cs typeface="Leelawadee UI Semilight" panose="020B0402040204020203"/>
              </a:rPr>
              <a:t>contained</a:t>
            </a:r>
            <a:r>
              <a:rPr sz="1400" spc="1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in</a:t>
            </a:r>
            <a:r>
              <a:rPr sz="1400" spc="1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the</a:t>
            </a:r>
            <a:r>
              <a:rPr sz="1400" spc="30"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alternative</a:t>
            </a:r>
            <a:r>
              <a:rPr sz="1400" spc="5" dirty="0">
                <a:solidFill>
                  <a:srgbClr val="56555A"/>
                </a:solidFill>
                <a:latin typeface="Leelawadee UI Semilight" panose="020B0402040204020203"/>
                <a:cs typeface="Leelawadee UI Semilight" panose="020B0402040204020203"/>
              </a:rPr>
              <a:t> </a:t>
            </a:r>
            <a:r>
              <a:rPr sz="1400" spc="-5" dirty="0">
                <a:solidFill>
                  <a:srgbClr val="56555A"/>
                </a:solidFill>
                <a:latin typeface="Leelawadee UI Semilight" panose="020B0402040204020203"/>
                <a:cs typeface="Leelawadee UI Semilight" panose="020B0402040204020203"/>
              </a:rPr>
              <a:t>hypothesis.</a:t>
            </a:r>
            <a:endParaRPr sz="1400">
              <a:latin typeface="Leelawadee UI Semilight" panose="020B0402040204020203"/>
              <a:cs typeface="Leelawadee UI Semilight" panose="020B0402040204020203"/>
            </a:endParaRPr>
          </a:p>
        </p:txBody>
      </p:sp>
      <p:sp>
        <p:nvSpPr>
          <p:cNvPr id="9" name="object 9"/>
          <p:cNvSpPr txBox="1"/>
          <p:nvPr/>
        </p:nvSpPr>
        <p:spPr>
          <a:xfrm>
            <a:off x="815339" y="3192779"/>
            <a:ext cx="5027930" cy="449580"/>
          </a:xfrm>
          <a:prstGeom prst="rect">
            <a:avLst/>
          </a:prstGeom>
          <a:solidFill>
            <a:srgbClr val="96AD9F"/>
          </a:solidFill>
        </p:spPr>
        <p:txBody>
          <a:bodyPr vert="horz" wrap="square" lIns="0" tIns="60960" rIns="0" bIns="0" rtlCol="0">
            <a:spAutoFit/>
          </a:bodyPr>
          <a:lstStyle/>
          <a:p>
            <a:pPr algn="ctr">
              <a:lnSpc>
                <a:spcPct val="100000"/>
              </a:lnSpc>
              <a:spcBef>
                <a:spcPts val="480"/>
              </a:spcBef>
            </a:pPr>
            <a:r>
              <a:rPr sz="2100" dirty="0">
                <a:solidFill>
                  <a:srgbClr val="FFFFFF"/>
                </a:solidFill>
                <a:latin typeface="Leelawadee UI Semilight" panose="020B0402040204020203"/>
                <a:cs typeface="Leelawadee UI Semilight" panose="020B0402040204020203"/>
              </a:rPr>
              <a:t>Null</a:t>
            </a:r>
            <a:r>
              <a:rPr sz="2100" spc="-60"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hypothesis</a:t>
            </a:r>
            <a:r>
              <a:rPr sz="2100" spc="-65" dirty="0">
                <a:solidFill>
                  <a:srgbClr val="FFFFFF"/>
                </a:solidFill>
                <a:latin typeface="Leelawadee UI Semilight" panose="020B0402040204020203"/>
                <a:cs typeface="Leelawadee UI Semilight" panose="020B0402040204020203"/>
              </a:rPr>
              <a:t> </a:t>
            </a:r>
            <a:r>
              <a:rPr sz="2100" spc="5" dirty="0">
                <a:solidFill>
                  <a:srgbClr val="FFFFFF"/>
                </a:solidFill>
                <a:latin typeface="Leelawadee UI Semilight" panose="020B0402040204020203"/>
                <a:cs typeface="Leelawadee UI Semilight" panose="020B0402040204020203"/>
              </a:rPr>
              <a:t>(H</a:t>
            </a:r>
            <a:r>
              <a:rPr sz="2100" spc="7" baseline="-20000" dirty="0">
                <a:solidFill>
                  <a:srgbClr val="FFFFFF"/>
                </a:solidFill>
                <a:latin typeface="Leelawadee UI Semilight" panose="020B0402040204020203"/>
                <a:cs typeface="Leelawadee UI Semilight" panose="020B0402040204020203"/>
              </a:rPr>
              <a:t>0</a:t>
            </a:r>
            <a:r>
              <a:rPr sz="2100" spc="5" dirty="0">
                <a:solidFill>
                  <a:srgbClr val="FFFFFF"/>
                </a:solidFill>
                <a:latin typeface="Leelawadee UI Semilight" panose="020B0402040204020203"/>
                <a:cs typeface="Leelawadee UI Semilight" panose="020B0402040204020203"/>
              </a:rPr>
              <a:t>)</a:t>
            </a:r>
            <a:endParaRPr sz="2100">
              <a:latin typeface="Leelawadee UI Semilight" panose="020B0402040204020203"/>
              <a:cs typeface="Leelawadee UI Semilight" panose="020B0402040204020203"/>
            </a:endParaRPr>
          </a:p>
        </p:txBody>
      </p:sp>
      <p:grpSp>
        <p:nvGrpSpPr>
          <p:cNvPr id="10" name="object 10"/>
          <p:cNvGrpSpPr/>
          <p:nvPr/>
        </p:nvGrpSpPr>
        <p:grpSpPr>
          <a:xfrm>
            <a:off x="0" y="1293875"/>
            <a:ext cx="4887595" cy="1156970"/>
            <a:chOff x="0" y="1293875"/>
            <a:chExt cx="4887595" cy="1156970"/>
          </a:xfrm>
        </p:grpSpPr>
        <p:sp>
          <p:nvSpPr>
            <p:cNvPr id="11" name="object 11"/>
            <p:cNvSpPr/>
            <p:nvPr/>
          </p:nvSpPr>
          <p:spPr>
            <a:xfrm>
              <a:off x="4299203" y="1293875"/>
              <a:ext cx="581025" cy="1156970"/>
            </a:xfrm>
            <a:custGeom>
              <a:avLst/>
              <a:gdLst/>
              <a:ahLst/>
              <a:cxnLst/>
              <a:rect l="l" t="t" r="r" b="b"/>
              <a:pathLst>
                <a:path w="581025" h="1156970">
                  <a:moveTo>
                    <a:pt x="580644" y="0"/>
                  </a:moveTo>
                  <a:lnTo>
                    <a:pt x="0" y="383666"/>
                  </a:lnTo>
                  <a:lnTo>
                    <a:pt x="0" y="1156715"/>
                  </a:lnTo>
                  <a:lnTo>
                    <a:pt x="580644" y="773049"/>
                  </a:lnTo>
                  <a:lnTo>
                    <a:pt x="580644" y="0"/>
                  </a:lnTo>
                  <a:close/>
                </a:path>
              </a:pathLst>
            </a:custGeom>
            <a:solidFill>
              <a:srgbClr val="465B4F"/>
            </a:solidFill>
          </p:spPr>
          <p:txBody>
            <a:bodyPr wrap="square" lIns="0" tIns="0" rIns="0" bIns="0" rtlCol="0"/>
            <a:lstStyle/>
            <a:p/>
          </p:txBody>
        </p:sp>
        <p:sp>
          <p:nvSpPr>
            <p:cNvPr id="12" name="object 12"/>
            <p:cNvSpPr/>
            <p:nvPr/>
          </p:nvSpPr>
          <p:spPr>
            <a:xfrm>
              <a:off x="0" y="1295399"/>
              <a:ext cx="4887595" cy="873760"/>
            </a:xfrm>
            <a:custGeom>
              <a:avLst/>
              <a:gdLst/>
              <a:ahLst/>
              <a:cxnLst/>
              <a:rect l="l" t="t" r="r" b="b"/>
              <a:pathLst>
                <a:path w="4887595" h="873760">
                  <a:moveTo>
                    <a:pt x="4887468" y="0"/>
                  </a:moveTo>
                  <a:lnTo>
                    <a:pt x="0" y="0"/>
                  </a:lnTo>
                  <a:lnTo>
                    <a:pt x="0" y="873251"/>
                  </a:lnTo>
                  <a:lnTo>
                    <a:pt x="4887468" y="873251"/>
                  </a:lnTo>
                  <a:lnTo>
                    <a:pt x="4887468" y="0"/>
                  </a:lnTo>
                  <a:close/>
                </a:path>
              </a:pathLst>
            </a:custGeom>
            <a:solidFill>
              <a:srgbClr val="96AD9F"/>
            </a:solidFill>
          </p:spPr>
          <p:txBody>
            <a:bodyPr wrap="square" lIns="0" tIns="0" rIns="0" bIns="0" rtlCol="0"/>
            <a:lstStyle/>
            <a:p/>
          </p:txBody>
        </p:sp>
      </p:grpSp>
      <p:sp>
        <p:nvSpPr>
          <p:cNvPr id="13" name="object 13"/>
          <p:cNvSpPr txBox="1"/>
          <p:nvPr/>
        </p:nvSpPr>
        <p:spPr>
          <a:xfrm>
            <a:off x="231140" y="1553413"/>
            <a:ext cx="10577830" cy="735965"/>
          </a:xfrm>
          <a:prstGeom prst="rect">
            <a:avLst/>
          </a:prstGeom>
        </p:spPr>
        <p:txBody>
          <a:bodyPr vert="horz" wrap="square" lIns="0" tIns="12700" rIns="0" bIns="0" rtlCol="0">
            <a:spAutoFit/>
          </a:bodyPr>
          <a:lstStyle/>
          <a:p>
            <a:pPr marL="12700">
              <a:lnSpc>
                <a:spcPts val="1955"/>
              </a:lnSpc>
              <a:spcBef>
                <a:spcPts val="100"/>
              </a:spcBef>
            </a:pPr>
            <a:r>
              <a:rPr sz="1800" dirty="0">
                <a:solidFill>
                  <a:srgbClr val="FFFFFF"/>
                </a:solidFill>
                <a:latin typeface="Segoe UI" panose="020B0502040204020203"/>
                <a:cs typeface="Segoe UI" panose="020B0502040204020203"/>
              </a:rPr>
              <a:t>A</a:t>
            </a:r>
            <a:r>
              <a:rPr sz="1800" spc="-1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hypothesis</a:t>
            </a:r>
            <a:r>
              <a:rPr sz="1800" spc="-1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is</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“an</a:t>
            </a:r>
            <a:r>
              <a:rPr sz="1800" spc="-30"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idea</a:t>
            </a:r>
            <a:r>
              <a:rPr sz="1800" dirty="0">
                <a:solidFill>
                  <a:srgbClr val="FFFFFF"/>
                </a:solidFill>
                <a:latin typeface="Segoe UI" panose="020B0502040204020203"/>
                <a:cs typeface="Segoe UI" panose="020B0502040204020203"/>
              </a:rPr>
              <a:t> that</a:t>
            </a:r>
            <a:r>
              <a:rPr sz="1800" spc="-2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can</a:t>
            </a:r>
            <a:r>
              <a:rPr sz="180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be</a:t>
            </a:r>
            <a:r>
              <a:rPr sz="1800"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tested”</a:t>
            </a:r>
            <a:endParaRPr sz="1800">
              <a:latin typeface="Segoe UI" panose="020B0502040204020203"/>
              <a:cs typeface="Segoe UI" panose="020B0502040204020203"/>
            </a:endParaRPr>
          </a:p>
          <a:p>
            <a:pPr marL="4819015">
              <a:lnSpc>
                <a:spcPts val="1715"/>
              </a:lnSpc>
            </a:pPr>
            <a:r>
              <a:rPr sz="1600" spc="-5" dirty="0">
                <a:solidFill>
                  <a:srgbClr val="FFFFFF"/>
                </a:solidFill>
                <a:latin typeface="Segoe UI" panose="020B0502040204020203"/>
                <a:cs typeface="Segoe UI" panose="020B0502040204020203"/>
              </a:rPr>
              <a:t>It is</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a</a:t>
            </a:r>
            <a:r>
              <a:rPr sz="1600"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supposition</a:t>
            </a:r>
            <a:r>
              <a:rPr sz="1600" spc="15"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or </a:t>
            </a:r>
            <a:r>
              <a:rPr sz="1600" spc="-10" dirty="0">
                <a:solidFill>
                  <a:srgbClr val="FFFFFF"/>
                </a:solidFill>
                <a:latin typeface="Segoe UI" panose="020B0502040204020203"/>
                <a:cs typeface="Segoe UI" panose="020B0502040204020203"/>
              </a:rPr>
              <a:t>proposed</a:t>
            </a:r>
            <a:r>
              <a:rPr sz="1600" spc="15"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explanation</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made</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on</a:t>
            </a:r>
            <a:r>
              <a:rPr sz="1600" spc="-1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the</a:t>
            </a:r>
            <a:r>
              <a:rPr sz="1600"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basis</a:t>
            </a:r>
            <a:r>
              <a:rPr sz="1600" spc="10" dirty="0">
                <a:solidFill>
                  <a:srgbClr val="FFFFFF"/>
                </a:solidFill>
                <a:latin typeface="Segoe UI" panose="020B0502040204020203"/>
                <a:cs typeface="Segoe UI" panose="020B0502040204020203"/>
              </a:rPr>
              <a:t> </a:t>
            </a:r>
            <a:r>
              <a:rPr sz="1600" spc="-15" dirty="0">
                <a:solidFill>
                  <a:srgbClr val="FFFFFF"/>
                </a:solidFill>
                <a:latin typeface="Segoe UI" panose="020B0502040204020203"/>
                <a:cs typeface="Segoe UI" panose="020B0502040204020203"/>
              </a:rPr>
              <a:t>of</a:t>
            </a:r>
            <a:endParaRPr sz="1600">
              <a:latin typeface="Segoe UI" panose="020B0502040204020203"/>
              <a:cs typeface="Segoe UI" panose="020B0502040204020203"/>
            </a:endParaRPr>
          </a:p>
          <a:p>
            <a:pPr marL="4819015">
              <a:lnSpc>
                <a:spcPct val="100000"/>
              </a:lnSpc>
            </a:pPr>
            <a:r>
              <a:rPr sz="1600" spc="-10" dirty="0">
                <a:solidFill>
                  <a:srgbClr val="FFFFFF"/>
                </a:solidFill>
                <a:latin typeface="Segoe UI" panose="020B0502040204020203"/>
                <a:cs typeface="Segoe UI" panose="020B0502040204020203"/>
              </a:rPr>
              <a:t>limited</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evidence</a:t>
            </a:r>
            <a:r>
              <a:rPr sz="1600" spc="5"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as a</a:t>
            </a:r>
            <a:r>
              <a:rPr sz="1600" spc="5" dirty="0">
                <a:solidFill>
                  <a:srgbClr val="FFFFFF"/>
                </a:solidFill>
                <a:latin typeface="Segoe UI" panose="020B0502040204020203"/>
                <a:cs typeface="Segoe UI" panose="020B0502040204020203"/>
              </a:rPr>
              <a:t> </a:t>
            </a:r>
            <a:r>
              <a:rPr sz="1600" dirty="0">
                <a:solidFill>
                  <a:srgbClr val="FFFFFF"/>
                </a:solidFill>
                <a:latin typeface="Segoe UI" panose="020B0502040204020203"/>
                <a:cs typeface="Segoe UI" panose="020B0502040204020203"/>
              </a:rPr>
              <a:t>starting</a:t>
            </a:r>
            <a:r>
              <a:rPr sz="1600" spc="15"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point</a:t>
            </a:r>
            <a:r>
              <a:rPr sz="1600" dirty="0">
                <a:solidFill>
                  <a:srgbClr val="FFFFFF"/>
                </a:solidFill>
                <a:latin typeface="Segoe UI" panose="020B0502040204020203"/>
                <a:cs typeface="Segoe UI" panose="020B0502040204020203"/>
              </a:rPr>
              <a:t> </a:t>
            </a:r>
            <a:r>
              <a:rPr sz="1600" spc="-5" dirty="0">
                <a:solidFill>
                  <a:srgbClr val="FFFFFF"/>
                </a:solidFill>
                <a:latin typeface="Segoe UI" panose="020B0502040204020203"/>
                <a:cs typeface="Segoe UI" panose="020B0502040204020203"/>
              </a:rPr>
              <a:t>for</a:t>
            </a:r>
            <a:r>
              <a:rPr sz="1600" spc="10" dirty="0">
                <a:solidFill>
                  <a:srgbClr val="FFFFFF"/>
                </a:solidFill>
                <a:latin typeface="Segoe UI" panose="020B0502040204020203"/>
                <a:cs typeface="Segoe UI" panose="020B0502040204020203"/>
              </a:rPr>
              <a:t> </a:t>
            </a:r>
            <a:r>
              <a:rPr sz="1600" dirty="0">
                <a:solidFill>
                  <a:srgbClr val="FFFFFF"/>
                </a:solidFill>
                <a:latin typeface="Segoe UI" panose="020B0502040204020203"/>
                <a:cs typeface="Segoe UI" panose="020B0502040204020203"/>
              </a:rPr>
              <a:t>further</a:t>
            </a:r>
            <a:r>
              <a:rPr sz="1600" spc="15"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investigation.</a:t>
            </a:r>
            <a:endParaRPr sz="1600">
              <a:latin typeface="Segoe UI" panose="020B0502040204020203"/>
              <a:cs typeface="Segoe UI" panose="020B050204020402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61290" y="972185"/>
            <a:ext cx="11815445" cy="5623560"/>
          </a:xfrm>
        </p:spPr>
        <p:txBody>
          <a:bodyPr>
            <a:noAutofit/>
          </a:bodyPr>
          <a:p>
            <a:r>
              <a:rPr lang="en-US" sz="2400">
                <a:solidFill>
                  <a:schemeClr val="tx1"/>
                </a:solidFill>
              </a:rPr>
              <a:t>Question 1:</a:t>
            </a:r>
            <a:endParaRPr lang="en-US" sz="2400">
              <a:solidFill>
                <a:schemeClr val="tx1"/>
              </a:solidFill>
            </a:endParaRPr>
          </a:p>
          <a:p>
            <a:endParaRPr lang="en-US" sz="2400">
              <a:solidFill>
                <a:schemeClr val="tx1"/>
              </a:solidFill>
            </a:endParaRPr>
          </a:p>
          <a:p>
            <a:r>
              <a:rPr lang="en-US" sz="2400">
                <a:solidFill>
                  <a:schemeClr val="tx1"/>
                </a:solidFill>
              </a:rPr>
              <a:t>You want to check if your height is above average, compared to your classmates. State the null and alternative hypotheses of this test.</a:t>
            </a:r>
            <a:endParaRPr lang="en-US" sz="2400">
              <a:solidFill>
                <a:schemeClr val="tx1"/>
              </a:solidFill>
            </a:endParaRPr>
          </a:p>
          <a:p>
            <a:endParaRPr lang="en-US" sz="2400">
              <a:solidFill>
                <a:schemeClr val="tx1"/>
              </a:solidFill>
            </a:endParaRPr>
          </a:p>
          <a:p>
            <a:r>
              <a:rPr lang="en-US" sz="2400">
                <a:solidFill>
                  <a:schemeClr val="tx1"/>
                </a:solidFill>
              </a:rPr>
              <a:t>H0: My height is lower or equal to the average height in the class.</a:t>
            </a:r>
            <a:endParaRPr lang="en-US" sz="2400">
              <a:solidFill>
                <a:schemeClr val="tx1"/>
              </a:solidFill>
            </a:endParaRPr>
          </a:p>
          <a:p>
            <a:r>
              <a:rPr lang="en-US" sz="2400">
                <a:solidFill>
                  <a:schemeClr val="tx1"/>
                </a:solidFill>
              </a:rPr>
              <a:t>H1: My height is higher than the average height in the class.</a:t>
            </a:r>
            <a:endParaRPr lang="en-US" sz="2400">
              <a:solidFill>
                <a:schemeClr val="tx1"/>
              </a:solidFill>
            </a:endParaRPr>
          </a:p>
          <a:p>
            <a:endParaRPr lang="en-US" sz="2400">
              <a:solidFill>
                <a:schemeClr val="tx1"/>
              </a:solidFill>
            </a:endParaRPr>
          </a:p>
          <a:p>
            <a:r>
              <a:rPr lang="en-US" sz="2400">
                <a:solidFill>
                  <a:schemeClr val="tx1"/>
                </a:solidFill>
              </a:rPr>
              <a:t>The null is the status quo (you are 'shorter'), while the alternative is the 'change or innovation' (you are looking for this answer). Therefore, the null hypothesis of the test is ‘lower or equal’. You have to include ‘equal’ in the null hypothesis, as conventionally, the equality sign is always included in the null.</a:t>
            </a:r>
            <a:endParaRPr lang="en-US" sz="24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237490" y="920115"/>
            <a:ext cx="11845290" cy="4274820"/>
          </a:xfrm>
        </p:spPr>
        <p:txBody>
          <a:bodyPr>
            <a:noAutofit/>
          </a:bodyPr>
          <a:p>
            <a:r>
              <a:rPr lang="en-US" sz="2000">
                <a:solidFill>
                  <a:schemeClr val="tx1"/>
                </a:solidFill>
              </a:rPr>
              <a:t>Question 2:</a:t>
            </a:r>
            <a:endParaRPr lang="en-US" sz="2000">
              <a:solidFill>
                <a:schemeClr val="tx1"/>
              </a:solidFill>
            </a:endParaRPr>
          </a:p>
          <a:p>
            <a:endParaRPr lang="en-US" sz="2000">
              <a:solidFill>
                <a:schemeClr val="tx1"/>
              </a:solidFill>
            </a:endParaRPr>
          </a:p>
          <a:p>
            <a:r>
              <a:rPr lang="en-US" sz="2000">
                <a:solidFill>
                  <a:schemeClr val="tx1"/>
                </a:solidFill>
              </a:rPr>
              <a:t>You want to test if the Obama administration issued fewer executive orders than the Bush administration. State the null and alternative hypotheses of this test.</a:t>
            </a:r>
            <a:endParaRPr lang="en-US" sz="2000">
              <a:solidFill>
                <a:schemeClr val="tx1"/>
              </a:solidFill>
            </a:endParaRPr>
          </a:p>
          <a:p>
            <a:endParaRPr lang="en-US" sz="2000">
              <a:solidFill>
                <a:schemeClr val="tx1"/>
              </a:solidFill>
            </a:endParaRPr>
          </a:p>
          <a:p>
            <a:r>
              <a:rPr lang="en-US" sz="2000">
                <a:solidFill>
                  <a:schemeClr val="tx1"/>
                </a:solidFill>
              </a:rPr>
              <a:t>H0: The Obama administration issued at least as many executive orders as the Bush administration.</a:t>
            </a:r>
            <a:endParaRPr lang="en-US" sz="2000">
              <a:solidFill>
                <a:schemeClr val="tx1"/>
              </a:solidFill>
            </a:endParaRPr>
          </a:p>
          <a:p>
            <a:r>
              <a:rPr lang="en-US" sz="2000">
                <a:solidFill>
                  <a:schemeClr val="tx1"/>
                </a:solidFill>
              </a:rPr>
              <a:t>H1: The Obama administration issued fewer executive orders than the Bush administration.</a:t>
            </a:r>
            <a:endParaRPr lang="en-US" sz="2000">
              <a:solidFill>
                <a:schemeClr val="tx1"/>
              </a:solidFill>
            </a:endParaRPr>
          </a:p>
          <a:p>
            <a:endParaRPr lang="en-US" sz="2000">
              <a:solidFill>
                <a:schemeClr val="tx1"/>
              </a:solidFill>
            </a:endParaRPr>
          </a:p>
          <a:p>
            <a:r>
              <a:rPr lang="en-US" sz="2000">
                <a:solidFill>
                  <a:schemeClr val="tx1"/>
                </a:solidFill>
              </a:rPr>
              <a:t>We want to test if the Obama administration issued fewer executive orders than the Bush administration. Therefore, the null hypothesis is: ‘The Obama administration issued at least as many executive orders as the Bush administration.’ The alternative hypothesis encompasses everything else; therefore, the alternative is: The Obama administration issued fewer executive orders than the Bush administration. </a:t>
            </a:r>
            <a:endParaRPr lang="en-US" sz="20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5167" y="215595"/>
            <a:ext cx="3669029" cy="452120"/>
          </a:xfrm>
          <a:prstGeom prst="rect">
            <a:avLst/>
          </a:prstGeom>
        </p:spPr>
        <p:txBody>
          <a:bodyPr vert="horz" wrap="square" lIns="0" tIns="12065" rIns="0" bIns="0" rtlCol="0">
            <a:spAutoFit/>
          </a:bodyPr>
          <a:lstStyle/>
          <a:p>
            <a:pPr marL="12700">
              <a:lnSpc>
                <a:spcPct val="100000"/>
              </a:lnSpc>
              <a:spcBef>
                <a:spcPts val="95"/>
              </a:spcBef>
            </a:pPr>
            <a:r>
              <a:rPr spc="-50" dirty="0"/>
              <a:t>Decisions</a:t>
            </a:r>
            <a:r>
              <a:rPr spc="-125" dirty="0"/>
              <a:t> </a:t>
            </a:r>
            <a:r>
              <a:rPr spc="-50" dirty="0"/>
              <a:t>you</a:t>
            </a:r>
            <a:r>
              <a:rPr spc="-114" dirty="0"/>
              <a:t> </a:t>
            </a:r>
            <a:r>
              <a:rPr spc="-40" dirty="0"/>
              <a:t>can</a:t>
            </a:r>
            <a:r>
              <a:rPr spc="-114" dirty="0"/>
              <a:t> </a:t>
            </a:r>
            <a:r>
              <a:rPr spc="-50" dirty="0"/>
              <a:t>take</a:t>
            </a:r>
            <a:endParaRPr spc="-50" dirty="0"/>
          </a:p>
        </p:txBody>
      </p:sp>
      <p:pic>
        <p:nvPicPr>
          <p:cNvPr id="4" name="object 4"/>
          <p:cNvPicPr/>
          <p:nvPr/>
        </p:nvPicPr>
        <p:blipFill>
          <a:blip r:embed="rId1" cstate="print"/>
          <a:stretch>
            <a:fillRect/>
          </a:stretch>
        </p:blipFill>
        <p:spPr>
          <a:xfrm>
            <a:off x="292608" y="2130551"/>
            <a:ext cx="6067044" cy="2758440"/>
          </a:xfrm>
          <a:prstGeom prst="rect">
            <a:avLst/>
          </a:prstGeom>
        </p:spPr>
      </p:pic>
      <p:sp>
        <p:nvSpPr>
          <p:cNvPr id="5" name="object 5"/>
          <p:cNvSpPr txBox="1"/>
          <p:nvPr/>
        </p:nvSpPr>
        <p:spPr>
          <a:xfrm>
            <a:off x="371347" y="1046480"/>
            <a:ext cx="11251565" cy="3653790"/>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56555A"/>
                </a:solidFill>
                <a:latin typeface="Segoe UI" panose="020B0502040204020203"/>
                <a:cs typeface="Segoe UI" panose="020B0502040204020203"/>
              </a:rPr>
              <a:t>When</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testing,</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a:t>
            </a:r>
            <a:r>
              <a:rPr sz="1400"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are</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two</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decisions</a:t>
            </a:r>
            <a:r>
              <a:rPr sz="1400" spc="3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can</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be</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made: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to</a:t>
            </a:r>
            <a:r>
              <a:rPr sz="1400" spc="15" dirty="0">
                <a:solidFill>
                  <a:srgbClr val="56555A"/>
                </a:solidFill>
                <a:latin typeface="Segoe UI" panose="020B0502040204020203"/>
                <a:cs typeface="Segoe UI" panose="020B0502040204020203"/>
              </a:rPr>
              <a:t> </a:t>
            </a:r>
            <a:r>
              <a:rPr sz="1400" b="1" spc="-5" dirty="0">
                <a:solidFill>
                  <a:srgbClr val="56555A"/>
                </a:solidFill>
                <a:latin typeface="Segoe UI" panose="020B0502040204020203"/>
                <a:cs typeface="Segoe UI" panose="020B0502040204020203"/>
              </a:rPr>
              <a:t>accept</a:t>
            </a:r>
            <a:r>
              <a:rPr sz="1400" b="1"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null</a:t>
            </a:r>
            <a:r>
              <a:rPr sz="1400" dirty="0">
                <a:solidFill>
                  <a:srgbClr val="56555A"/>
                </a:solidFill>
                <a:latin typeface="Segoe UI" panose="020B0502040204020203"/>
                <a:cs typeface="Segoe UI" panose="020B0502040204020203"/>
              </a:rPr>
              <a:t> hypothesis</a:t>
            </a:r>
            <a:r>
              <a:rPr sz="1400" spc="-15" dirty="0">
                <a:solidFill>
                  <a:srgbClr val="56555A"/>
                </a:solidFill>
                <a:latin typeface="Segoe UI" panose="020B0502040204020203"/>
                <a:cs typeface="Segoe UI" panose="020B0502040204020203"/>
              </a:rPr>
              <a:t> </a:t>
            </a:r>
            <a:r>
              <a:rPr sz="1400" u="sng" dirty="0">
                <a:solidFill>
                  <a:srgbClr val="56555A"/>
                </a:solidFill>
                <a:uFill>
                  <a:solidFill>
                    <a:srgbClr val="56555A"/>
                  </a:solidFill>
                </a:uFill>
                <a:latin typeface="Segoe UI" panose="020B0502040204020203"/>
                <a:cs typeface="Segoe UI" panose="020B0502040204020203"/>
              </a:rPr>
              <a:t>or</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to</a:t>
            </a:r>
            <a:r>
              <a:rPr sz="1400" spc="10" dirty="0">
                <a:solidFill>
                  <a:srgbClr val="56555A"/>
                </a:solidFill>
                <a:latin typeface="Segoe UI" panose="020B0502040204020203"/>
                <a:cs typeface="Segoe UI" panose="020B0502040204020203"/>
              </a:rPr>
              <a:t> </a:t>
            </a:r>
            <a:r>
              <a:rPr sz="1400" b="1" dirty="0">
                <a:solidFill>
                  <a:srgbClr val="56555A"/>
                </a:solidFill>
                <a:latin typeface="Segoe UI" panose="020B0502040204020203"/>
                <a:cs typeface="Segoe UI" panose="020B0502040204020203"/>
              </a:rPr>
              <a:t>reject</a:t>
            </a:r>
            <a:r>
              <a:rPr sz="1400" b="1"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null</a:t>
            </a:r>
            <a:r>
              <a:rPr sz="1400" dirty="0">
                <a:solidFill>
                  <a:srgbClr val="56555A"/>
                </a:solidFill>
                <a:latin typeface="Segoe UI" panose="020B0502040204020203"/>
                <a:cs typeface="Segoe UI" panose="020B0502040204020203"/>
              </a:rPr>
              <a:t> hypothesis.</a:t>
            </a:r>
            <a:endParaRPr sz="1400">
              <a:latin typeface="Segoe UI" panose="020B0502040204020203"/>
              <a:cs typeface="Segoe UI" panose="020B0502040204020203"/>
            </a:endParaRPr>
          </a:p>
          <a:p>
            <a:pPr>
              <a:lnSpc>
                <a:spcPct val="100000"/>
              </a:lnSpc>
              <a:spcBef>
                <a:spcPts val="15"/>
              </a:spcBef>
            </a:pPr>
            <a:endParaRPr sz="1250">
              <a:latin typeface="Segoe UI" panose="020B0502040204020203"/>
              <a:cs typeface="Segoe UI" panose="020B0502040204020203"/>
            </a:endParaRPr>
          </a:p>
          <a:p>
            <a:pPr marL="12700" marR="1685290">
              <a:lnSpc>
                <a:spcPct val="100000"/>
              </a:lnSpc>
            </a:pPr>
            <a:r>
              <a:rPr sz="1400" spc="-75" dirty="0">
                <a:solidFill>
                  <a:srgbClr val="56555A"/>
                </a:solidFill>
                <a:latin typeface="Segoe UI" panose="020B0502040204020203"/>
                <a:cs typeface="Segoe UI" panose="020B0502040204020203"/>
              </a:rPr>
              <a:t>To</a:t>
            </a:r>
            <a:r>
              <a:rPr sz="1400" spc="10" dirty="0">
                <a:solidFill>
                  <a:srgbClr val="56555A"/>
                </a:solidFill>
                <a:latin typeface="Segoe UI" panose="020B0502040204020203"/>
                <a:cs typeface="Segoe UI" panose="020B0502040204020203"/>
              </a:rPr>
              <a:t> </a:t>
            </a:r>
            <a:r>
              <a:rPr sz="1400" b="1" spc="-5" dirty="0">
                <a:solidFill>
                  <a:srgbClr val="56555A"/>
                </a:solidFill>
                <a:latin typeface="Segoe UI" panose="020B0502040204020203"/>
                <a:cs typeface="Segoe UI" panose="020B0502040204020203"/>
              </a:rPr>
              <a:t>accept</a:t>
            </a:r>
            <a:r>
              <a:rPr sz="1400" b="1"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null</a:t>
            </a:r>
            <a:r>
              <a:rPr sz="1400" dirty="0">
                <a:solidFill>
                  <a:srgbClr val="56555A"/>
                </a:solidFill>
                <a:latin typeface="Segoe UI" panose="020B0502040204020203"/>
                <a:cs typeface="Segoe UI" panose="020B0502040204020203"/>
              </a:rPr>
              <a:t> means</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isn’t </a:t>
            </a:r>
            <a:r>
              <a:rPr sz="1400" dirty="0">
                <a:solidFill>
                  <a:srgbClr val="56555A"/>
                </a:solidFill>
                <a:latin typeface="Segoe UI" panose="020B0502040204020203"/>
                <a:cs typeface="Segoe UI" panose="020B0502040204020203"/>
              </a:rPr>
              <a:t>enough</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data </a:t>
            </a:r>
            <a:r>
              <a:rPr sz="1400" spc="-5" dirty="0">
                <a:solidFill>
                  <a:srgbClr val="56555A"/>
                </a:solidFill>
                <a:latin typeface="Segoe UI" panose="020B0502040204020203"/>
                <a:cs typeface="Segoe UI" panose="020B0502040204020203"/>
              </a:rPr>
              <a:t>to</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support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change</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or</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innovation</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brought </a:t>
            </a:r>
            <a:r>
              <a:rPr sz="1400" dirty="0">
                <a:solidFill>
                  <a:srgbClr val="56555A"/>
                </a:solidFill>
                <a:latin typeface="Segoe UI" panose="020B0502040204020203"/>
                <a:cs typeface="Segoe UI" panose="020B0502040204020203"/>
              </a:rPr>
              <a:t>by the </a:t>
            </a:r>
            <a:r>
              <a:rPr sz="1400" spc="-5" dirty="0">
                <a:solidFill>
                  <a:srgbClr val="56555A"/>
                </a:solidFill>
                <a:latin typeface="Segoe UI" panose="020B0502040204020203"/>
                <a:cs typeface="Segoe UI" panose="020B0502040204020203"/>
              </a:rPr>
              <a:t>alternative. </a:t>
            </a:r>
            <a:r>
              <a:rPr sz="1400" spc="-365" dirty="0">
                <a:solidFill>
                  <a:srgbClr val="56555A"/>
                </a:solidFill>
                <a:latin typeface="Segoe UI" panose="020B0502040204020203"/>
                <a:cs typeface="Segoe UI" panose="020B0502040204020203"/>
              </a:rPr>
              <a:t> </a:t>
            </a:r>
            <a:r>
              <a:rPr sz="1400" spc="-75" dirty="0">
                <a:solidFill>
                  <a:srgbClr val="56555A"/>
                </a:solidFill>
                <a:latin typeface="Segoe UI" panose="020B0502040204020203"/>
                <a:cs typeface="Segoe UI" panose="020B0502040204020203"/>
              </a:rPr>
              <a:t>To</a:t>
            </a:r>
            <a:r>
              <a:rPr sz="1400" spc="10" dirty="0">
                <a:solidFill>
                  <a:srgbClr val="56555A"/>
                </a:solidFill>
                <a:latin typeface="Segoe UI" panose="020B0502040204020203"/>
                <a:cs typeface="Segoe UI" panose="020B0502040204020203"/>
              </a:rPr>
              <a:t> </a:t>
            </a:r>
            <a:r>
              <a:rPr sz="1400" b="1" spc="-5" dirty="0">
                <a:solidFill>
                  <a:srgbClr val="56555A"/>
                </a:solidFill>
                <a:latin typeface="Segoe UI" panose="020B0502040204020203"/>
                <a:cs typeface="Segoe UI" panose="020B0502040204020203"/>
              </a:rPr>
              <a:t>reject</a:t>
            </a:r>
            <a:r>
              <a:rPr sz="1400" b="1" spc="3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null</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means</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enough</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statistical</a:t>
            </a:r>
            <a:r>
              <a:rPr sz="1400" spc="-2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evidence</a:t>
            </a:r>
            <a:r>
              <a:rPr sz="1400" spc="3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status-quo</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not </a:t>
            </a:r>
            <a:r>
              <a:rPr sz="1400" spc="-5" dirty="0">
                <a:solidFill>
                  <a:srgbClr val="56555A"/>
                </a:solidFill>
                <a:latin typeface="Segoe UI" panose="020B0502040204020203"/>
                <a:cs typeface="Segoe UI" panose="020B0502040204020203"/>
              </a:rPr>
              <a:t>representative</a:t>
            </a:r>
            <a:r>
              <a:rPr sz="1400"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of</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truth.</a:t>
            </a:r>
            <a:endParaRPr sz="1400">
              <a:latin typeface="Segoe UI" panose="020B0502040204020203"/>
              <a:cs typeface="Segoe UI" panose="020B0502040204020203"/>
            </a:endParaRPr>
          </a:p>
          <a:p>
            <a:pPr>
              <a:lnSpc>
                <a:spcPct val="100000"/>
              </a:lnSpc>
              <a:spcBef>
                <a:spcPts val="35"/>
              </a:spcBef>
            </a:pPr>
            <a:endParaRPr sz="2500">
              <a:latin typeface="Segoe UI" panose="020B0502040204020203"/>
              <a:cs typeface="Segoe UI" panose="020B0502040204020203"/>
            </a:endParaRPr>
          </a:p>
          <a:p>
            <a:pPr marL="6434455">
              <a:lnSpc>
                <a:spcPct val="100000"/>
              </a:lnSpc>
            </a:pPr>
            <a:r>
              <a:rPr sz="1400" spc="-5" dirty="0">
                <a:solidFill>
                  <a:srgbClr val="56555A"/>
                </a:solidFill>
                <a:latin typeface="Segoe UI" panose="020B0502040204020203"/>
                <a:cs typeface="Segoe UI" panose="020B0502040204020203"/>
              </a:rPr>
              <a:t>Given</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two-tailed</a:t>
            </a:r>
            <a:r>
              <a:rPr sz="1400" spc="-4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test:</a:t>
            </a:r>
            <a:endParaRPr sz="1400">
              <a:latin typeface="Segoe UI" panose="020B0502040204020203"/>
              <a:cs typeface="Segoe UI" panose="020B0502040204020203"/>
            </a:endParaRPr>
          </a:p>
          <a:p>
            <a:pPr>
              <a:lnSpc>
                <a:spcPct val="100000"/>
              </a:lnSpc>
              <a:spcBef>
                <a:spcPts val="15"/>
              </a:spcBef>
            </a:pPr>
            <a:endParaRPr sz="1250">
              <a:latin typeface="Segoe UI" panose="020B0502040204020203"/>
              <a:cs typeface="Segoe UI" panose="020B0502040204020203"/>
            </a:endParaRPr>
          </a:p>
          <a:p>
            <a:pPr marL="6434455" marR="6350">
              <a:lnSpc>
                <a:spcPct val="100000"/>
              </a:lnSpc>
            </a:pPr>
            <a:r>
              <a:rPr sz="1400" spc="-10" dirty="0">
                <a:solidFill>
                  <a:srgbClr val="56555A"/>
                </a:solidFill>
                <a:latin typeface="Segoe UI" panose="020B0502040204020203"/>
                <a:cs typeface="Segoe UI" panose="020B0502040204020203"/>
              </a:rPr>
              <a:t>Graphically,</a:t>
            </a:r>
            <a:r>
              <a:rPr sz="1400" spc="8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8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tails</a:t>
            </a:r>
            <a:r>
              <a:rPr sz="1400" spc="95"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of</a:t>
            </a:r>
            <a:r>
              <a:rPr sz="1400" spc="9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8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distribution</a:t>
            </a:r>
            <a:r>
              <a:rPr sz="1400" spc="8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show</a:t>
            </a:r>
            <a:r>
              <a:rPr sz="1400" spc="9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when</a:t>
            </a:r>
            <a:r>
              <a:rPr sz="1400" spc="9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a:t>
            </a:r>
            <a:r>
              <a:rPr sz="1400" spc="8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reject </a:t>
            </a:r>
            <a:r>
              <a:rPr sz="1400" spc="-3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null</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hypothesis</a:t>
            </a:r>
            <a:r>
              <a:rPr sz="1400" spc="-2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(‘rejection</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region’).</a:t>
            </a:r>
            <a:endParaRPr sz="1400">
              <a:latin typeface="Segoe UI" panose="020B0502040204020203"/>
              <a:cs typeface="Segoe UI" panose="020B0502040204020203"/>
            </a:endParaRPr>
          </a:p>
          <a:p>
            <a:pPr>
              <a:lnSpc>
                <a:spcPct val="100000"/>
              </a:lnSpc>
              <a:spcBef>
                <a:spcPts val="20"/>
              </a:spcBef>
            </a:pPr>
            <a:endParaRPr sz="1250">
              <a:latin typeface="Segoe UI" panose="020B0502040204020203"/>
              <a:cs typeface="Segoe UI" panose="020B0502040204020203"/>
            </a:endParaRPr>
          </a:p>
          <a:p>
            <a:pPr marL="6434455">
              <a:lnSpc>
                <a:spcPct val="100000"/>
              </a:lnSpc>
            </a:pPr>
            <a:r>
              <a:rPr sz="1400" dirty="0">
                <a:solidFill>
                  <a:srgbClr val="56555A"/>
                </a:solidFill>
                <a:latin typeface="Segoe UI" panose="020B0502040204020203"/>
                <a:cs typeface="Segoe UI" panose="020B0502040204020203"/>
              </a:rPr>
              <a:t>Everything</a:t>
            </a:r>
            <a:r>
              <a:rPr sz="1400" spc="27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which</a:t>
            </a:r>
            <a:r>
              <a:rPr sz="1400" spc="270"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remains</a:t>
            </a:r>
            <a:r>
              <a:rPr sz="1400" spc="27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in</a:t>
            </a:r>
            <a:r>
              <a:rPr sz="1400" spc="26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27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middle</a:t>
            </a:r>
            <a:r>
              <a:rPr sz="1400" spc="26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28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2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‘acceptance</a:t>
            </a:r>
            <a:endParaRPr sz="1400">
              <a:latin typeface="Segoe UI" panose="020B0502040204020203"/>
              <a:cs typeface="Segoe UI" panose="020B0502040204020203"/>
            </a:endParaRPr>
          </a:p>
          <a:p>
            <a:pPr marL="6434455">
              <a:lnSpc>
                <a:spcPct val="100000"/>
              </a:lnSpc>
            </a:pPr>
            <a:r>
              <a:rPr sz="1400" spc="-15" dirty="0">
                <a:solidFill>
                  <a:srgbClr val="56555A"/>
                </a:solidFill>
                <a:latin typeface="Segoe UI" panose="020B0502040204020203"/>
                <a:cs typeface="Segoe UI" panose="020B0502040204020203"/>
              </a:rPr>
              <a:t>region’.</a:t>
            </a:r>
            <a:endParaRPr sz="1400">
              <a:latin typeface="Segoe UI" panose="020B0502040204020203"/>
              <a:cs typeface="Segoe UI" panose="020B0502040204020203"/>
            </a:endParaRPr>
          </a:p>
          <a:p>
            <a:pPr>
              <a:lnSpc>
                <a:spcPct val="100000"/>
              </a:lnSpc>
              <a:spcBef>
                <a:spcPts val="20"/>
              </a:spcBef>
            </a:pPr>
            <a:endParaRPr sz="1250">
              <a:latin typeface="Segoe UI" panose="020B0502040204020203"/>
              <a:cs typeface="Segoe UI" panose="020B0502040204020203"/>
            </a:endParaRPr>
          </a:p>
          <a:p>
            <a:pPr marL="6434455" marR="5080" algn="just">
              <a:lnSpc>
                <a:spcPct val="100000"/>
              </a:lnSpc>
            </a:pPr>
            <a:r>
              <a:rPr sz="1400" spc="-5" dirty="0">
                <a:solidFill>
                  <a:srgbClr val="56555A"/>
                </a:solidFill>
                <a:latin typeface="Segoe UI" panose="020B0502040204020203"/>
                <a:cs typeface="Segoe UI" panose="020B0502040204020203"/>
              </a:rPr>
              <a:t>The</a:t>
            </a:r>
            <a:r>
              <a:rPr sz="1400" spc="5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rationale</a:t>
            </a:r>
            <a:r>
              <a:rPr sz="1400" spc="6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6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if</a:t>
            </a:r>
            <a:r>
              <a:rPr sz="1400" spc="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6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observed</a:t>
            </a:r>
            <a:r>
              <a:rPr sz="1400" spc="6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statistic</a:t>
            </a:r>
            <a:r>
              <a:rPr sz="1400" spc="6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8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too</a:t>
            </a:r>
            <a:r>
              <a:rPr sz="1400" spc="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far</a:t>
            </a:r>
            <a:r>
              <a:rPr sz="1400" spc="6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away</a:t>
            </a:r>
            <a:r>
              <a:rPr sz="1400" spc="65"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from </a:t>
            </a:r>
            <a:r>
              <a:rPr sz="1400" spc="-37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0 (depending on the </a:t>
            </a:r>
            <a:r>
              <a:rPr sz="1400" spc="-5" dirty="0">
                <a:solidFill>
                  <a:srgbClr val="56555A"/>
                </a:solidFill>
                <a:latin typeface="Segoe UI" panose="020B0502040204020203"/>
                <a:cs typeface="Segoe UI" panose="020B0502040204020203"/>
              </a:rPr>
              <a:t>significance level), we </a:t>
            </a:r>
            <a:r>
              <a:rPr sz="1400" dirty="0">
                <a:solidFill>
                  <a:srgbClr val="56555A"/>
                </a:solidFill>
                <a:latin typeface="Segoe UI" panose="020B0502040204020203"/>
                <a:cs typeface="Segoe UI" panose="020B0502040204020203"/>
              </a:rPr>
              <a:t>reject the </a:t>
            </a:r>
            <a:r>
              <a:rPr sz="1400" spc="-5" dirty="0">
                <a:solidFill>
                  <a:srgbClr val="56555A"/>
                </a:solidFill>
                <a:latin typeface="Segoe UI" panose="020B0502040204020203"/>
                <a:cs typeface="Segoe UI" panose="020B0502040204020203"/>
              </a:rPr>
              <a:t>null. </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Otherwise,</a:t>
            </a:r>
            <a:r>
              <a:rPr sz="1400" spc="-2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a:t>
            </a:r>
            <a:r>
              <a:rPr sz="1400" dirty="0">
                <a:solidFill>
                  <a:srgbClr val="56555A"/>
                </a:solidFill>
                <a:latin typeface="Segoe UI" panose="020B0502040204020203"/>
                <a:cs typeface="Segoe UI" panose="020B0502040204020203"/>
              </a:rPr>
              <a:t>accept</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it.</a:t>
            </a:r>
            <a:endParaRPr sz="1400">
              <a:latin typeface="Segoe UI" panose="020B0502040204020203"/>
              <a:cs typeface="Segoe UI" panose="020B0502040204020203"/>
            </a:endParaRPr>
          </a:p>
        </p:txBody>
      </p:sp>
      <p:sp>
        <p:nvSpPr>
          <p:cNvPr id="6" name="object 6"/>
          <p:cNvSpPr txBox="1"/>
          <p:nvPr/>
        </p:nvSpPr>
        <p:spPr>
          <a:xfrm>
            <a:off x="371347" y="5033264"/>
            <a:ext cx="5082540" cy="143637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6555A"/>
                </a:solidFill>
                <a:latin typeface="Segoe UI" panose="020B0502040204020203"/>
                <a:cs typeface="Segoe UI" panose="020B0502040204020203"/>
              </a:rPr>
              <a:t>Different</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ways</a:t>
            </a:r>
            <a:r>
              <a:rPr sz="1400" spc="-30" dirty="0">
                <a:solidFill>
                  <a:srgbClr val="56555A"/>
                </a:solidFill>
                <a:latin typeface="Segoe UI" panose="020B0502040204020203"/>
                <a:cs typeface="Segoe UI" panose="020B0502040204020203"/>
              </a:rPr>
              <a:t> </a:t>
            </a:r>
            <a:r>
              <a:rPr sz="1400" spc="-10" dirty="0">
                <a:solidFill>
                  <a:srgbClr val="56555A"/>
                </a:solidFill>
                <a:latin typeface="Segoe UI" panose="020B0502040204020203"/>
                <a:cs typeface="Segoe UI" panose="020B0502040204020203"/>
              </a:rPr>
              <a:t>of</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reporting</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result:</a:t>
            </a:r>
            <a:endParaRPr sz="1400">
              <a:latin typeface="Segoe UI" panose="020B0502040204020203"/>
              <a:cs typeface="Segoe UI" panose="020B0502040204020203"/>
            </a:endParaRPr>
          </a:p>
          <a:p>
            <a:pPr marL="12700">
              <a:lnSpc>
                <a:spcPct val="100000"/>
              </a:lnSpc>
              <a:spcBef>
                <a:spcPts val="1025"/>
              </a:spcBef>
            </a:pPr>
            <a:r>
              <a:rPr sz="1400" b="1" spc="-5" dirty="0">
                <a:solidFill>
                  <a:srgbClr val="56555A"/>
                </a:solidFill>
                <a:latin typeface="Segoe UI" panose="020B0502040204020203"/>
                <a:cs typeface="Segoe UI" panose="020B0502040204020203"/>
              </a:rPr>
              <a:t>Accept</a:t>
            </a:r>
            <a:endParaRPr sz="1400">
              <a:latin typeface="Segoe UI" panose="020B0502040204020203"/>
              <a:cs typeface="Segoe UI" panose="020B0502040204020203"/>
            </a:endParaRPr>
          </a:p>
          <a:p>
            <a:pPr marL="12700">
              <a:lnSpc>
                <a:spcPct val="100000"/>
              </a:lnSpc>
            </a:pPr>
            <a:r>
              <a:rPr sz="1400" spc="-15" dirty="0">
                <a:solidFill>
                  <a:srgbClr val="56555A"/>
                </a:solidFill>
                <a:latin typeface="Segoe UI" panose="020B0502040204020203"/>
                <a:cs typeface="Segoe UI" panose="020B0502040204020203"/>
              </a:rPr>
              <a:t>At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x%</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a:t>
            </a:r>
            <a:r>
              <a:rPr sz="1400" dirty="0">
                <a:solidFill>
                  <a:srgbClr val="56555A"/>
                </a:solidFill>
                <a:latin typeface="Segoe UI" panose="020B0502040204020203"/>
                <a:cs typeface="Segoe UI" panose="020B0502040204020203"/>
              </a:rPr>
              <a:t>accept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 </a:t>
            </a:r>
            <a:r>
              <a:rPr sz="1400" spc="-5" dirty="0">
                <a:solidFill>
                  <a:srgbClr val="56555A"/>
                </a:solidFill>
                <a:latin typeface="Segoe UI" panose="020B0502040204020203"/>
                <a:cs typeface="Segoe UI" panose="020B0502040204020203"/>
              </a:rPr>
              <a:t>null</a:t>
            </a:r>
            <a:r>
              <a:rPr sz="1400" dirty="0">
                <a:solidFill>
                  <a:srgbClr val="56555A"/>
                </a:solidFill>
                <a:latin typeface="Segoe UI" panose="020B0502040204020203"/>
                <a:cs typeface="Segoe UI" panose="020B0502040204020203"/>
              </a:rPr>
              <a:t> hypothesis</a:t>
            </a:r>
            <a:endParaRPr sz="1400">
              <a:latin typeface="Segoe UI" panose="020B0502040204020203"/>
              <a:cs typeface="Segoe UI" panose="020B0502040204020203"/>
            </a:endParaRPr>
          </a:p>
          <a:p>
            <a:pPr marL="12700">
              <a:lnSpc>
                <a:spcPct val="100000"/>
              </a:lnSpc>
            </a:pPr>
            <a:r>
              <a:rPr sz="1400" spc="-15" dirty="0">
                <a:solidFill>
                  <a:srgbClr val="56555A"/>
                </a:solidFill>
                <a:latin typeface="Segoe UI" panose="020B0502040204020203"/>
                <a:cs typeface="Segoe UI" panose="020B0502040204020203"/>
              </a:rPr>
              <a:t>At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x%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a:t>
            </a:r>
            <a:r>
              <a:rPr sz="1400" spc="-5" dirty="0">
                <a:solidFill>
                  <a:srgbClr val="56555A"/>
                </a:solidFill>
                <a:latin typeface="Segoe UI" panose="020B0502040204020203"/>
                <a:cs typeface="Segoe UI" panose="020B0502040204020203"/>
              </a:rPr>
              <a:t> is</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not</a:t>
            </a:r>
            <a:r>
              <a:rPr sz="1400" spc="-5" dirty="0">
                <a:solidFill>
                  <a:srgbClr val="56555A"/>
                </a:solidFill>
                <a:latin typeface="Segoe UI" panose="020B0502040204020203"/>
                <a:cs typeface="Segoe UI" panose="020B0502040204020203"/>
              </a:rPr>
              <a:t> significantly</a:t>
            </a:r>
            <a:r>
              <a:rPr sz="1400" spc="-2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different</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from</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B</a:t>
            </a:r>
            <a:endParaRPr sz="1400">
              <a:latin typeface="Segoe UI" panose="020B0502040204020203"/>
              <a:cs typeface="Segoe UI" panose="020B0502040204020203"/>
            </a:endParaRPr>
          </a:p>
          <a:p>
            <a:pPr marL="12700" marR="5080">
              <a:lnSpc>
                <a:spcPct val="100000"/>
              </a:lnSpc>
            </a:pPr>
            <a:r>
              <a:rPr sz="1400" spc="-15" dirty="0">
                <a:solidFill>
                  <a:srgbClr val="56555A"/>
                </a:solidFill>
                <a:latin typeface="Segoe UI" panose="020B0502040204020203"/>
                <a:cs typeface="Segoe UI" panose="020B0502040204020203"/>
              </a:rPr>
              <a:t>At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x% </a:t>
            </a:r>
            <a:r>
              <a:rPr sz="1400" spc="-5" dirty="0">
                <a:solidFill>
                  <a:srgbClr val="56555A"/>
                </a:solidFill>
                <a:latin typeface="Segoe UI" panose="020B0502040204020203"/>
                <a:cs typeface="Segoe UI" panose="020B0502040204020203"/>
              </a:rPr>
              <a:t>significance,</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 is</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not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enough</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statistical</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evidence</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 </a:t>
            </a:r>
            <a:r>
              <a:rPr sz="1400" spc="-370" dirty="0">
                <a:solidFill>
                  <a:srgbClr val="56555A"/>
                </a:solidFill>
                <a:latin typeface="Segoe UI" panose="020B0502040204020203"/>
                <a:cs typeface="Segoe UI" panose="020B0502040204020203"/>
              </a:rPr>
              <a:t> </a:t>
            </a:r>
            <a:r>
              <a:rPr sz="1400" spc="-15" dirty="0">
                <a:solidFill>
                  <a:srgbClr val="56555A"/>
                </a:solidFill>
                <a:latin typeface="Segoe UI" panose="020B0502040204020203"/>
                <a:cs typeface="Segoe UI" panose="020B0502040204020203"/>
              </a:rPr>
              <a:t>At</a:t>
            </a:r>
            <a:r>
              <a:rPr sz="1400" dirty="0">
                <a:solidFill>
                  <a:srgbClr val="56555A"/>
                </a:solidFill>
                <a:latin typeface="Segoe UI" panose="020B0502040204020203"/>
                <a:cs typeface="Segoe UI" panose="020B0502040204020203"/>
              </a:rPr>
              <a:t> x%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a:t>
            </a:r>
            <a:r>
              <a:rPr sz="1400" dirty="0">
                <a:solidFill>
                  <a:srgbClr val="56555A"/>
                </a:solidFill>
                <a:latin typeface="Segoe UI" panose="020B0502040204020203"/>
                <a:cs typeface="Segoe UI" panose="020B0502040204020203"/>
              </a:rPr>
              <a:t>cannot</a:t>
            </a:r>
            <a:r>
              <a:rPr sz="1400" spc="-5" dirty="0">
                <a:solidFill>
                  <a:srgbClr val="56555A"/>
                </a:solidFill>
                <a:latin typeface="Segoe UI" panose="020B0502040204020203"/>
                <a:cs typeface="Segoe UI" panose="020B0502040204020203"/>
              </a:rPr>
              <a:t> reject</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null</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hypothesis</a:t>
            </a:r>
            <a:endParaRPr sz="1400">
              <a:latin typeface="Segoe UI" panose="020B0502040204020203"/>
              <a:cs typeface="Segoe UI" panose="020B0502040204020203"/>
            </a:endParaRPr>
          </a:p>
        </p:txBody>
      </p:sp>
      <p:sp>
        <p:nvSpPr>
          <p:cNvPr id="7" name="object 7"/>
          <p:cNvSpPr txBox="1"/>
          <p:nvPr/>
        </p:nvSpPr>
        <p:spPr>
          <a:xfrm>
            <a:off x="6592061" y="5376417"/>
            <a:ext cx="4402455" cy="109347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56555A"/>
                </a:solidFill>
                <a:latin typeface="Segoe UI" panose="020B0502040204020203"/>
                <a:cs typeface="Segoe UI" panose="020B0502040204020203"/>
              </a:rPr>
              <a:t>Reject</a:t>
            </a:r>
            <a:endParaRPr sz="1400">
              <a:latin typeface="Segoe UI" panose="020B0502040204020203"/>
              <a:cs typeface="Segoe UI" panose="020B0502040204020203"/>
            </a:endParaRPr>
          </a:p>
          <a:p>
            <a:pPr marL="12700">
              <a:lnSpc>
                <a:spcPct val="100000"/>
              </a:lnSpc>
              <a:spcBef>
                <a:spcPts val="5"/>
              </a:spcBef>
            </a:pPr>
            <a:r>
              <a:rPr sz="1400" spc="-15" dirty="0">
                <a:solidFill>
                  <a:srgbClr val="56555A"/>
                </a:solidFill>
                <a:latin typeface="Segoe UI" panose="020B0502040204020203"/>
                <a:cs typeface="Segoe UI" panose="020B0502040204020203"/>
              </a:rPr>
              <a:t>At</a:t>
            </a:r>
            <a:r>
              <a:rPr sz="1400" dirty="0">
                <a:solidFill>
                  <a:srgbClr val="56555A"/>
                </a:solidFill>
                <a:latin typeface="Segoe UI" panose="020B0502040204020203"/>
                <a:cs typeface="Segoe UI" panose="020B0502040204020203"/>
              </a:rPr>
              <a:t> x% </a:t>
            </a:r>
            <a:r>
              <a:rPr sz="1400" spc="-5" dirty="0">
                <a:solidFill>
                  <a:srgbClr val="56555A"/>
                </a:solidFill>
                <a:latin typeface="Segoe UI" panose="020B0502040204020203"/>
                <a:cs typeface="Segoe UI" panose="020B0502040204020203"/>
              </a:rPr>
              <a:t>significance,</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reject</a:t>
            </a:r>
            <a:r>
              <a:rPr sz="1400" spc="3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the</a:t>
            </a:r>
            <a:r>
              <a:rPr sz="1400" spc="-5" dirty="0">
                <a:solidFill>
                  <a:srgbClr val="56555A"/>
                </a:solidFill>
                <a:latin typeface="Segoe UI" panose="020B0502040204020203"/>
                <a:cs typeface="Segoe UI" panose="020B0502040204020203"/>
              </a:rPr>
              <a:t> null</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hypothesis</a:t>
            </a:r>
            <a:endParaRPr sz="1400">
              <a:latin typeface="Segoe UI" panose="020B0502040204020203"/>
              <a:cs typeface="Segoe UI" panose="020B0502040204020203"/>
            </a:endParaRPr>
          </a:p>
          <a:p>
            <a:pPr marL="12700">
              <a:lnSpc>
                <a:spcPct val="100000"/>
              </a:lnSpc>
            </a:pPr>
            <a:r>
              <a:rPr sz="1400" spc="-15" dirty="0">
                <a:solidFill>
                  <a:srgbClr val="56555A"/>
                </a:solidFill>
                <a:latin typeface="Segoe UI" panose="020B0502040204020203"/>
                <a:cs typeface="Segoe UI" panose="020B0502040204020203"/>
              </a:rPr>
              <a:t>At</a:t>
            </a:r>
            <a:r>
              <a:rPr sz="1400" dirty="0">
                <a:solidFill>
                  <a:srgbClr val="56555A"/>
                </a:solidFill>
                <a:latin typeface="Segoe UI" panose="020B0502040204020203"/>
                <a:cs typeface="Segoe UI" panose="020B0502040204020203"/>
              </a:rPr>
              <a:t> x%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A</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significantly</a:t>
            </a:r>
            <a:r>
              <a:rPr sz="1400" spc="-2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different</a:t>
            </a:r>
            <a:r>
              <a:rPr sz="1400" spc="1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from</a:t>
            </a:r>
            <a:r>
              <a:rPr sz="1400" spc="-2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B</a:t>
            </a:r>
            <a:endParaRPr sz="1400">
              <a:latin typeface="Segoe UI" panose="020B0502040204020203"/>
              <a:cs typeface="Segoe UI" panose="020B0502040204020203"/>
            </a:endParaRPr>
          </a:p>
          <a:p>
            <a:pPr marL="12700" marR="5080">
              <a:lnSpc>
                <a:spcPct val="100000"/>
              </a:lnSpc>
            </a:pPr>
            <a:r>
              <a:rPr sz="1400" spc="-15" dirty="0">
                <a:solidFill>
                  <a:srgbClr val="56555A"/>
                </a:solidFill>
                <a:latin typeface="Segoe UI" panose="020B0502040204020203"/>
                <a:cs typeface="Segoe UI" panose="020B0502040204020203"/>
              </a:rPr>
              <a:t>At</a:t>
            </a:r>
            <a:r>
              <a:rPr sz="1400" dirty="0">
                <a:solidFill>
                  <a:srgbClr val="56555A"/>
                </a:solidFill>
                <a:latin typeface="Segoe UI" panose="020B0502040204020203"/>
                <a:cs typeface="Segoe UI" panose="020B0502040204020203"/>
              </a:rPr>
              <a:t> x%</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there</a:t>
            </a:r>
            <a:r>
              <a:rPr sz="140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is</a:t>
            </a:r>
            <a:r>
              <a:rPr sz="1400" spc="1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enough</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statistical</a:t>
            </a:r>
            <a:r>
              <a:rPr sz="1400" spc="-2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evidence… </a:t>
            </a:r>
            <a:r>
              <a:rPr sz="1400" spc="-365" dirty="0">
                <a:solidFill>
                  <a:srgbClr val="56555A"/>
                </a:solidFill>
                <a:latin typeface="Segoe UI" panose="020B0502040204020203"/>
                <a:cs typeface="Segoe UI" panose="020B0502040204020203"/>
              </a:rPr>
              <a:t> </a:t>
            </a:r>
            <a:r>
              <a:rPr sz="1400" spc="-15" dirty="0">
                <a:solidFill>
                  <a:srgbClr val="56555A"/>
                </a:solidFill>
                <a:latin typeface="Segoe UI" panose="020B0502040204020203"/>
                <a:cs typeface="Segoe UI" panose="020B0502040204020203"/>
              </a:rPr>
              <a:t>At</a:t>
            </a:r>
            <a:r>
              <a:rPr sz="1400" spc="-5"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x% </a:t>
            </a:r>
            <a:r>
              <a:rPr sz="1400" spc="-5" dirty="0">
                <a:solidFill>
                  <a:srgbClr val="56555A"/>
                </a:solidFill>
                <a:latin typeface="Segoe UI" panose="020B0502040204020203"/>
                <a:cs typeface="Segoe UI" panose="020B0502040204020203"/>
              </a:rPr>
              <a:t>significance,</a:t>
            </a:r>
            <a:r>
              <a:rPr sz="1400" spc="-1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we </a:t>
            </a:r>
            <a:r>
              <a:rPr sz="1400" dirty="0">
                <a:solidFill>
                  <a:srgbClr val="56555A"/>
                </a:solidFill>
                <a:latin typeface="Segoe UI" panose="020B0502040204020203"/>
                <a:cs typeface="Segoe UI" panose="020B0502040204020203"/>
              </a:rPr>
              <a:t>cannot</a:t>
            </a:r>
            <a:r>
              <a:rPr sz="1400" spc="-5"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say</a:t>
            </a:r>
            <a:r>
              <a:rPr sz="1400" spc="-10" dirty="0">
                <a:solidFill>
                  <a:srgbClr val="56555A"/>
                </a:solidFill>
                <a:latin typeface="Segoe UI" panose="020B0502040204020203"/>
                <a:cs typeface="Segoe UI" panose="020B0502040204020203"/>
              </a:rPr>
              <a:t> </a:t>
            </a:r>
            <a:r>
              <a:rPr sz="1400" dirty="0">
                <a:solidFill>
                  <a:srgbClr val="56555A"/>
                </a:solidFill>
                <a:latin typeface="Segoe UI" panose="020B0502040204020203"/>
                <a:cs typeface="Segoe UI" panose="020B0502040204020203"/>
              </a:rPr>
              <a:t>that</a:t>
            </a:r>
            <a:r>
              <a:rPr sz="1400" spc="-20" dirty="0">
                <a:solidFill>
                  <a:srgbClr val="56555A"/>
                </a:solidFill>
                <a:latin typeface="Segoe UI" panose="020B0502040204020203"/>
                <a:cs typeface="Segoe UI" panose="020B0502040204020203"/>
              </a:rPr>
              <a:t> </a:t>
            </a:r>
            <a:r>
              <a:rPr sz="1400" spc="-5" dirty="0">
                <a:solidFill>
                  <a:srgbClr val="56555A"/>
                </a:solidFill>
                <a:latin typeface="Segoe UI" panose="020B0502040204020203"/>
                <a:cs typeface="Segoe UI" panose="020B0502040204020203"/>
              </a:rPr>
              <a:t>*restate</a:t>
            </a:r>
            <a:r>
              <a:rPr sz="1400" dirty="0">
                <a:solidFill>
                  <a:srgbClr val="56555A"/>
                </a:solidFill>
                <a:latin typeface="Segoe UI" panose="020B0502040204020203"/>
                <a:cs typeface="Segoe UI" panose="020B0502040204020203"/>
              </a:rPr>
              <a:t> the</a:t>
            </a:r>
            <a:r>
              <a:rPr sz="1400" spc="-5" dirty="0">
                <a:solidFill>
                  <a:srgbClr val="56555A"/>
                </a:solidFill>
                <a:latin typeface="Segoe UI" panose="020B0502040204020203"/>
                <a:cs typeface="Segoe UI" panose="020B0502040204020203"/>
              </a:rPr>
              <a:t> null*</a:t>
            </a:r>
            <a:endParaRPr sz="1400">
              <a:latin typeface="Segoe UI" panose="020B0502040204020203"/>
              <a:cs typeface="Segoe UI" panose="020B050204020402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393179" y="4168140"/>
            <a:ext cx="5394960" cy="2382012"/>
          </a:xfrm>
          <a:prstGeom prst="rect">
            <a:avLst/>
          </a:prstGeom>
        </p:spPr>
      </p:pic>
      <p:sp>
        <p:nvSpPr>
          <p:cNvPr id="3" name="object 3"/>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sp>
        <p:nvSpPr>
          <p:cNvPr id="4" name="object 4"/>
          <p:cNvSpPr txBox="1">
            <a:spLocks noGrp="1"/>
          </p:cNvSpPr>
          <p:nvPr>
            <p:ph type="title"/>
          </p:nvPr>
        </p:nvSpPr>
        <p:spPr>
          <a:xfrm>
            <a:off x="3004566" y="215595"/>
            <a:ext cx="6189980" cy="452120"/>
          </a:xfrm>
          <a:prstGeom prst="rect">
            <a:avLst/>
          </a:prstGeom>
        </p:spPr>
        <p:txBody>
          <a:bodyPr vert="horz" wrap="square" lIns="0" tIns="12065" rIns="0" bIns="0" rtlCol="0">
            <a:spAutoFit/>
          </a:bodyPr>
          <a:lstStyle/>
          <a:p>
            <a:pPr marL="12700">
              <a:lnSpc>
                <a:spcPct val="100000"/>
              </a:lnSpc>
              <a:spcBef>
                <a:spcPts val="95"/>
              </a:spcBef>
            </a:pPr>
            <a:r>
              <a:rPr spc="-50" dirty="0"/>
              <a:t>Level</a:t>
            </a:r>
            <a:r>
              <a:rPr spc="-140" dirty="0"/>
              <a:t> </a:t>
            </a:r>
            <a:r>
              <a:rPr spc="-55" dirty="0"/>
              <a:t>of</a:t>
            </a:r>
            <a:r>
              <a:rPr spc="-114" dirty="0"/>
              <a:t> </a:t>
            </a:r>
            <a:r>
              <a:rPr spc="-50" dirty="0"/>
              <a:t>significance</a:t>
            </a:r>
            <a:r>
              <a:rPr spc="-95" dirty="0"/>
              <a:t> </a:t>
            </a:r>
            <a:r>
              <a:rPr spc="-40" dirty="0"/>
              <a:t>and</a:t>
            </a:r>
            <a:r>
              <a:rPr spc="-100" dirty="0"/>
              <a:t> </a:t>
            </a:r>
            <a:r>
              <a:rPr spc="-45" dirty="0"/>
              <a:t>types</a:t>
            </a:r>
            <a:r>
              <a:rPr spc="-125" dirty="0"/>
              <a:t> </a:t>
            </a:r>
            <a:r>
              <a:rPr spc="-55" dirty="0"/>
              <a:t>of</a:t>
            </a:r>
            <a:r>
              <a:rPr spc="-100" dirty="0"/>
              <a:t> </a:t>
            </a:r>
            <a:r>
              <a:rPr spc="-45" dirty="0"/>
              <a:t>tests</a:t>
            </a:r>
            <a:endParaRPr spc="-45" dirty="0"/>
          </a:p>
        </p:txBody>
      </p:sp>
      <p:grpSp>
        <p:nvGrpSpPr>
          <p:cNvPr id="6" name="object 6"/>
          <p:cNvGrpSpPr/>
          <p:nvPr/>
        </p:nvGrpSpPr>
        <p:grpSpPr>
          <a:xfrm>
            <a:off x="0" y="795527"/>
            <a:ext cx="11366500" cy="1158240"/>
            <a:chOff x="0" y="795527"/>
            <a:chExt cx="11366500" cy="1158240"/>
          </a:xfrm>
        </p:grpSpPr>
        <p:pic>
          <p:nvPicPr>
            <p:cNvPr id="7" name="object 7"/>
            <p:cNvPicPr/>
            <p:nvPr/>
          </p:nvPicPr>
          <p:blipFill>
            <a:blip r:embed="rId2" cstate="print"/>
            <a:stretch>
              <a:fillRect/>
            </a:stretch>
          </p:blipFill>
          <p:spPr>
            <a:xfrm>
              <a:off x="2481072" y="1117091"/>
              <a:ext cx="8884920" cy="836676"/>
            </a:xfrm>
            <a:prstGeom prst="rect">
              <a:avLst/>
            </a:prstGeom>
          </p:spPr>
        </p:pic>
        <p:sp>
          <p:nvSpPr>
            <p:cNvPr id="8" name="object 8"/>
            <p:cNvSpPr/>
            <p:nvPr/>
          </p:nvSpPr>
          <p:spPr>
            <a:xfrm>
              <a:off x="2481072" y="795527"/>
              <a:ext cx="581025" cy="1156970"/>
            </a:xfrm>
            <a:custGeom>
              <a:avLst/>
              <a:gdLst/>
              <a:ahLst/>
              <a:cxnLst/>
              <a:rect l="l" t="t" r="r" b="b"/>
              <a:pathLst>
                <a:path w="581025" h="1156970">
                  <a:moveTo>
                    <a:pt x="580644" y="0"/>
                  </a:moveTo>
                  <a:lnTo>
                    <a:pt x="0" y="383667"/>
                  </a:lnTo>
                  <a:lnTo>
                    <a:pt x="0" y="1156716"/>
                  </a:lnTo>
                  <a:lnTo>
                    <a:pt x="580644" y="773049"/>
                  </a:lnTo>
                  <a:lnTo>
                    <a:pt x="580644" y="0"/>
                  </a:lnTo>
                  <a:close/>
                </a:path>
              </a:pathLst>
            </a:custGeom>
            <a:solidFill>
              <a:srgbClr val="465B4F"/>
            </a:solidFill>
          </p:spPr>
          <p:txBody>
            <a:bodyPr wrap="square" lIns="0" tIns="0" rIns="0" bIns="0" rtlCol="0"/>
            <a:lstStyle/>
            <a:p/>
          </p:txBody>
        </p:sp>
        <p:sp>
          <p:nvSpPr>
            <p:cNvPr id="9" name="object 9"/>
            <p:cNvSpPr/>
            <p:nvPr/>
          </p:nvSpPr>
          <p:spPr>
            <a:xfrm>
              <a:off x="0" y="797051"/>
              <a:ext cx="3068320" cy="875030"/>
            </a:xfrm>
            <a:custGeom>
              <a:avLst/>
              <a:gdLst/>
              <a:ahLst/>
              <a:cxnLst/>
              <a:rect l="l" t="t" r="r" b="b"/>
              <a:pathLst>
                <a:path w="3068320" h="875030">
                  <a:moveTo>
                    <a:pt x="3067812" y="0"/>
                  </a:moveTo>
                  <a:lnTo>
                    <a:pt x="0" y="0"/>
                  </a:lnTo>
                  <a:lnTo>
                    <a:pt x="0" y="874776"/>
                  </a:lnTo>
                  <a:lnTo>
                    <a:pt x="3067812" y="874776"/>
                  </a:lnTo>
                  <a:lnTo>
                    <a:pt x="3067812" y="0"/>
                  </a:lnTo>
                  <a:close/>
                </a:path>
              </a:pathLst>
            </a:custGeom>
            <a:solidFill>
              <a:srgbClr val="96AD9F"/>
            </a:solidFill>
          </p:spPr>
          <p:txBody>
            <a:bodyPr wrap="square" lIns="0" tIns="0" rIns="0" bIns="0" rtlCol="0"/>
            <a:lstStyle/>
            <a:p/>
          </p:txBody>
        </p:sp>
      </p:grpSp>
      <p:sp>
        <p:nvSpPr>
          <p:cNvPr id="10" name="object 10"/>
          <p:cNvSpPr txBox="1"/>
          <p:nvPr/>
        </p:nvSpPr>
        <p:spPr>
          <a:xfrm>
            <a:off x="231140" y="1055878"/>
            <a:ext cx="23914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Segoe UI" panose="020B0502040204020203"/>
                <a:cs typeface="Segoe UI" panose="020B0502040204020203"/>
              </a:rPr>
              <a:t>Level</a:t>
            </a:r>
            <a:r>
              <a:rPr sz="1800" spc="-30" dirty="0">
                <a:solidFill>
                  <a:srgbClr val="FFFFFF"/>
                </a:solidFill>
                <a:latin typeface="Segoe UI" panose="020B0502040204020203"/>
                <a:cs typeface="Segoe UI" panose="020B0502040204020203"/>
              </a:rPr>
              <a:t> </a:t>
            </a:r>
            <a:r>
              <a:rPr sz="1800" spc="-20" dirty="0">
                <a:solidFill>
                  <a:srgbClr val="FFFFFF"/>
                </a:solidFill>
                <a:latin typeface="Segoe UI" panose="020B0502040204020203"/>
                <a:cs typeface="Segoe UI" panose="020B0502040204020203"/>
              </a:rPr>
              <a:t>of</a:t>
            </a:r>
            <a:r>
              <a:rPr sz="1800" spc="-4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significance</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a:t>
            </a:r>
            <a:r>
              <a:rPr sz="1800" spc="-5" dirty="0">
                <a:solidFill>
                  <a:srgbClr val="FFFFFF"/>
                </a:solidFill>
                <a:latin typeface="Cambria Math" panose="02040503050406030204"/>
                <a:cs typeface="Cambria Math" panose="02040503050406030204"/>
              </a:rPr>
              <a:t>α)</a:t>
            </a:r>
            <a:endParaRPr sz="1800">
              <a:latin typeface="Cambria Math" panose="02040503050406030204"/>
              <a:cs typeface="Cambria Math" panose="02040503050406030204"/>
            </a:endParaRPr>
          </a:p>
        </p:txBody>
      </p:sp>
      <p:sp>
        <p:nvSpPr>
          <p:cNvPr id="11" name="object 11"/>
          <p:cNvSpPr txBox="1"/>
          <p:nvPr/>
        </p:nvSpPr>
        <p:spPr>
          <a:xfrm>
            <a:off x="3370834" y="1236345"/>
            <a:ext cx="7488555"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Segoe UI" panose="020B0502040204020203"/>
                <a:cs typeface="Segoe UI" panose="020B0502040204020203"/>
              </a:rPr>
              <a:t>The</a:t>
            </a:r>
            <a:r>
              <a:rPr sz="1800" spc="-25"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probability</a:t>
            </a:r>
            <a:r>
              <a:rPr sz="1800" spc="45" dirty="0">
                <a:solidFill>
                  <a:srgbClr val="FFFFFF"/>
                </a:solidFill>
                <a:latin typeface="Segoe UI" panose="020B0502040204020203"/>
                <a:cs typeface="Segoe UI" panose="020B0502040204020203"/>
              </a:rPr>
              <a:t> </a:t>
            </a:r>
            <a:r>
              <a:rPr sz="1800" spc="-20" dirty="0">
                <a:solidFill>
                  <a:srgbClr val="FFFFFF"/>
                </a:solidFill>
                <a:latin typeface="Segoe UI" panose="020B0502040204020203"/>
                <a:cs typeface="Segoe UI" panose="020B0502040204020203"/>
              </a:rPr>
              <a:t>of</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rejecting</a:t>
            </a:r>
            <a:r>
              <a:rPr sz="1800" spc="2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a</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null</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hypothesis</a:t>
            </a:r>
            <a:r>
              <a:rPr sz="1800" spc="-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that</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is </a:t>
            </a:r>
            <a:r>
              <a:rPr sz="1800" dirty="0">
                <a:solidFill>
                  <a:srgbClr val="FFFFFF"/>
                </a:solidFill>
                <a:latin typeface="Segoe UI" panose="020B0502040204020203"/>
                <a:cs typeface="Segoe UI" panose="020B0502040204020203"/>
              </a:rPr>
              <a:t>true;</a:t>
            </a:r>
            <a:r>
              <a:rPr sz="1800" spc="-10"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the</a:t>
            </a:r>
            <a:r>
              <a:rPr sz="1800" spc="-15"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probability</a:t>
            </a:r>
            <a:r>
              <a:rPr sz="1800" spc="30" dirty="0">
                <a:solidFill>
                  <a:srgbClr val="FFFFFF"/>
                </a:solidFill>
                <a:latin typeface="Segoe UI" panose="020B0502040204020203"/>
                <a:cs typeface="Segoe UI" panose="020B0502040204020203"/>
              </a:rPr>
              <a:t> </a:t>
            </a:r>
            <a:r>
              <a:rPr sz="1800" spc="-20" dirty="0">
                <a:solidFill>
                  <a:srgbClr val="FFFFFF"/>
                </a:solidFill>
                <a:latin typeface="Segoe UI" panose="020B0502040204020203"/>
                <a:cs typeface="Segoe UI" panose="020B0502040204020203"/>
              </a:rPr>
              <a:t>of </a:t>
            </a:r>
            <a:r>
              <a:rPr sz="1800" spc="-47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making</a:t>
            </a:r>
            <a:r>
              <a:rPr sz="1800" spc="-10"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this</a:t>
            </a:r>
            <a:r>
              <a:rPr sz="1800" spc="-5" dirty="0">
                <a:solidFill>
                  <a:srgbClr val="FFFFFF"/>
                </a:solidFill>
                <a:latin typeface="Segoe UI" panose="020B0502040204020203"/>
                <a:cs typeface="Segoe UI" panose="020B0502040204020203"/>
              </a:rPr>
              <a:t> </a:t>
            </a:r>
            <a:r>
              <a:rPr sz="1800" spc="-30" dirty="0">
                <a:solidFill>
                  <a:srgbClr val="FFFFFF"/>
                </a:solidFill>
                <a:latin typeface="Segoe UI" panose="020B0502040204020203"/>
                <a:cs typeface="Segoe UI" panose="020B0502040204020203"/>
              </a:rPr>
              <a:t>error.</a:t>
            </a:r>
            <a:endParaRPr sz="1800">
              <a:latin typeface="Segoe UI" panose="020B0502040204020203"/>
              <a:cs typeface="Segoe UI" panose="020B0502040204020203"/>
            </a:endParaRPr>
          </a:p>
        </p:txBody>
      </p:sp>
      <p:sp>
        <p:nvSpPr>
          <p:cNvPr id="12" name="object 12"/>
          <p:cNvSpPr/>
          <p:nvPr/>
        </p:nvSpPr>
        <p:spPr>
          <a:xfrm>
            <a:off x="6835140" y="2145792"/>
            <a:ext cx="894715" cy="894715"/>
          </a:xfrm>
          <a:custGeom>
            <a:avLst/>
            <a:gdLst/>
            <a:ahLst/>
            <a:cxnLst/>
            <a:rect l="l" t="t" r="r" b="b"/>
            <a:pathLst>
              <a:path w="894715" h="894714">
                <a:moveTo>
                  <a:pt x="447293" y="0"/>
                </a:moveTo>
                <a:lnTo>
                  <a:pt x="398559" y="2624"/>
                </a:lnTo>
                <a:lnTo>
                  <a:pt x="351344" y="10317"/>
                </a:lnTo>
                <a:lnTo>
                  <a:pt x="305921" y="22805"/>
                </a:lnTo>
                <a:lnTo>
                  <a:pt x="262563" y="39814"/>
                </a:lnTo>
                <a:lnTo>
                  <a:pt x="221544" y="61072"/>
                </a:lnTo>
                <a:lnTo>
                  <a:pt x="183136" y="86307"/>
                </a:lnTo>
                <a:lnTo>
                  <a:pt x="147611" y="115244"/>
                </a:lnTo>
                <a:lnTo>
                  <a:pt x="115244" y="147611"/>
                </a:lnTo>
                <a:lnTo>
                  <a:pt x="86307" y="183136"/>
                </a:lnTo>
                <a:lnTo>
                  <a:pt x="61072" y="221544"/>
                </a:lnTo>
                <a:lnTo>
                  <a:pt x="39814" y="262563"/>
                </a:lnTo>
                <a:lnTo>
                  <a:pt x="22805" y="305921"/>
                </a:lnTo>
                <a:lnTo>
                  <a:pt x="10317" y="351344"/>
                </a:lnTo>
                <a:lnTo>
                  <a:pt x="2624" y="398559"/>
                </a:lnTo>
                <a:lnTo>
                  <a:pt x="0" y="447294"/>
                </a:lnTo>
                <a:lnTo>
                  <a:pt x="2624" y="496028"/>
                </a:lnTo>
                <a:lnTo>
                  <a:pt x="10317" y="543243"/>
                </a:lnTo>
                <a:lnTo>
                  <a:pt x="22805" y="588666"/>
                </a:lnTo>
                <a:lnTo>
                  <a:pt x="39814" y="632024"/>
                </a:lnTo>
                <a:lnTo>
                  <a:pt x="61072" y="673043"/>
                </a:lnTo>
                <a:lnTo>
                  <a:pt x="86307" y="711451"/>
                </a:lnTo>
                <a:lnTo>
                  <a:pt x="115244" y="746976"/>
                </a:lnTo>
                <a:lnTo>
                  <a:pt x="147611" y="779343"/>
                </a:lnTo>
                <a:lnTo>
                  <a:pt x="183136" y="808280"/>
                </a:lnTo>
                <a:lnTo>
                  <a:pt x="221544" y="833515"/>
                </a:lnTo>
                <a:lnTo>
                  <a:pt x="262563" y="854773"/>
                </a:lnTo>
                <a:lnTo>
                  <a:pt x="305921" y="871782"/>
                </a:lnTo>
                <a:lnTo>
                  <a:pt x="351344" y="884270"/>
                </a:lnTo>
                <a:lnTo>
                  <a:pt x="398559" y="891963"/>
                </a:lnTo>
                <a:lnTo>
                  <a:pt x="447293" y="894588"/>
                </a:lnTo>
                <a:lnTo>
                  <a:pt x="496028" y="891963"/>
                </a:lnTo>
                <a:lnTo>
                  <a:pt x="543243" y="884270"/>
                </a:lnTo>
                <a:lnTo>
                  <a:pt x="588666" y="871782"/>
                </a:lnTo>
                <a:lnTo>
                  <a:pt x="632024" y="854773"/>
                </a:lnTo>
                <a:lnTo>
                  <a:pt x="673043" y="833515"/>
                </a:lnTo>
                <a:lnTo>
                  <a:pt x="711451" y="808280"/>
                </a:lnTo>
                <a:lnTo>
                  <a:pt x="746976" y="779343"/>
                </a:lnTo>
                <a:lnTo>
                  <a:pt x="779343" y="746976"/>
                </a:lnTo>
                <a:lnTo>
                  <a:pt x="808280" y="711451"/>
                </a:lnTo>
                <a:lnTo>
                  <a:pt x="833515" y="673043"/>
                </a:lnTo>
                <a:lnTo>
                  <a:pt x="854773" y="632024"/>
                </a:lnTo>
                <a:lnTo>
                  <a:pt x="871782" y="588666"/>
                </a:lnTo>
                <a:lnTo>
                  <a:pt x="884270" y="543243"/>
                </a:lnTo>
                <a:lnTo>
                  <a:pt x="891963" y="496028"/>
                </a:lnTo>
                <a:lnTo>
                  <a:pt x="894587" y="447294"/>
                </a:lnTo>
                <a:lnTo>
                  <a:pt x="891963" y="398559"/>
                </a:lnTo>
                <a:lnTo>
                  <a:pt x="884270" y="351344"/>
                </a:lnTo>
                <a:lnTo>
                  <a:pt x="871782" y="305921"/>
                </a:lnTo>
                <a:lnTo>
                  <a:pt x="854773" y="262563"/>
                </a:lnTo>
                <a:lnTo>
                  <a:pt x="833515" y="221544"/>
                </a:lnTo>
                <a:lnTo>
                  <a:pt x="808280" y="183136"/>
                </a:lnTo>
                <a:lnTo>
                  <a:pt x="779343" y="147611"/>
                </a:lnTo>
                <a:lnTo>
                  <a:pt x="746976" y="115244"/>
                </a:lnTo>
                <a:lnTo>
                  <a:pt x="711451" y="86307"/>
                </a:lnTo>
                <a:lnTo>
                  <a:pt x="673043" y="61072"/>
                </a:lnTo>
                <a:lnTo>
                  <a:pt x="632024" y="39814"/>
                </a:lnTo>
                <a:lnTo>
                  <a:pt x="588666" y="22805"/>
                </a:lnTo>
                <a:lnTo>
                  <a:pt x="543243" y="10317"/>
                </a:lnTo>
                <a:lnTo>
                  <a:pt x="496028" y="2624"/>
                </a:lnTo>
                <a:lnTo>
                  <a:pt x="447293" y="0"/>
                </a:lnTo>
                <a:close/>
              </a:path>
            </a:pathLst>
          </a:custGeom>
          <a:solidFill>
            <a:srgbClr val="96AD9F"/>
          </a:solidFill>
        </p:spPr>
        <p:txBody>
          <a:bodyPr wrap="square" lIns="0" tIns="0" rIns="0" bIns="0" rtlCol="0"/>
          <a:lstStyle/>
          <a:p/>
        </p:txBody>
      </p:sp>
      <p:sp>
        <p:nvSpPr>
          <p:cNvPr id="13" name="object 13"/>
          <p:cNvSpPr/>
          <p:nvPr/>
        </p:nvSpPr>
        <p:spPr>
          <a:xfrm>
            <a:off x="8325611" y="2145792"/>
            <a:ext cx="894715" cy="894715"/>
          </a:xfrm>
          <a:custGeom>
            <a:avLst/>
            <a:gdLst/>
            <a:ahLst/>
            <a:cxnLst/>
            <a:rect l="l" t="t" r="r" b="b"/>
            <a:pathLst>
              <a:path w="894715" h="894714">
                <a:moveTo>
                  <a:pt x="447294" y="0"/>
                </a:moveTo>
                <a:lnTo>
                  <a:pt x="398559" y="2624"/>
                </a:lnTo>
                <a:lnTo>
                  <a:pt x="351344" y="10317"/>
                </a:lnTo>
                <a:lnTo>
                  <a:pt x="305921" y="22805"/>
                </a:lnTo>
                <a:lnTo>
                  <a:pt x="262563" y="39814"/>
                </a:lnTo>
                <a:lnTo>
                  <a:pt x="221544" y="61072"/>
                </a:lnTo>
                <a:lnTo>
                  <a:pt x="183136" y="86307"/>
                </a:lnTo>
                <a:lnTo>
                  <a:pt x="147611" y="115244"/>
                </a:lnTo>
                <a:lnTo>
                  <a:pt x="115244" y="147611"/>
                </a:lnTo>
                <a:lnTo>
                  <a:pt x="86307" y="183136"/>
                </a:lnTo>
                <a:lnTo>
                  <a:pt x="61072" y="221544"/>
                </a:lnTo>
                <a:lnTo>
                  <a:pt x="39814" y="262563"/>
                </a:lnTo>
                <a:lnTo>
                  <a:pt x="22805" y="305921"/>
                </a:lnTo>
                <a:lnTo>
                  <a:pt x="10317" y="351344"/>
                </a:lnTo>
                <a:lnTo>
                  <a:pt x="2624" y="398559"/>
                </a:lnTo>
                <a:lnTo>
                  <a:pt x="0" y="447294"/>
                </a:lnTo>
                <a:lnTo>
                  <a:pt x="2624" y="496028"/>
                </a:lnTo>
                <a:lnTo>
                  <a:pt x="10317" y="543243"/>
                </a:lnTo>
                <a:lnTo>
                  <a:pt x="22805" y="588666"/>
                </a:lnTo>
                <a:lnTo>
                  <a:pt x="39814" y="632024"/>
                </a:lnTo>
                <a:lnTo>
                  <a:pt x="61072" y="673043"/>
                </a:lnTo>
                <a:lnTo>
                  <a:pt x="86307" y="711451"/>
                </a:lnTo>
                <a:lnTo>
                  <a:pt x="115244" y="746976"/>
                </a:lnTo>
                <a:lnTo>
                  <a:pt x="147611" y="779343"/>
                </a:lnTo>
                <a:lnTo>
                  <a:pt x="183136" y="808280"/>
                </a:lnTo>
                <a:lnTo>
                  <a:pt x="221544" y="833515"/>
                </a:lnTo>
                <a:lnTo>
                  <a:pt x="262563" y="854773"/>
                </a:lnTo>
                <a:lnTo>
                  <a:pt x="305921" y="871782"/>
                </a:lnTo>
                <a:lnTo>
                  <a:pt x="351344" y="884270"/>
                </a:lnTo>
                <a:lnTo>
                  <a:pt x="398559" y="891963"/>
                </a:lnTo>
                <a:lnTo>
                  <a:pt x="447294" y="894588"/>
                </a:lnTo>
                <a:lnTo>
                  <a:pt x="496028" y="891963"/>
                </a:lnTo>
                <a:lnTo>
                  <a:pt x="543243" y="884270"/>
                </a:lnTo>
                <a:lnTo>
                  <a:pt x="588666" y="871782"/>
                </a:lnTo>
                <a:lnTo>
                  <a:pt x="632024" y="854773"/>
                </a:lnTo>
                <a:lnTo>
                  <a:pt x="673043" y="833515"/>
                </a:lnTo>
                <a:lnTo>
                  <a:pt x="711451" y="808280"/>
                </a:lnTo>
                <a:lnTo>
                  <a:pt x="746976" y="779343"/>
                </a:lnTo>
                <a:lnTo>
                  <a:pt x="779343" y="746976"/>
                </a:lnTo>
                <a:lnTo>
                  <a:pt x="808280" y="711451"/>
                </a:lnTo>
                <a:lnTo>
                  <a:pt x="833515" y="673043"/>
                </a:lnTo>
                <a:lnTo>
                  <a:pt x="854773" y="632024"/>
                </a:lnTo>
                <a:lnTo>
                  <a:pt x="871782" y="588666"/>
                </a:lnTo>
                <a:lnTo>
                  <a:pt x="884270" y="543243"/>
                </a:lnTo>
                <a:lnTo>
                  <a:pt x="891963" y="496028"/>
                </a:lnTo>
                <a:lnTo>
                  <a:pt x="894588" y="447294"/>
                </a:lnTo>
                <a:lnTo>
                  <a:pt x="891963" y="398559"/>
                </a:lnTo>
                <a:lnTo>
                  <a:pt x="884270" y="351344"/>
                </a:lnTo>
                <a:lnTo>
                  <a:pt x="871782" y="305921"/>
                </a:lnTo>
                <a:lnTo>
                  <a:pt x="854773" y="262563"/>
                </a:lnTo>
                <a:lnTo>
                  <a:pt x="833515" y="221544"/>
                </a:lnTo>
                <a:lnTo>
                  <a:pt x="808280" y="183136"/>
                </a:lnTo>
                <a:lnTo>
                  <a:pt x="779343" y="147611"/>
                </a:lnTo>
                <a:lnTo>
                  <a:pt x="746976" y="115244"/>
                </a:lnTo>
                <a:lnTo>
                  <a:pt x="711451" y="86307"/>
                </a:lnTo>
                <a:lnTo>
                  <a:pt x="673043" y="61072"/>
                </a:lnTo>
                <a:lnTo>
                  <a:pt x="632024" y="39814"/>
                </a:lnTo>
                <a:lnTo>
                  <a:pt x="588666" y="22805"/>
                </a:lnTo>
                <a:lnTo>
                  <a:pt x="543243" y="10317"/>
                </a:lnTo>
                <a:lnTo>
                  <a:pt x="496028" y="2624"/>
                </a:lnTo>
                <a:lnTo>
                  <a:pt x="447294" y="0"/>
                </a:lnTo>
                <a:close/>
              </a:path>
            </a:pathLst>
          </a:custGeom>
          <a:solidFill>
            <a:srgbClr val="688586"/>
          </a:solidFill>
        </p:spPr>
        <p:txBody>
          <a:bodyPr wrap="square" lIns="0" tIns="0" rIns="0" bIns="0" rtlCol="0"/>
          <a:lstStyle/>
          <a:p/>
        </p:txBody>
      </p:sp>
      <p:sp>
        <p:nvSpPr>
          <p:cNvPr id="14" name="object 14"/>
          <p:cNvSpPr/>
          <p:nvPr/>
        </p:nvSpPr>
        <p:spPr>
          <a:xfrm>
            <a:off x="9816083" y="2145792"/>
            <a:ext cx="894715" cy="894715"/>
          </a:xfrm>
          <a:custGeom>
            <a:avLst/>
            <a:gdLst/>
            <a:ahLst/>
            <a:cxnLst/>
            <a:rect l="l" t="t" r="r" b="b"/>
            <a:pathLst>
              <a:path w="894715" h="894714">
                <a:moveTo>
                  <a:pt x="447294" y="0"/>
                </a:moveTo>
                <a:lnTo>
                  <a:pt x="398559" y="2624"/>
                </a:lnTo>
                <a:lnTo>
                  <a:pt x="351344" y="10317"/>
                </a:lnTo>
                <a:lnTo>
                  <a:pt x="305921" y="22805"/>
                </a:lnTo>
                <a:lnTo>
                  <a:pt x="262563" y="39814"/>
                </a:lnTo>
                <a:lnTo>
                  <a:pt x="221544" y="61072"/>
                </a:lnTo>
                <a:lnTo>
                  <a:pt x="183136" y="86307"/>
                </a:lnTo>
                <a:lnTo>
                  <a:pt x="147611" y="115244"/>
                </a:lnTo>
                <a:lnTo>
                  <a:pt x="115244" y="147611"/>
                </a:lnTo>
                <a:lnTo>
                  <a:pt x="86307" y="183136"/>
                </a:lnTo>
                <a:lnTo>
                  <a:pt x="61072" y="221544"/>
                </a:lnTo>
                <a:lnTo>
                  <a:pt x="39814" y="262563"/>
                </a:lnTo>
                <a:lnTo>
                  <a:pt x="22805" y="305921"/>
                </a:lnTo>
                <a:lnTo>
                  <a:pt x="10317" y="351344"/>
                </a:lnTo>
                <a:lnTo>
                  <a:pt x="2624" y="398559"/>
                </a:lnTo>
                <a:lnTo>
                  <a:pt x="0" y="447294"/>
                </a:lnTo>
                <a:lnTo>
                  <a:pt x="2624" y="496028"/>
                </a:lnTo>
                <a:lnTo>
                  <a:pt x="10317" y="543243"/>
                </a:lnTo>
                <a:lnTo>
                  <a:pt x="22805" y="588666"/>
                </a:lnTo>
                <a:lnTo>
                  <a:pt x="39814" y="632024"/>
                </a:lnTo>
                <a:lnTo>
                  <a:pt x="61072" y="673043"/>
                </a:lnTo>
                <a:lnTo>
                  <a:pt x="86307" y="711451"/>
                </a:lnTo>
                <a:lnTo>
                  <a:pt x="115244" y="746976"/>
                </a:lnTo>
                <a:lnTo>
                  <a:pt x="147611" y="779343"/>
                </a:lnTo>
                <a:lnTo>
                  <a:pt x="183136" y="808280"/>
                </a:lnTo>
                <a:lnTo>
                  <a:pt x="221544" y="833515"/>
                </a:lnTo>
                <a:lnTo>
                  <a:pt x="262563" y="854773"/>
                </a:lnTo>
                <a:lnTo>
                  <a:pt x="305921" y="871782"/>
                </a:lnTo>
                <a:lnTo>
                  <a:pt x="351344" y="884270"/>
                </a:lnTo>
                <a:lnTo>
                  <a:pt x="398559" y="891963"/>
                </a:lnTo>
                <a:lnTo>
                  <a:pt x="447294" y="894588"/>
                </a:lnTo>
                <a:lnTo>
                  <a:pt x="496028" y="891963"/>
                </a:lnTo>
                <a:lnTo>
                  <a:pt x="543243" y="884270"/>
                </a:lnTo>
                <a:lnTo>
                  <a:pt x="588666" y="871782"/>
                </a:lnTo>
                <a:lnTo>
                  <a:pt x="632024" y="854773"/>
                </a:lnTo>
                <a:lnTo>
                  <a:pt x="673043" y="833515"/>
                </a:lnTo>
                <a:lnTo>
                  <a:pt x="711451" y="808280"/>
                </a:lnTo>
                <a:lnTo>
                  <a:pt x="746976" y="779343"/>
                </a:lnTo>
                <a:lnTo>
                  <a:pt x="779343" y="746976"/>
                </a:lnTo>
                <a:lnTo>
                  <a:pt x="808280" y="711451"/>
                </a:lnTo>
                <a:lnTo>
                  <a:pt x="833515" y="673043"/>
                </a:lnTo>
                <a:lnTo>
                  <a:pt x="854773" y="632024"/>
                </a:lnTo>
                <a:lnTo>
                  <a:pt x="871782" y="588666"/>
                </a:lnTo>
                <a:lnTo>
                  <a:pt x="884270" y="543243"/>
                </a:lnTo>
                <a:lnTo>
                  <a:pt x="891963" y="496028"/>
                </a:lnTo>
                <a:lnTo>
                  <a:pt x="894588" y="447294"/>
                </a:lnTo>
                <a:lnTo>
                  <a:pt x="891963" y="398559"/>
                </a:lnTo>
                <a:lnTo>
                  <a:pt x="884270" y="351344"/>
                </a:lnTo>
                <a:lnTo>
                  <a:pt x="871782" y="305921"/>
                </a:lnTo>
                <a:lnTo>
                  <a:pt x="854773" y="262563"/>
                </a:lnTo>
                <a:lnTo>
                  <a:pt x="833515" y="221544"/>
                </a:lnTo>
                <a:lnTo>
                  <a:pt x="808280" y="183136"/>
                </a:lnTo>
                <a:lnTo>
                  <a:pt x="779343" y="147611"/>
                </a:lnTo>
                <a:lnTo>
                  <a:pt x="746976" y="115244"/>
                </a:lnTo>
                <a:lnTo>
                  <a:pt x="711451" y="86307"/>
                </a:lnTo>
                <a:lnTo>
                  <a:pt x="673043" y="61072"/>
                </a:lnTo>
                <a:lnTo>
                  <a:pt x="632024" y="39814"/>
                </a:lnTo>
                <a:lnTo>
                  <a:pt x="588666" y="22805"/>
                </a:lnTo>
                <a:lnTo>
                  <a:pt x="543243" y="10317"/>
                </a:lnTo>
                <a:lnTo>
                  <a:pt x="496028" y="2624"/>
                </a:lnTo>
                <a:lnTo>
                  <a:pt x="447294" y="0"/>
                </a:lnTo>
                <a:close/>
              </a:path>
            </a:pathLst>
          </a:custGeom>
          <a:solidFill>
            <a:srgbClr val="486A75"/>
          </a:solidFill>
        </p:spPr>
        <p:txBody>
          <a:bodyPr wrap="square" lIns="0" tIns="0" rIns="0" bIns="0" rtlCol="0"/>
          <a:lstStyle/>
          <a:p/>
        </p:txBody>
      </p:sp>
      <p:sp>
        <p:nvSpPr>
          <p:cNvPr id="15" name="object 15"/>
          <p:cNvSpPr txBox="1">
            <a:spLocks noGrp="1"/>
          </p:cNvSpPr>
          <p:nvPr>
            <p:ph type="body" idx="1"/>
          </p:nvPr>
        </p:nvSpPr>
        <p:spPr>
          <a:prstGeom prst="rect">
            <a:avLst/>
          </a:prstGeom>
        </p:spPr>
        <p:txBody>
          <a:bodyPr vert="horz" wrap="square" lIns="0" tIns="13335" rIns="0" bIns="0" rtlCol="0">
            <a:spAutoFit/>
          </a:bodyPr>
          <a:lstStyle/>
          <a:p>
            <a:pPr marL="6548755">
              <a:lnSpc>
                <a:spcPct val="100000"/>
              </a:lnSpc>
              <a:spcBef>
                <a:spcPts val="105"/>
              </a:spcBef>
              <a:tabLst>
                <a:tab pos="8039100" algn="l"/>
                <a:tab pos="9530080" algn="l"/>
              </a:tabLst>
            </a:pPr>
            <a:r>
              <a:rPr spc="-5" dirty="0"/>
              <a:t>0.10	0.05	0.01</a:t>
            </a:r>
            <a:endParaRPr spc="-5" dirty="0"/>
          </a:p>
          <a:p>
            <a:pPr marL="6047740">
              <a:lnSpc>
                <a:spcPct val="100000"/>
              </a:lnSpc>
              <a:spcBef>
                <a:spcPts val="10"/>
              </a:spcBef>
            </a:pPr>
            <a:endParaRPr sz="3350"/>
          </a:p>
          <a:p>
            <a:pPr marL="6047740" marR="158115" algn="ctr">
              <a:lnSpc>
                <a:spcPct val="100000"/>
              </a:lnSpc>
            </a:pPr>
            <a:r>
              <a:rPr sz="2000" b="1" spc="-45" dirty="0">
                <a:solidFill>
                  <a:srgbClr val="56555A"/>
                </a:solidFill>
                <a:latin typeface="Leelawadee UI" panose="020B0502040204020203"/>
                <a:cs typeface="Leelawadee UI" panose="020B0502040204020203"/>
              </a:rPr>
              <a:t>O</a:t>
            </a:r>
            <a:r>
              <a:rPr sz="2000" b="1" spc="-50" dirty="0">
                <a:solidFill>
                  <a:srgbClr val="56555A"/>
                </a:solidFill>
                <a:latin typeface="Leelawadee UI" panose="020B0502040204020203"/>
                <a:cs typeface="Leelawadee UI" panose="020B0502040204020203"/>
              </a:rPr>
              <a:t>n</a:t>
            </a:r>
            <a:r>
              <a:rPr sz="2000" b="1" spc="-55" dirty="0">
                <a:solidFill>
                  <a:srgbClr val="56555A"/>
                </a:solidFill>
                <a:latin typeface="Leelawadee UI" panose="020B0502040204020203"/>
                <a:cs typeface="Leelawadee UI" panose="020B0502040204020203"/>
              </a:rPr>
              <a:t>e</a:t>
            </a:r>
            <a:r>
              <a:rPr sz="2000" b="1" spc="-45" dirty="0">
                <a:solidFill>
                  <a:srgbClr val="56555A"/>
                </a:solidFill>
                <a:latin typeface="Leelawadee UI" panose="020B0502040204020203"/>
                <a:cs typeface="Leelawadee UI" panose="020B0502040204020203"/>
              </a:rPr>
              <a:t>-</a:t>
            </a:r>
            <a:r>
              <a:rPr sz="2000" b="1" spc="-55" dirty="0">
                <a:solidFill>
                  <a:srgbClr val="56555A"/>
                </a:solidFill>
                <a:latin typeface="Leelawadee UI" panose="020B0502040204020203"/>
                <a:cs typeface="Leelawadee UI" panose="020B0502040204020203"/>
              </a:rPr>
              <a:t>si</a:t>
            </a:r>
            <a:r>
              <a:rPr sz="2000" b="1" spc="-65" dirty="0">
                <a:solidFill>
                  <a:srgbClr val="56555A"/>
                </a:solidFill>
                <a:latin typeface="Leelawadee UI" panose="020B0502040204020203"/>
                <a:cs typeface="Leelawadee UI" panose="020B0502040204020203"/>
              </a:rPr>
              <a:t>d</a:t>
            </a:r>
            <a:r>
              <a:rPr sz="2000" b="1" spc="-55" dirty="0">
                <a:solidFill>
                  <a:srgbClr val="56555A"/>
                </a:solidFill>
                <a:latin typeface="Leelawadee UI" panose="020B0502040204020203"/>
                <a:cs typeface="Leelawadee UI" panose="020B0502040204020203"/>
              </a:rPr>
              <a:t>e</a:t>
            </a:r>
            <a:r>
              <a:rPr sz="2000" b="1" dirty="0">
                <a:solidFill>
                  <a:srgbClr val="56555A"/>
                </a:solidFill>
                <a:latin typeface="Leelawadee UI" panose="020B0502040204020203"/>
                <a:cs typeface="Leelawadee UI" panose="020B0502040204020203"/>
              </a:rPr>
              <a:t>d</a:t>
            </a:r>
            <a:r>
              <a:rPr sz="2000" b="1" spc="-135" dirty="0">
                <a:solidFill>
                  <a:srgbClr val="56555A"/>
                </a:solidFill>
                <a:latin typeface="Leelawadee UI" panose="020B0502040204020203"/>
                <a:cs typeface="Leelawadee UI" panose="020B0502040204020203"/>
              </a:rPr>
              <a:t> </a:t>
            </a:r>
            <a:r>
              <a:rPr sz="2000" b="1" spc="-45" dirty="0">
                <a:solidFill>
                  <a:srgbClr val="56555A"/>
                </a:solidFill>
                <a:latin typeface="Leelawadee UI" panose="020B0502040204020203"/>
                <a:cs typeface="Leelawadee UI" panose="020B0502040204020203"/>
              </a:rPr>
              <a:t>(</a:t>
            </a:r>
            <a:r>
              <a:rPr sz="2000" b="1" spc="-50" dirty="0">
                <a:solidFill>
                  <a:srgbClr val="56555A"/>
                </a:solidFill>
                <a:latin typeface="Leelawadee UI" panose="020B0502040204020203"/>
                <a:cs typeface="Leelawadee UI" panose="020B0502040204020203"/>
              </a:rPr>
              <a:t>on</a:t>
            </a:r>
            <a:r>
              <a:rPr sz="2000" b="1" spc="-55" dirty="0">
                <a:solidFill>
                  <a:srgbClr val="56555A"/>
                </a:solidFill>
                <a:latin typeface="Leelawadee UI" panose="020B0502040204020203"/>
                <a:cs typeface="Leelawadee UI" panose="020B0502040204020203"/>
              </a:rPr>
              <a:t>e</a:t>
            </a:r>
            <a:r>
              <a:rPr sz="2000" b="1" spc="-45" dirty="0">
                <a:solidFill>
                  <a:srgbClr val="56555A"/>
                </a:solidFill>
                <a:latin typeface="Leelawadee UI" panose="020B0502040204020203"/>
                <a:cs typeface="Leelawadee UI" panose="020B0502040204020203"/>
              </a:rPr>
              <a:t>-</a:t>
            </a:r>
            <a:r>
              <a:rPr sz="2000" b="1" spc="-50" dirty="0">
                <a:solidFill>
                  <a:srgbClr val="56555A"/>
                </a:solidFill>
                <a:latin typeface="Leelawadee UI" panose="020B0502040204020203"/>
                <a:cs typeface="Leelawadee UI" panose="020B0502040204020203"/>
              </a:rPr>
              <a:t>t</a:t>
            </a:r>
            <a:r>
              <a:rPr sz="2000" b="1" spc="-60" dirty="0">
                <a:solidFill>
                  <a:srgbClr val="56555A"/>
                </a:solidFill>
                <a:latin typeface="Leelawadee UI" panose="020B0502040204020203"/>
                <a:cs typeface="Leelawadee UI" panose="020B0502040204020203"/>
              </a:rPr>
              <a:t>a</a:t>
            </a:r>
            <a:r>
              <a:rPr sz="2000" b="1" spc="-70" dirty="0">
                <a:solidFill>
                  <a:srgbClr val="56555A"/>
                </a:solidFill>
                <a:latin typeface="Leelawadee UI" panose="020B0502040204020203"/>
                <a:cs typeface="Leelawadee UI" panose="020B0502040204020203"/>
              </a:rPr>
              <a:t>i</a:t>
            </a:r>
            <a:r>
              <a:rPr sz="2000" b="1" spc="-55" dirty="0">
                <a:solidFill>
                  <a:srgbClr val="56555A"/>
                </a:solidFill>
                <a:latin typeface="Leelawadee UI" panose="020B0502040204020203"/>
                <a:cs typeface="Leelawadee UI" panose="020B0502040204020203"/>
              </a:rPr>
              <a:t>led</a:t>
            </a:r>
            <a:r>
              <a:rPr sz="2000" b="1" dirty="0">
                <a:solidFill>
                  <a:srgbClr val="56555A"/>
                </a:solidFill>
                <a:latin typeface="Leelawadee UI" panose="020B0502040204020203"/>
                <a:cs typeface="Leelawadee UI" panose="020B0502040204020203"/>
              </a:rPr>
              <a:t>)</a:t>
            </a:r>
            <a:r>
              <a:rPr sz="2000" b="1" spc="-150" dirty="0">
                <a:solidFill>
                  <a:srgbClr val="56555A"/>
                </a:solidFill>
                <a:latin typeface="Leelawadee UI" panose="020B0502040204020203"/>
                <a:cs typeface="Leelawadee UI" panose="020B0502040204020203"/>
              </a:rPr>
              <a:t> </a:t>
            </a:r>
            <a:r>
              <a:rPr sz="2000" b="1" spc="-65" dirty="0">
                <a:solidFill>
                  <a:srgbClr val="56555A"/>
                </a:solidFill>
                <a:latin typeface="Leelawadee UI" panose="020B0502040204020203"/>
                <a:cs typeface="Leelawadee UI" panose="020B0502040204020203"/>
              </a:rPr>
              <a:t>t</a:t>
            </a:r>
            <a:r>
              <a:rPr sz="2000" b="1" spc="-55" dirty="0">
                <a:solidFill>
                  <a:srgbClr val="56555A"/>
                </a:solidFill>
                <a:latin typeface="Leelawadee UI" panose="020B0502040204020203"/>
                <a:cs typeface="Leelawadee UI" panose="020B0502040204020203"/>
              </a:rPr>
              <a:t>es</a:t>
            </a:r>
            <a:r>
              <a:rPr sz="2000" b="1" dirty="0">
                <a:solidFill>
                  <a:srgbClr val="56555A"/>
                </a:solidFill>
                <a:latin typeface="Leelawadee UI" panose="020B0502040204020203"/>
                <a:cs typeface="Leelawadee UI" panose="020B0502040204020203"/>
              </a:rPr>
              <a:t>t</a:t>
            </a:r>
            <a:endParaRPr sz="2000">
              <a:latin typeface="Leelawadee UI" panose="020B0502040204020203"/>
              <a:cs typeface="Leelawadee UI" panose="020B0502040204020203"/>
            </a:endParaRPr>
          </a:p>
          <a:p>
            <a:pPr marL="6060440">
              <a:lnSpc>
                <a:spcPct val="100000"/>
              </a:lnSpc>
              <a:spcBef>
                <a:spcPts val="905"/>
              </a:spcBef>
            </a:pPr>
            <a:r>
              <a:rPr sz="1350" dirty="0">
                <a:solidFill>
                  <a:srgbClr val="56555A"/>
                </a:solidFill>
              </a:rPr>
              <a:t>Used</a:t>
            </a:r>
            <a:r>
              <a:rPr sz="1350" spc="-15" dirty="0">
                <a:solidFill>
                  <a:srgbClr val="56555A"/>
                </a:solidFill>
              </a:rPr>
              <a:t> </a:t>
            </a:r>
            <a:r>
              <a:rPr sz="1350" dirty="0">
                <a:solidFill>
                  <a:srgbClr val="56555A"/>
                </a:solidFill>
              </a:rPr>
              <a:t>when</a:t>
            </a:r>
            <a:r>
              <a:rPr sz="1350" spc="-25" dirty="0">
                <a:solidFill>
                  <a:srgbClr val="56555A"/>
                </a:solidFill>
              </a:rPr>
              <a:t> </a:t>
            </a:r>
            <a:r>
              <a:rPr sz="1350" dirty="0">
                <a:solidFill>
                  <a:srgbClr val="56555A"/>
                </a:solidFill>
              </a:rPr>
              <a:t>the</a:t>
            </a:r>
            <a:r>
              <a:rPr sz="1350" spc="-5" dirty="0">
                <a:solidFill>
                  <a:srgbClr val="56555A"/>
                </a:solidFill>
              </a:rPr>
              <a:t> </a:t>
            </a:r>
            <a:r>
              <a:rPr sz="1350" dirty="0">
                <a:solidFill>
                  <a:srgbClr val="56555A"/>
                </a:solidFill>
              </a:rPr>
              <a:t>null</a:t>
            </a:r>
            <a:r>
              <a:rPr sz="1350" spc="-15" dirty="0">
                <a:solidFill>
                  <a:srgbClr val="56555A"/>
                </a:solidFill>
              </a:rPr>
              <a:t> </a:t>
            </a:r>
            <a:r>
              <a:rPr sz="1350" dirty="0">
                <a:solidFill>
                  <a:srgbClr val="56555A"/>
                </a:solidFill>
              </a:rPr>
              <a:t>doesn’t</a:t>
            </a:r>
            <a:r>
              <a:rPr sz="1350" spc="-15" dirty="0">
                <a:solidFill>
                  <a:srgbClr val="56555A"/>
                </a:solidFill>
              </a:rPr>
              <a:t> </a:t>
            </a:r>
            <a:r>
              <a:rPr sz="1350" spc="-5" dirty="0">
                <a:solidFill>
                  <a:srgbClr val="56555A"/>
                </a:solidFill>
              </a:rPr>
              <a:t>contain</a:t>
            </a:r>
            <a:r>
              <a:rPr sz="1350" dirty="0">
                <a:solidFill>
                  <a:srgbClr val="56555A"/>
                </a:solidFill>
              </a:rPr>
              <a:t> equality</a:t>
            </a:r>
            <a:r>
              <a:rPr sz="1350" spc="-15" dirty="0">
                <a:solidFill>
                  <a:srgbClr val="56555A"/>
                </a:solidFill>
              </a:rPr>
              <a:t> </a:t>
            </a:r>
            <a:r>
              <a:rPr sz="1350" dirty="0">
                <a:solidFill>
                  <a:srgbClr val="56555A"/>
                </a:solidFill>
              </a:rPr>
              <a:t>or</a:t>
            </a:r>
            <a:r>
              <a:rPr sz="1350" spc="10" dirty="0">
                <a:solidFill>
                  <a:srgbClr val="56555A"/>
                </a:solidFill>
              </a:rPr>
              <a:t> </a:t>
            </a:r>
            <a:r>
              <a:rPr sz="1350" dirty="0">
                <a:solidFill>
                  <a:srgbClr val="56555A"/>
                </a:solidFill>
              </a:rPr>
              <a:t>inequality</a:t>
            </a:r>
            <a:r>
              <a:rPr sz="1350" spc="-20" dirty="0">
                <a:solidFill>
                  <a:srgbClr val="56555A"/>
                </a:solidFill>
              </a:rPr>
              <a:t> </a:t>
            </a:r>
            <a:r>
              <a:rPr sz="1350" spc="-5" dirty="0">
                <a:solidFill>
                  <a:srgbClr val="56555A"/>
                </a:solidFill>
              </a:rPr>
              <a:t>sign</a:t>
            </a:r>
            <a:r>
              <a:rPr sz="1350" spc="10" dirty="0">
                <a:solidFill>
                  <a:srgbClr val="56555A"/>
                </a:solidFill>
              </a:rPr>
              <a:t> </a:t>
            </a:r>
            <a:r>
              <a:rPr sz="1350" spc="-5" dirty="0">
                <a:solidFill>
                  <a:srgbClr val="56555A"/>
                </a:solidFill>
              </a:rPr>
              <a:t>(&lt;,&gt;,≤,≥)</a:t>
            </a:r>
            <a:endParaRPr sz="1350"/>
          </a:p>
        </p:txBody>
      </p:sp>
      <p:sp>
        <p:nvSpPr>
          <p:cNvPr id="16" name="object 16"/>
          <p:cNvSpPr txBox="1"/>
          <p:nvPr/>
        </p:nvSpPr>
        <p:spPr>
          <a:xfrm>
            <a:off x="2481833" y="2209038"/>
            <a:ext cx="3074035" cy="838200"/>
          </a:xfrm>
          <a:prstGeom prst="rect">
            <a:avLst/>
          </a:prstGeom>
          <a:solidFill>
            <a:srgbClr val="96AD9F"/>
          </a:solidFill>
          <a:ln w="25907">
            <a:solidFill>
              <a:srgbClr val="0F8899"/>
            </a:solidFill>
          </a:ln>
        </p:spPr>
        <p:txBody>
          <a:bodyPr vert="horz" wrap="square" lIns="0" tIns="5080" rIns="0" bIns="0" rtlCol="0">
            <a:spAutoFit/>
          </a:bodyPr>
          <a:lstStyle/>
          <a:p>
            <a:pPr>
              <a:lnSpc>
                <a:spcPct val="100000"/>
              </a:lnSpc>
              <a:spcBef>
                <a:spcPts val="40"/>
              </a:spcBef>
            </a:pPr>
            <a:endParaRPr sz="1850">
              <a:latin typeface="Times New Roman" panose="02020603050405020304"/>
              <a:cs typeface="Times New Roman" panose="02020603050405020304"/>
            </a:endParaRPr>
          </a:p>
          <a:p>
            <a:pPr marL="299720">
              <a:lnSpc>
                <a:spcPct val="100000"/>
              </a:lnSpc>
              <a:spcBef>
                <a:spcPts val="5"/>
              </a:spcBef>
            </a:pPr>
            <a:r>
              <a:rPr sz="1600" spc="-5" dirty="0">
                <a:solidFill>
                  <a:srgbClr val="FFFFFF"/>
                </a:solidFill>
                <a:latin typeface="Segoe UI" panose="020B0502040204020203"/>
                <a:cs typeface="Segoe UI" panose="020B0502040204020203"/>
              </a:rPr>
              <a:t>Common</a:t>
            </a:r>
            <a:r>
              <a:rPr sz="1600" spc="-20"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significance</a:t>
            </a:r>
            <a:r>
              <a:rPr sz="1600" spc="5" dirty="0">
                <a:solidFill>
                  <a:srgbClr val="FFFFFF"/>
                </a:solidFill>
                <a:latin typeface="Segoe UI" panose="020B0502040204020203"/>
                <a:cs typeface="Segoe UI" panose="020B0502040204020203"/>
              </a:rPr>
              <a:t> </a:t>
            </a:r>
            <a:r>
              <a:rPr sz="1600" spc="-10" dirty="0">
                <a:solidFill>
                  <a:srgbClr val="FFFFFF"/>
                </a:solidFill>
                <a:latin typeface="Segoe UI" panose="020B0502040204020203"/>
                <a:cs typeface="Segoe UI" panose="020B0502040204020203"/>
              </a:rPr>
              <a:t>levels</a:t>
            </a:r>
            <a:endParaRPr sz="1600">
              <a:latin typeface="Segoe UI" panose="020B0502040204020203"/>
              <a:cs typeface="Segoe UI" panose="020B0502040204020203"/>
            </a:endParaRPr>
          </a:p>
        </p:txBody>
      </p:sp>
      <p:pic>
        <p:nvPicPr>
          <p:cNvPr id="17" name="object 17"/>
          <p:cNvPicPr/>
          <p:nvPr/>
        </p:nvPicPr>
        <p:blipFill>
          <a:blip r:embed="rId3" cstate="print"/>
          <a:stretch>
            <a:fillRect/>
          </a:stretch>
        </p:blipFill>
        <p:spPr>
          <a:xfrm>
            <a:off x="405384" y="4169664"/>
            <a:ext cx="5394960" cy="2378964"/>
          </a:xfrm>
          <a:prstGeom prst="rect">
            <a:avLst/>
          </a:prstGeom>
        </p:spPr>
      </p:pic>
      <p:sp>
        <p:nvSpPr>
          <p:cNvPr id="18" name="object 18"/>
          <p:cNvSpPr txBox="1"/>
          <p:nvPr/>
        </p:nvSpPr>
        <p:spPr>
          <a:xfrm>
            <a:off x="503631" y="3212918"/>
            <a:ext cx="5159375" cy="820419"/>
          </a:xfrm>
          <a:prstGeom prst="rect">
            <a:avLst/>
          </a:prstGeom>
        </p:spPr>
        <p:txBody>
          <a:bodyPr vert="horz" wrap="square" lIns="0" tIns="181610" rIns="0" bIns="0" rtlCol="0">
            <a:spAutoFit/>
          </a:bodyPr>
          <a:lstStyle/>
          <a:p>
            <a:pPr marL="83820" algn="ctr">
              <a:lnSpc>
                <a:spcPct val="100000"/>
              </a:lnSpc>
              <a:spcBef>
                <a:spcPts val="1430"/>
              </a:spcBef>
            </a:pPr>
            <a:r>
              <a:rPr sz="2000" b="1" spc="-135" dirty="0">
                <a:solidFill>
                  <a:srgbClr val="56555A"/>
                </a:solidFill>
                <a:latin typeface="Leelawadee UI" panose="020B0502040204020203"/>
                <a:cs typeface="Leelawadee UI" panose="020B0502040204020203"/>
              </a:rPr>
              <a:t>T</a:t>
            </a:r>
            <a:r>
              <a:rPr sz="2000" b="1" spc="-65" dirty="0">
                <a:solidFill>
                  <a:srgbClr val="56555A"/>
                </a:solidFill>
                <a:latin typeface="Leelawadee UI" panose="020B0502040204020203"/>
                <a:cs typeface="Leelawadee UI" panose="020B0502040204020203"/>
              </a:rPr>
              <a:t>w</a:t>
            </a:r>
            <a:r>
              <a:rPr sz="2000" b="1" spc="-50" dirty="0">
                <a:solidFill>
                  <a:srgbClr val="56555A"/>
                </a:solidFill>
                <a:latin typeface="Leelawadee UI" panose="020B0502040204020203"/>
                <a:cs typeface="Leelawadee UI" panose="020B0502040204020203"/>
              </a:rPr>
              <a:t>o</a:t>
            </a:r>
            <a:r>
              <a:rPr sz="2000" b="1" spc="-45" dirty="0">
                <a:solidFill>
                  <a:srgbClr val="56555A"/>
                </a:solidFill>
                <a:latin typeface="Leelawadee UI" panose="020B0502040204020203"/>
                <a:cs typeface="Leelawadee UI" panose="020B0502040204020203"/>
              </a:rPr>
              <a:t>-</a:t>
            </a:r>
            <a:r>
              <a:rPr sz="2000" b="1" spc="-55" dirty="0">
                <a:solidFill>
                  <a:srgbClr val="56555A"/>
                </a:solidFill>
                <a:latin typeface="Leelawadee UI" panose="020B0502040204020203"/>
                <a:cs typeface="Leelawadee UI" panose="020B0502040204020203"/>
              </a:rPr>
              <a:t>side</a:t>
            </a:r>
            <a:r>
              <a:rPr sz="2000" b="1" dirty="0">
                <a:solidFill>
                  <a:srgbClr val="56555A"/>
                </a:solidFill>
                <a:latin typeface="Leelawadee UI" panose="020B0502040204020203"/>
                <a:cs typeface="Leelawadee UI" panose="020B0502040204020203"/>
              </a:rPr>
              <a:t>d</a:t>
            </a:r>
            <a:r>
              <a:rPr sz="2000" b="1" spc="-145" dirty="0">
                <a:solidFill>
                  <a:srgbClr val="56555A"/>
                </a:solidFill>
                <a:latin typeface="Leelawadee UI" panose="020B0502040204020203"/>
                <a:cs typeface="Leelawadee UI" panose="020B0502040204020203"/>
              </a:rPr>
              <a:t> </a:t>
            </a:r>
            <a:r>
              <a:rPr sz="2000" b="1" spc="-45" dirty="0">
                <a:solidFill>
                  <a:srgbClr val="56555A"/>
                </a:solidFill>
                <a:latin typeface="Leelawadee UI" panose="020B0502040204020203"/>
                <a:cs typeface="Leelawadee UI" panose="020B0502040204020203"/>
              </a:rPr>
              <a:t>(</a:t>
            </a:r>
            <a:r>
              <a:rPr sz="2000" b="1" spc="-50" dirty="0">
                <a:solidFill>
                  <a:srgbClr val="56555A"/>
                </a:solidFill>
                <a:latin typeface="Leelawadee UI" panose="020B0502040204020203"/>
                <a:cs typeface="Leelawadee UI" panose="020B0502040204020203"/>
              </a:rPr>
              <a:t>t</a:t>
            </a:r>
            <a:r>
              <a:rPr sz="2000" b="1" spc="-65" dirty="0">
                <a:solidFill>
                  <a:srgbClr val="56555A"/>
                </a:solidFill>
                <a:latin typeface="Leelawadee UI" panose="020B0502040204020203"/>
                <a:cs typeface="Leelawadee UI" panose="020B0502040204020203"/>
              </a:rPr>
              <a:t>w</a:t>
            </a:r>
            <a:r>
              <a:rPr sz="2000" b="1" spc="-45" dirty="0">
                <a:solidFill>
                  <a:srgbClr val="56555A"/>
                </a:solidFill>
                <a:latin typeface="Leelawadee UI" panose="020B0502040204020203"/>
                <a:cs typeface="Leelawadee UI" panose="020B0502040204020203"/>
              </a:rPr>
              <a:t>o-</a:t>
            </a:r>
            <a:r>
              <a:rPr sz="2000" b="1" spc="-65" dirty="0">
                <a:solidFill>
                  <a:srgbClr val="56555A"/>
                </a:solidFill>
                <a:latin typeface="Leelawadee UI" panose="020B0502040204020203"/>
                <a:cs typeface="Leelawadee UI" panose="020B0502040204020203"/>
              </a:rPr>
              <a:t>t</a:t>
            </a:r>
            <a:r>
              <a:rPr sz="2000" b="1" spc="-50" dirty="0">
                <a:solidFill>
                  <a:srgbClr val="56555A"/>
                </a:solidFill>
                <a:latin typeface="Leelawadee UI" panose="020B0502040204020203"/>
                <a:cs typeface="Leelawadee UI" panose="020B0502040204020203"/>
              </a:rPr>
              <a:t>a</a:t>
            </a:r>
            <a:r>
              <a:rPr sz="2000" b="1" spc="-70" dirty="0">
                <a:solidFill>
                  <a:srgbClr val="56555A"/>
                </a:solidFill>
                <a:latin typeface="Leelawadee UI" panose="020B0502040204020203"/>
                <a:cs typeface="Leelawadee UI" panose="020B0502040204020203"/>
              </a:rPr>
              <a:t>i</a:t>
            </a:r>
            <a:r>
              <a:rPr sz="2000" b="1" spc="-55" dirty="0">
                <a:solidFill>
                  <a:srgbClr val="56555A"/>
                </a:solidFill>
                <a:latin typeface="Leelawadee UI" panose="020B0502040204020203"/>
                <a:cs typeface="Leelawadee UI" panose="020B0502040204020203"/>
              </a:rPr>
              <a:t>le</a:t>
            </a:r>
            <a:r>
              <a:rPr sz="2000" b="1" spc="-65" dirty="0">
                <a:solidFill>
                  <a:srgbClr val="56555A"/>
                </a:solidFill>
                <a:latin typeface="Leelawadee UI" panose="020B0502040204020203"/>
                <a:cs typeface="Leelawadee UI" panose="020B0502040204020203"/>
              </a:rPr>
              <a:t>d</a:t>
            </a:r>
            <a:r>
              <a:rPr sz="2000" b="1" dirty="0">
                <a:solidFill>
                  <a:srgbClr val="56555A"/>
                </a:solidFill>
                <a:latin typeface="Leelawadee UI" panose="020B0502040204020203"/>
                <a:cs typeface="Leelawadee UI" panose="020B0502040204020203"/>
              </a:rPr>
              <a:t>)</a:t>
            </a:r>
            <a:r>
              <a:rPr sz="2000" b="1" spc="-140" dirty="0">
                <a:solidFill>
                  <a:srgbClr val="56555A"/>
                </a:solidFill>
                <a:latin typeface="Leelawadee UI" panose="020B0502040204020203"/>
                <a:cs typeface="Leelawadee UI" panose="020B0502040204020203"/>
              </a:rPr>
              <a:t> </a:t>
            </a:r>
            <a:r>
              <a:rPr sz="2000" b="1" spc="-65" dirty="0">
                <a:solidFill>
                  <a:srgbClr val="56555A"/>
                </a:solidFill>
                <a:latin typeface="Leelawadee UI" panose="020B0502040204020203"/>
                <a:cs typeface="Leelawadee UI" panose="020B0502040204020203"/>
              </a:rPr>
              <a:t>t</a:t>
            </a:r>
            <a:r>
              <a:rPr sz="2000" b="1" spc="-55" dirty="0">
                <a:solidFill>
                  <a:srgbClr val="56555A"/>
                </a:solidFill>
                <a:latin typeface="Leelawadee UI" panose="020B0502040204020203"/>
                <a:cs typeface="Leelawadee UI" panose="020B0502040204020203"/>
              </a:rPr>
              <a:t>es</a:t>
            </a:r>
            <a:r>
              <a:rPr sz="2000" b="1" dirty="0">
                <a:solidFill>
                  <a:srgbClr val="56555A"/>
                </a:solidFill>
                <a:latin typeface="Leelawadee UI" panose="020B0502040204020203"/>
                <a:cs typeface="Leelawadee UI" panose="020B0502040204020203"/>
              </a:rPr>
              <a:t>t</a:t>
            </a:r>
            <a:endParaRPr sz="2000">
              <a:latin typeface="Leelawadee UI" panose="020B0502040204020203"/>
              <a:cs typeface="Leelawadee UI" panose="020B0502040204020203"/>
            </a:endParaRPr>
          </a:p>
          <a:p>
            <a:pPr marL="12700">
              <a:lnSpc>
                <a:spcPct val="100000"/>
              </a:lnSpc>
              <a:spcBef>
                <a:spcPts val="905"/>
              </a:spcBef>
            </a:pPr>
            <a:r>
              <a:rPr sz="1350" dirty="0">
                <a:solidFill>
                  <a:srgbClr val="56555A"/>
                </a:solidFill>
                <a:latin typeface="Segoe UI" panose="020B0502040204020203"/>
                <a:cs typeface="Segoe UI" panose="020B0502040204020203"/>
              </a:rPr>
              <a:t>Used</a:t>
            </a:r>
            <a:r>
              <a:rPr sz="1350" spc="-15" dirty="0">
                <a:solidFill>
                  <a:srgbClr val="56555A"/>
                </a:solidFill>
                <a:latin typeface="Segoe UI" panose="020B0502040204020203"/>
                <a:cs typeface="Segoe UI" panose="020B0502040204020203"/>
              </a:rPr>
              <a:t> </a:t>
            </a:r>
            <a:r>
              <a:rPr sz="1350" dirty="0">
                <a:solidFill>
                  <a:srgbClr val="56555A"/>
                </a:solidFill>
                <a:latin typeface="Segoe UI" panose="020B0502040204020203"/>
                <a:cs typeface="Segoe UI" panose="020B0502040204020203"/>
              </a:rPr>
              <a:t>when</a:t>
            </a:r>
            <a:r>
              <a:rPr sz="1350" spc="-25" dirty="0">
                <a:solidFill>
                  <a:srgbClr val="56555A"/>
                </a:solidFill>
                <a:latin typeface="Segoe UI" panose="020B0502040204020203"/>
                <a:cs typeface="Segoe UI" panose="020B0502040204020203"/>
              </a:rPr>
              <a:t> </a:t>
            </a:r>
            <a:r>
              <a:rPr sz="1350" dirty="0">
                <a:solidFill>
                  <a:srgbClr val="56555A"/>
                </a:solidFill>
                <a:latin typeface="Segoe UI" panose="020B0502040204020203"/>
                <a:cs typeface="Segoe UI" panose="020B0502040204020203"/>
              </a:rPr>
              <a:t>the null</a:t>
            </a:r>
            <a:r>
              <a:rPr sz="1350" spc="-20"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contains</a:t>
            </a:r>
            <a:r>
              <a:rPr sz="1350" spc="5"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an</a:t>
            </a:r>
            <a:r>
              <a:rPr sz="1350" dirty="0">
                <a:solidFill>
                  <a:srgbClr val="56555A"/>
                </a:solidFill>
                <a:latin typeface="Segoe UI" panose="020B0502040204020203"/>
                <a:cs typeface="Segoe UI" panose="020B0502040204020203"/>
              </a:rPr>
              <a:t> equality</a:t>
            </a:r>
            <a:r>
              <a:rPr sz="1350" spc="-5" dirty="0">
                <a:solidFill>
                  <a:srgbClr val="56555A"/>
                </a:solidFill>
                <a:latin typeface="Segoe UI" panose="020B0502040204020203"/>
                <a:cs typeface="Segoe UI" panose="020B0502040204020203"/>
              </a:rPr>
              <a:t> (=)</a:t>
            </a:r>
            <a:r>
              <a:rPr sz="1350" spc="10" dirty="0">
                <a:solidFill>
                  <a:srgbClr val="56555A"/>
                </a:solidFill>
                <a:latin typeface="Segoe UI" panose="020B0502040204020203"/>
                <a:cs typeface="Segoe UI" panose="020B0502040204020203"/>
              </a:rPr>
              <a:t> </a:t>
            </a:r>
            <a:r>
              <a:rPr sz="1350" dirty="0">
                <a:solidFill>
                  <a:srgbClr val="56555A"/>
                </a:solidFill>
                <a:latin typeface="Segoe UI" panose="020B0502040204020203"/>
                <a:cs typeface="Segoe UI" panose="020B0502040204020203"/>
              </a:rPr>
              <a:t>or</a:t>
            </a:r>
            <a:r>
              <a:rPr sz="1350" spc="15"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an</a:t>
            </a:r>
            <a:r>
              <a:rPr sz="1350" dirty="0">
                <a:solidFill>
                  <a:srgbClr val="56555A"/>
                </a:solidFill>
                <a:latin typeface="Segoe UI" panose="020B0502040204020203"/>
                <a:cs typeface="Segoe UI" panose="020B0502040204020203"/>
              </a:rPr>
              <a:t> inequality</a:t>
            </a:r>
            <a:r>
              <a:rPr sz="1350" spc="-15"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sign</a:t>
            </a:r>
            <a:r>
              <a:rPr sz="1350" spc="5" dirty="0">
                <a:solidFill>
                  <a:srgbClr val="56555A"/>
                </a:solidFill>
                <a:latin typeface="Segoe UI" panose="020B0502040204020203"/>
                <a:cs typeface="Segoe UI" panose="020B0502040204020203"/>
              </a:rPr>
              <a:t> </a:t>
            </a:r>
            <a:r>
              <a:rPr sz="1350" spc="-5" dirty="0">
                <a:solidFill>
                  <a:srgbClr val="56555A"/>
                </a:solidFill>
                <a:latin typeface="Segoe UI" panose="020B0502040204020203"/>
                <a:cs typeface="Segoe UI" panose="020B0502040204020203"/>
              </a:rPr>
              <a:t>(≠)</a:t>
            </a:r>
            <a:endParaRPr sz="1350">
              <a:latin typeface="Segoe UI" panose="020B0502040204020203"/>
              <a:cs typeface="Segoe UI" panose="020B050204020402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5" dirty="0"/>
              <a:t>Statistical</a:t>
            </a:r>
            <a:r>
              <a:rPr spc="-110" dirty="0"/>
              <a:t> </a:t>
            </a:r>
            <a:r>
              <a:rPr spc="-45" dirty="0"/>
              <a:t>errors</a:t>
            </a:r>
            <a:r>
              <a:rPr spc="-130" dirty="0"/>
              <a:t> </a:t>
            </a:r>
            <a:r>
              <a:rPr spc="-70" dirty="0"/>
              <a:t>(Type</a:t>
            </a:r>
            <a:r>
              <a:rPr spc="-125" dirty="0"/>
              <a:t> </a:t>
            </a:r>
            <a:r>
              <a:rPr spc="-5" dirty="0"/>
              <a:t>I</a:t>
            </a:r>
            <a:r>
              <a:rPr spc="-110" dirty="0"/>
              <a:t> </a:t>
            </a:r>
            <a:r>
              <a:rPr spc="-45" dirty="0"/>
              <a:t>Error</a:t>
            </a:r>
            <a:r>
              <a:rPr spc="-130" dirty="0"/>
              <a:t> </a:t>
            </a:r>
            <a:r>
              <a:rPr spc="-40" dirty="0"/>
              <a:t>and</a:t>
            </a:r>
            <a:r>
              <a:rPr spc="-105" dirty="0"/>
              <a:t> </a:t>
            </a:r>
            <a:r>
              <a:rPr spc="-75" dirty="0"/>
              <a:t>Type</a:t>
            </a:r>
            <a:r>
              <a:rPr spc="-125" dirty="0"/>
              <a:t> </a:t>
            </a:r>
            <a:r>
              <a:rPr spc="-30" dirty="0"/>
              <a:t>II</a:t>
            </a:r>
            <a:r>
              <a:rPr spc="-120" dirty="0"/>
              <a:t> </a:t>
            </a:r>
            <a:r>
              <a:rPr spc="-45" dirty="0"/>
              <a:t>Error)</a:t>
            </a:r>
            <a:endParaRPr spc="-45" dirty="0"/>
          </a:p>
        </p:txBody>
      </p:sp>
      <p:sp>
        <p:nvSpPr>
          <p:cNvPr id="8" name="Content Placeholder 7"/>
          <p:cNvSpPr>
            <a:spLocks noGrp="1"/>
          </p:cNvSpPr>
          <p:nvPr>
            <p:ph sz="half" idx="3"/>
          </p:nvPr>
        </p:nvSpPr>
        <p:spPr/>
        <p:txBody>
          <a:bodyPr/>
          <a:p>
            <a:endParaRPr lang="en-US"/>
          </a:p>
        </p:txBody>
      </p:sp>
      <p:sp>
        <p:nvSpPr>
          <p:cNvPr id="4" name="object 4"/>
          <p:cNvSpPr txBox="1"/>
          <p:nvPr/>
        </p:nvSpPr>
        <p:spPr>
          <a:xfrm>
            <a:off x="348183" y="1044955"/>
            <a:ext cx="11276330" cy="1130300"/>
          </a:xfrm>
          <a:prstGeom prst="rect">
            <a:avLst/>
          </a:prstGeom>
        </p:spPr>
        <p:txBody>
          <a:bodyPr vert="horz" wrap="square" lIns="0" tIns="12700" rIns="0" bIns="0" rtlCol="0">
            <a:spAutoFit/>
          </a:bodyPr>
          <a:lstStyle/>
          <a:p>
            <a:pPr marL="35560" marR="5080">
              <a:lnSpc>
                <a:spcPct val="100000"/>
              </a:lnSpc>
              <a:spcBef>
                <a:spcPts val="100"/>
              </a:spcBef>
            </a:pPr>
            <a:r>
              <a:rPr b="1" dirty="0">
                <a:solidFill>
                  <a:srgbClr val="56555A"/>
                </a:solidFill>
                <a:latin typeface="Segoe UI" panose="020B0502040204020203"/>
                <a:cs typeface="Segoe UI" panose="020B0502040204020203"/>
              </a:rPr>
              <a:t>In</a:t>
            </a:r>
            <a:r>
              <a:rPr b="1" spc="245"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general,</a:t>
            </a:r>
            <a:r>
              <a:rPr b="1" spc="245"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there</a:t>
            </a:r>
            <a:r>
              <a:rPr b="1" spc="240"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are</a:t>
            </a:r>
            <a:r>
              <a:rPr b="1" spc="245" dirty="0">
                <a:solidFill>
                  <a:srgbClr val="56555A"/>
                </a:solidFill>
                <a:latin typeface="Segoe UI" panose="020B0502040204020203"/>
                <a:cs typeface="Segoe UI" panose="020B0502040204020203"/>
              </a:rPr>
              <a:t> </a:t>
            </a:r>
            <a:r>
              <a:rPr b="1" spc="-10" dirty="0">
                <a:solidFill>
                  <a:srgbClr val="56555A"/>
                </a:solidFill>
                <a:latin typeface="Segoe UI" panose="020B0502040204020203"/>
                <a:cs typeface="Segoe UI" panose="020B0502040204020203"/>
              </a:rPr>
              <a:t>two</a:t>
            </a:r>
            <a:r>
              <a:rPr b="1" spc="254"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types</a:t>
            </a:r>
            <a:r>
              <a:rPr b="1" spc="240" dirty="0">
                <a:solidFill>
                  <a:srgbClr val="56555A"/>
                </a:solidFill>
                <a:latin typeface="Segoe UI" panose="020B0502040204020203"/>
                <a:cs typeface="Segoe UI" panose="020B0502040204020203"/>
              </a:rPr>
              <a:t> </a:t>
            </a:r>
            <a:r>
              <a:rPr b="1" spc="-15" dirty="0">
                <a:solidFill>
                  <a:srgbClr val="56555A"/>
                </a:solidFill>
                <a:latin typeface="Segoe UI" panose="020B0502040204020203"/>
                <a:cs typeface="Segoe UI" panose="020B0502040204020203"/>
              </a:rPr>
              <a:t>of</a:t>
            </a:r>
            <a:r>
              <a:rPr b="1" spc="245"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errors</a:t>
            </a:r>
            <a:r>
              <a:rPr b="1" spc="245"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we</a:t>
            </a:r>
            <a:r>
              <a:rPr b="1" spc="250" dirty="0">
                <a:solidFill>
                  <a:srgbClr val="56555A"/>
                </a:solidFill>
                <a:latin typeface="Segoe UI" panose="020B0502040204020203"/>
                <a:cs typeface="Segoe UI" panose="020B0502040204020203"/>
              </a:rPr>
              <a:t> </a:t>
            </a:r>
            <a:r>
              <a:rPr b="1" dirty="0">
                <a:solidFill>
                  <a:srgbClr val="56555A"/>
                </a:solidFill>
                <a:latin typeface="Segoe UI" panose="020B0502040204020203"/>
                <a:cs typeface="Segoe UI" panose="020B0502040204020203"/>
              </a:rPr>
              <a:t>can</a:t>
            </a:r>
            <a:r>
              <a:rPr b="1" spc="254" dirty="0">
                <a:solidFill>
                  <a:srgbClr val="56555A"/>
                </a:solidFill>
                <a:latin typeface="Segoe UI" panose="020B0502040204020203"/>
                <a:cs typeface="Segoe UI" panose="020B0502040204020203"/>
              </a:rPr>
              <a:t> </a:t>
            </a:r>
            <a:r>
              <a:rPr b="1" spc="-10" dirty="0">
                <a:solidFill>
                  <a:srgbClr val="56555A"/>
                </a:solidFill>
                <a:latin typeface="Segoe UI" panose="020B0502040204020203"/>
                <a:cs typeface="Segoe UI" panose="020B0502040204020203"/>
              </a:rPr>
              <a:t>make</a:t>
            </a:r>
            <a:r>
              <a:rPr b="1" spc="250"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while</a:t>
            </a:r>
            <a:r>
              <a:rPr b="1" spc="254"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testing:</a:t>
            </a:r>
            <a:r>
              <a:rPr b="1" spc="254" dirty="0">
                <a:solidFill>
                  <a:srgbClr val="56555A"/>
                </a:solidFill>
                <a:latin typeface="Segoe UI" panose="020B0502040204020203"/>
                <a:cs typeface="Segoe UI" panose="020B0502040204020203"/>
              </a:rPr>
              <a:t> </a:t>
            </a:r>
            <a:r>
              <a:rPr b="1" spc="-25" dirty="0">
                <a:solidFill>
                  <a:srgbClr val="56555A"/>
                </a:solidFill>
                <a:latin typeface="Segoe UI" panose="020B0502040204020203"/>
                <a:cs typeface="Segoe UI" panose="020B0502040204020203"/>
              </a:rPr>
              <a:t>Type</a:t>
            </a:r>
            <a:r>
              <a:rPr b="1" spc="250" dirty="0">
                <a:solidFill>
                  <a:srgbClr val="56555A"/>
                </a:solidFill>
                <a:latin typeface="Segoe UI" panose="020B0502040204020203"/>
                <a:cs typeface="Segoe UI" panose="020B0502040204020203"/>
              </a:rPr>
              <a:t> </a:t>
            </a:r>
            <a:r>
              <a:rPr b="1" dirty="0">
                <a:solidFill>
                  <a:srgbClr val="56555A"/>
                </a:solidFill>
                <a:latin typeface="Segoe UI" panose="020B0502040204020203"/>
                <a:cs typeface="Segoe UI" panose="020B0502040204020203"/>
              </a:rPr>
              <a:t>I</a:t>
            </a:r>
            <a:r>
              <a:rPr b="1" spc="254" dirty="0">
                <a:solidFill>
                  <a:srgbClr val="56555A"/>
                </a:solidFill>
                <a:latin typeface="Segoe UI" panose="020B0502040204020203"/>
                <a:cs typeface="Segoe UI" panose="020B0502040204020203"/>
              </a:rPr>
              <a:t> </a:t>
            </a:r>
            <a:r>
              <a:rPr b="1" spc="-5" dirty="0">
                <a:solidFill>
                  <a:srgbClr val="56555A"/>
                </a:solidFill>
                <a:latin typeface="Segoe UI" panose="020B0502040204020203"/>
                <a:cs typeface="Segoe UI" panose="020B0502040204020203"/>
              </a:rPr>
              <a:t>error</a:t>
            </a:r>
            <a:r>
              <a:rPr b="1" spc="250" dirty="0">
                <a:solidFill>
                  <a:srgbClr val="56555A"/>
                </a:solidFill>
                <a:latin typeface="Segoe UI" panose="020B0502040204020203"/>
                <a:cs typeface="Segoe UI" panose="020B0502040204020203"/>
              </a:rPr>
              <a:t> </a:t>
            </a:r>
            <a:r>
              <a:rPr b="1" spc="-15" dirty="0">
                <a:solidFill>
                  <a:srgbClr val="56555A"/>
                </a:solidFill>
                <a:latin typeface="Segoe UI" panose="020B0502040204020203"/>
                <a:cs typeface="Segoe UI" panose="020B0502040204020203"/>
              </a:rPr>
              <a:t>(False</a:t>
            </a:r>
            <a:r>
              <a:rPr b="1" spc="245" dirty="0">
                <a:solidFill>
                  <a:srgbClr val="56555A"/>
                </a:solidFill>
                <a:latin typeface="Segoe UI" panose="020B0502040204020203"/>
                <a:cs typeface="Segoe UI" panose="020B0502040204020203"/>
              </a:rPr>
              <a:t> </a:t>
            </a:r>
            <a:r>
              <a:rPr b="1" spc="-10" dirty="0">
                <a:solidFill>
                  <a:srgbClr val="56555A"/>
                </a:solidFill>
                <a:latin typeface="Segoe UI" panose="020B0502040204020203"/>
                <a:cs typeface="Segoe UI" panose="020B0502040204020203"/>
              </a:rPr>
              <a:t>positive)</a:t>
            </a:r>
            <a:r>
              <a:rPr b="1" spc="245" dirty="0">
                <a:solidFill>
                  <a:srgbClr val="56555A"/>
                </a:solidFill>
                <a:latin typeface="Segoe UI" panose="020B0502040204020203"/>
                <a:cs typeface="Segoe UI" panose="020B0502040204020203"/>
              </a:rPr>
              <a:t> </a:t>
            </a:r>
            <a:r>
              <a:rPr b="1" dirty="0">
                <a:solidFill>
                  <a:srgbClr val="56555A"/>
                </a:solidFill>
                <a:latin typeface="Segoe UI" panose="020B0502040204020203"/>
                <a:cs typeface="Segoe UI" panose="020B0502040204020203"/>
              </a:rPr>
              <a:t>and </a:t>
            </a:r>
            <a:r>
              <a:rPr b="1" spc="-484" dirty="0">
                <a:solidFill>
                  <a:srgbClr val="56555A"/>
                </a:solidFill>
                <a:latin typeface="Segoe UI" panose="020B0502040204020203"/>
                <a:cs typeface="Segoe UI" panose="020B0502040204020203"/>
              </a:rPr>
              <a:t> </a:t>
            </a:r>
            <a:r>
              <a:rPr b="1" spc="-25" dirty="0">
                <a:solidFill>
                  <a:srgbClr val="56555A"/>
                </a:solidFill>
                <a:latin typeface="Segoe UI" panose="020B0502040204020203"/>
                <a:cs typeface="Segoe UI" panose="020B0502040204020203"/>
              </a:rPr>
              <a:t>Type</a:t>
            </a:r>
            <a:r>
              <a:rPr b="1" spc="-10" dirty="0">
                <a:solidFill>
                  <a:srgbClr val="56555A"/>
                </a:solidFill>
                <a:latin typeface="Segoe UI" panose="020B0502040204020203"/>
                <a:cs typeface="Segoe UI" panose="020B0502040204020203"/>
              </a:rPr>
              <a:t> </a:t>
            </a:r>
            <a:r>
              <a:rPr b="1" dirty="0">
                <a:solidFill>
                  <a:srgbClr val="56555A"/>
                </a:solidFill>
                <a:latin typeface="Segoe UI" panose="020B0502040204020203"/>
                <a:cs typeface="Segoe UI" panose="020B0502040204020203"/>
              </a:rPr>
              <a:t>II </a:t>
            </a:r>
            <a:r>
              <a:rPr b="1" spc="-5" dirty="0">
                <a:solidFill>
                  <a:srgbClr val="56555A"/>
                </a:solidFill>
                <a:latin typeface="Segoe UI" panose="020B0502040204020203"/>
                <a:cs typeface="Segoe UI" panose="020B0502040204020203"/>
              </a:rPr>
              <a:t>Error</a:t>
            </a:r>
            <a:r>
              <a:rPr b="1" spc="-10" dirty="0">
                <a:solidFill>
                  <a:srgbClr val="56555A"/>
                </a:solidFill>
                <a:latin typeface="Segoe UI" panose="020B0502040204020203"/>
                <a:cs typeface="Segoe UI" panose="020B0502040204020203"/>
              </a:rPr>
              <a:t> (False </a:t>
            </a:r>
            <a:r>
              <a:rPr b="1" spc="-5" dirty="0">
                <a:solidFill>
                  <a:srgbClr val="56555A"/>
                </a:solidFill>
                <a:latin typeface="Segoe UI" panose="020B0502040204020203"/>
                <a:cs typeface="Segoe UI" panose="020B0502040204020203"/>
              </a:rPr>
              <a:t>negative).</a:t>
            </a:r>
            <a:endParaRPr>
              <a:latin typeface="Segoe UI" panose="020B0502040204020203"/>
              <a:cs typeface="Segoe UI" panose="020B0502040204020203"/>
            </a:endParaRPr>
          </a:p>
          <a:p>
            <a:pPr>
              <a:lnSpc>
                <a:spcPct val="100000"/>
              </a:lnSpc>
              <a:spcBef>
                <a:spcPts val="60"/>
              </a:spcBef>
            </a:pPr>
            <a:endParaRPr>
              <a:latin typeface="Segoe UI" panose="020B0502040204020203"/>
              <a:cs typeface="Segoe UI" panose="020B0502040204020203"/>
            </a:endParaRPr>
          </a:p>
          <a:p>
            <a:pPr marL="12700">
              <a:lnSpc>
                <a:spcPct val="100000"/>
              </a:lnSpc>
              <a:tabLst>
                <a:tab pos="6066790" algn="l"/>
              </a:tabLst>
            </a:pPr>
            <a:r>
              <a:rPr sz="1600" spc="-10" dirty="0">
                <a:solidFill>
                  <a:srgbClr val="56555A"/>
                </a:solidFill>
                <a:latin typeface="Segoe UI" panose="020B0502040204020203"/>
                <a:cs typeface="Segoe UI" panose="020B0502040204020203"/>
              </a:rPr>
              <a:t>Statisticians</a:t>
            </a:r>
            <a:r>
              <a:rPr sz="1600" spc="1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summarize</a:t>
            </a:r>
            <a:r>
              <a:rPr sz="1600" spc="2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a:t>
            </a:r>
            <a:r>
              <a:rPr sz="1600" spc="10"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errors</a:t>
            </a:r>
            <a:r>
              <a:rPr sz="1600" spc="4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in</a:t>
            </a:r>
            <a:r>
              <a:rPr sz="1600" spc="1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following</a:t>
            </a:r>
            <a:r>
              <a:rPr sz="1600" spc="3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table:	</a:t>
            </a:r>
            <a:r>
              <a:rPr sz="1600" spc="-30" dirty="0">
                <a:solidFill>
                  <a:srgbClr val="56555A"/>
                </a:solidFill>
                <a:latin typeface="Segoe UI" panose="020B0502040204020203"/>
                <a:cs typeface="Segoe UI" panose="020B0502040204020203"/>
              </a:rPr>
              <a:t>Here’s</a:t>
            </a:r>
            <a:r>
              <a:rPr sz="1600" spc="3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 table</a:t>
            </a:r>
            <a:r>
              <a:rPr sz="1600"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with</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 example</a:t>
            </a:r>
            <a:r>
              <a:rPr sz="1600" spc="1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from</a:t>
            </a:r>
            <a:r>
              <a:rPr sz="1600" spc="1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the</a:t>
            </a:r>
            <a:r>
              <a:rPr sz="1600"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lesson:</a:t>
            </a:r>
            <a:endParaRPr sz="1600">
              <a:latin typeface="Segoe UI" panose="020B0502040204020203"/>
              <a:cs typeface="Segoe UI" panose="020B0502040204020203"/>
            </a:endParaRPr>
          </a:p>
        </p:txBody>
      </p:sp>
      <p:pic>
        <p:nvPicPr>
          <p:cNvPr id="5" name="object 5"/>
          <p:cNvPicPr/>
          <p:nvPr/>
        </p:nvPicPr>
        <p:blipFill>
          <a:blip r:embed="rId1" cstate="print"/>
          <a:stretch>
            <a:fillRect/>
          </a:stretch>
        </p:blipFill>
        <p:spPr>
          <a:xfrm>
            <a:off x="350520" y="2357627"/>
            <a:ext cx="5273040" cy="2769108"/>
          </a:xfrm>
          <a:prstGeom prst="rect">
            <a:avLst/>
          </a:prstGeom>
        </p:spPr>
      </p:pic>
      <p:sp>
        <p:nvSpPr>
          <p:cNvPr id="7" name="object 7"/>
          <p:cNvSpPr txBox="1"/>
          <p:nvPr/>
        </p:nvSpPr>
        <p:spPr>
          <a:xfrm>
            <a:off x="348183" y="5285943"/>
            <a:ext cx="10198100" cy="1339850"/>
          </a:xfrm>
          <a:prstGeom prst="rect">
            <a:avLst/>
          </a:prstGeom>
        </p:spPr>
        <p:txBody>
          <a:bodyPr vert="horz" wrap="square" lIns="0" tIns="97790" rIns="0" bIns="0" rtlCol="0">
            <a:spAutoFit/>
          </a:bodyPr>
          <a:lstStyle/>
          <a:p>
            <a:pPr marL="13970">
              <a:lnSpc>
                <a:spcPct val="100000"/>
              </a:lnSpc>
              <a:spcBef>
                <a:spcPts val="770"/>
              </a:spcBef>
            </a:pPr>
            <a:r>
              <a:rPr sz="1600" spc="-5" dirty="0">
                <a:solidFill>
                  <a:srgbClr val="56555A"/>
                </a:solidFill>
                <a:latin typeface="Segoe UI" panose="020B0502040204020203"/>
                <a:cs typeface="Segoe UI" panose="020B0502040204020203"/>
              </a:rPr>
              <a:t>The</a:t>
            </a:r>
            <a:r>
              <a:rPr sz="1600"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probability</a:t>
            </a:r>
            <a:r>
              <a:rPr sz="1600" spc="25"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of</a:t>
            </a:r>
            <a:r>
              <a:rPr sz="160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committing</a:t>
            </a:r>
            <a:r>
              <a:rPr sz="1600" spc="5" dirty="0">
                <a:solidFill>
                  <a:srgbClr val="56555A"/>
                </a:solidFill>
                <a:latin typeface="Segoe UI" panose="020B0502040204020203"/>
                <a:cs typeface="Segoe UI" panose="020B0502040204020203"/>
              </a:rPr>
              <a:t> </a:t>
            </a:r>
            <a:r>
              <a:rPr sz="1600" spc="-25" dirty="0">
                <a:solidFill>
                  <a:srgbClr val="56555A"/>
                </a:solidFill>
                <a:latin typeface="Segoe UI" panose="020B0502040204020203"/>
                <a:cs typeface="Segoe UI" panose="020B0502040204020203"/>
              </a:rPr>
              <a:t>Type</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error</a:t>
            </a:r>
            <a:r>
              <a:rPr sz="1600" spc="35"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(False</a:t>
            </a:r>
            <a:r>
              <a:rPr sz="1600" spc="2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positive)</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is</a:t>
            </a:r>
            <a:r>
              <a:rPr sz="1600" spc="5" dirty="0">
                <a:solidFill>
                  <a:srgbClr val="56555A"/>
                </a:solidFill>
                <a:latin typeface="Segoe UI" panose="020B0502040204020203"/>
                <a:cs typeface="Segoe UI" panose="020B0502040204020203"/>
              </a:rPr>
              <a:t> </a:t>
            </a:r>
            <a:r>
              <a:rPr lang="en-US" sz="1600" dirty="0">
                <a:solidFill>
                  <a:srgbClr val="56555A"/>
                </a:solidFill>
                <a:latin typeface="Segoe UI" panose="020B0502040204020203"/>
                <a:cs typeface="Segoe UI" panose="020B0502040204020203"/>
              </a:rPr>
              <a:t>t</a:t>
            </a:r>
            <a:r>
              <a:rPr sz="1600" dirty="0">
                <a:solidFill>
                  <a:srgbClr val="56555A"/>
                </a:solidFill>
                <a:latin typeface="Segoe UI" panose="020B0502040204020203"/>
                <a:cs typeface="Segoe UI" panose="020B0502040204020203"/>
              </a:rPr>
              <a:t>he probability of making this error is alpha</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a:t>
            </a:r>
            <a:r>
              <a:rPr sz="1600" spc="-10" dirty="0">
                <a:solidFill>
                  <a:srgbClr val="56555A"/>
                </a:solidFill>
                <a:latin typeface="Cambria Math" panose="02040503050406030204"/>
                <a:cs typeface="Cambria Math" panose="02040503050406030204"/>
              </a:rPr>
              <a:t>α).</a:t>
            </a:r>
            <a:endParaRPr sz="1600">
              <a:latin typeface="Cambria Math" panose="02040503050406030204"/>
              <a:cs typeface="Cambria Math" panose="02040503050406030204"/>
            </a:endParaRPr>
          </a:p>
          <a:p>
            <a:pPr marL="12700" marR="5080">
              <a:lnSpc>
                <a:spcPct val="135000"/>
              </a:lnSpc>
            </a:pPr>
            <a:r>
              <a:rPr sz="1600" spc="-5" dirty="0">
                <a:solidFill>
                  <a:srgbClr val="56555A"/>
                </a:solidFill>
                <a:latin typeface="Segoe UI" panose="020B0502040204020203"/>
                <a:cs typeface="Segoe UI" panose="020B0502040204020203"/>
              </a:rPr>
              <a:t>The </a:t>
            </a:r>
            <a:r>
              <a:rPr sz="1600" spc="-10" dirty="0">
                <a:solidFill>
                  <a:srgbClr val="56555A"/>
                </a:solidFill>
                <a:latin typeface="Segoe UI" panose="020B0502040204020203"/>
                <a:cs typeface="Segoe UI" panose="020B0502040204020203"/>
              </a:rPr>
              <a:t>probability</a:t>
            </a:r>
            <a:r>
              <a:rPr sz="1600" spc="30"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of</a:t>
            </a:r>
            <a:r>
              <a:rPr sz="160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committing</a:t>
            </a:r>
            <a:r>
              <a:rPr sz="1600" spc="5" dirty="0">
                <a:solidFill>
                  <a:srgbClr val="56555A"/>
                </a:solidFill>
                <a:latin typeface="Segoe UI" panose="020B0502040204020203"/>
                <a:cs typeface="Segoe UI" panose="020B0502040204020203"/>
              </a:rPr>
              <a:t> </a:t>
            </a:r>
            <a:r>
              <a:rPr sz="1600" spc="-25" dirty="0">
                <a:solidFill>
                  <a:srgbClr val="56555A"/>
                </a:solidFill>
                <a:latin typeface="Segoe UI" panose="020B0502040204020203"/>
                <a:cs typeface="Segoe UI" panose="020B0502040204020203"/>
              </a:rPr>
              <a:t>Type</a:t>
            </a:r>
            <a:r>
              <a:rPr sz="160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II</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error</a:t>
            </a:r>
            <a:r>
              <a:rPr sz="1600" spc="45"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(False</a:t>
            </a:r>
            <a:r>
              <a:rPr sz="1600" spc="1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negative)</a:t>
            </a:r>
            <a:r>
              <a:rPr sz="1600" spc="1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is</a:t>
            </a:r>
            <a:r>
              <a:rPr sz="1600" spc="5" dirty="0">
                <a:solidFill>
                  <a:srgbClr val="56555A"/>
                </a:solidFill>
                <a:latin typeface="Segoe UI" panose="020B0502040204020203"/>
                <a:cs typeface="Segoe UI" panose="020B0502040204020203"/>
              </a:rPr>
              <a:t> </a:t>
            </a:r>
            <a:r>
              <a:rPr lang="en-US" sz="1600" spc="5" dirty="0">
                <a:solidFill>
                  <a:srgbClr val="56555A"/>
                </a:solidFill>
                <a:latin typeface="Segoe UI" panose="020B0502040204020203"/>
                <a:cs typeface="Segoe UI" panose="020B0502040204020203"/>
              </a:rPr>
              <a:t>t</a:t>
            </a:r>
            <a:r>
              <a:rPr sz="1600" spc="5" dirty="0">
                <a:solidFill>
                  <a:srgbClr val="56555A"/>
                </a:solidFill>
                <a:latin typeface="Segoe UI" panose="020B0502040204020203"/>
                <a:cs typeface="Segoe UI" panose="020B0502040204020203"/>
              </a:rPr>
              <a:t>he probability of making this error is denoted by beta</a:t>
            </a:r>
            <a:r>
              <a:rPr sz="1600"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a:t>
            </a:r>
            <a:r>
              <a:rPr sz="1600" spc="-5" dirty="0">
                <a:solidFill>
                  <a:srgbClr val="56555A"/>
                </a:solidFill>
                <a:latin typeface="Cambria Math" panose="02040503050406030204"/>
                <a:cs typeface="Cambria Math" panose="02040503050406030204"/>
              </a:rPr>
              <a:t>β)</a:t>
            </a:r>
            <a:r>
              <a:rPr sz="1600" spc="5" dirty="0">
                <a:solidFill>
                  <a:srgbClr val="56555A"/>
                </a:solidFill>
                <a:latin typeface="Cambria Math" panose="02040503050406030204"/>
                <a:cs typeface="Cambria Math" panose="02040503050406030204"/>
              </a:rPr>
              <a:t> </a:t>
            </a:r>
            <a:r>
              <a:rPr sz="1600" spc="-5" dirty="0">
                <a:solidFill>
                  <a:srgbClr val="56555A"/>
                </a:solidFill>
                <a:latin typeface="Segoe UI" panose="020B0502040204020203"/>
                <a:cs typeface="Segoe UI" panose="020B0502040204020203"/>
              </a:rPr>
              <a:t>and</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is</a:t>
            </a:r>
            <a:r>
              <a:rPr sz="1600" spc="5" dirty="0">
                <a:solidFill>
                  <a:srgbClr val="56555A"/>
                </a:solidFill>
                <a:latin typeface="Segoe UI" panose="020B0502040204020203"/>
                <a:cs typeface="Segoe UI" panose="020B0502040204020203"/>
              </a:rPr>
              <a:t> </a:t>
            </a:r>
            <a:r>
              <a:rPr sz="1600" spc="-5" dirty="0">
                <a:solidFill>
                  <a:srgbClr val="56555A"/>
                </a:solidFill>
                <a:latin typeface="Segoe UI" panose="020B0502040204020203"/>
                <a:cs typeface="Segoe UI" panose="020B0502040204020203"/>
              </a:rPr>
              <a:t>called</a:t>
            </a:r>
            <a:r>
              <a:rPr sz="1600" spc="5" dirty="0">
                <a:solidFill>
                  <a:srgbClr val="56555A"/>
                </a:solidFill>
                <a:latin typeface="Segoe UI" panose="020B0502040204020203"/>
                <a:cs typeface="Segoe UI" panose="020B0502040204020203"/>
              </a:rPr>
              <a:t> </a:t>
            </a:r>
            <a:r>
              <a:rPr sz="1600" spc="-10" dirty="0">
                <a:solidFill>
                  <a:srgbClr val="56555A"/>
                </a:solidFill>
                <a:latin typeface="Segoe UI" panose="020B0502040204020203"/>
                <a:cs typeface="Segoe UI" panose="020B0502040204020203"/>
              </a:rPr>
              <a:t>‘power</a:t>
            </a:r>
            <a:r>
              <a:rPr sz="1600" spc="30" dirty="0">
                <a:solidFill>
                  <a:srgbClr val="56555A"/>
                </a:solidFill>
                <a:latin typeface="Segoe UI" panose="020B0502040204020203"/>
                <a:cs typeface="Segoe UI" panose="020B0502040204020203"/>
              </a:rPr>
              <a:t> </a:t>
            </a:r>
            <a:r>
              <a:rPr sz="1600" spc="-15" dirty="0">
                <a:solidFill>
                  <a:srgbClr val="56555A"/>
                </a:solidFill>
                <a:latin typeface="Segoe UI" panose="020B0502040204020203"/>
                <a:cs typeface="Segoe UI" panose="020B0502040204020203"/>
              </a:rPr>
              <a:t>of</a:t>
            </a:r>
            <a:r>
              <a:rPr sz="1600" spc="-10" dirty="0">
                <a:solidFill>
                  <a:srgbClr val="56555A"/>
                </a:solidFill>
                <a:latin typeface="Segoe UI" panose="020B0502040204020203"/>
                <a:cs typeface="Segoe UI" panose="020B0502040204020203"/>
              </a:rPr>
              <a:t> the</a:t>
            </a:r>
            <a:r>
              <a:rPr sz="1600" dirty="0">
                <a:solidFill>
                  <a:srgbClr val="56555A"/>
                </a:solidFill>
                <a:latin typeface="Segoe UI" panose="020B0502040204020203"/>
                <a:cs typeface="Segoe UI" panose="020B0502040204020203"/>
              </a:rPr>
              <a:t> </a:t>
            </a:r>
            <a:r>
              <a:rPr sz="1600" spc="-25" dirty="0">
                <a:solidFill>
                  <a:srgbClr val="56555A"/>
                </a:solidFill>
                <a:latin typeface="Segoe UI" panose="020B0502040204020203"/>
                <a:cs typeface="Segoe UI" panose="020B0502040204020203"/>
              </a:rPr>
              <a:t>test. </a:t>
            </a:r>
            <a:endParaRPr sz="1600" spc="-25" dirty="0">
              <a:solidFill>
                <a:srgbClr val="56555A"/>
              </a:solidFill>
              <a:latin typeface="Segoe UI" panose="020B0502040204020203"/>
              <a:cs typeface="Segoe UI" panose="020B0502040204020203"/>
            </a:endParaRPr>
          </a:p>
          <a:p>
            <a:pPr marL="12700" marR="5080">
              <a:lnSpc>
                <a:spcPct val="135000"/>
              </a:lnSpc>
            </a:pPr>
            <a:r>
              <a:rPr sz="1600" spc="-420" dirty="0">
                <a:solidFill>
                  <a:srgbClr val="56555A"/>
                </a:solidFill>
                <a:latin typeface="Segoe UI" panose="020B0502040204020203"/>
                <a:cs typeface="Segoe UI" panose="020B0502040204020203"/>
              </a:rPr>
              <a:t> </a:t>
            </a:r>
            <a:r>
              <a:rPr sz="1600" u="sng" spc="-5" dirty="0">
                <a:solidFill>
                  <a:srgbClr val="2E8299"/>
                </a:solidFill>
                <a:uFill>
                  <a:solidFill>
                    <a:srgbClr val="2E8299"/>
                  </a:solidFill>
                </a:uFill>
                <a:latin typeface="Segoe UI" panose="020B0502040204020203"/>
                <a:cs typeface="Segoe UI" panose="020B0502040204020203"/>
                <a:hlinkClick r:id="rId2"/>
              </a:rPr>
              <a:t>If</a:t>
            </a:r>
            <a:r>
              <a:rPr sz="1600" u="sng" dirty="0">
                <a:solidFill>
                  <a:srgbClr val="2E8299"/>
                </a:solidFill>
                <a:uFill>
                  <a:solidFill>
                    <a:srgbClr val="2E8299"/>
                  </a:solidFill>
                </a:uFill>
                <a:latin typeface="Segoe UI" panose="020B0502040204020203"/>
                <a:cs typeface="Segoe UI" panose="020B0502040204020203"/>
                <a:hlinkClick r:id="rId2"/>
              </a:rPr>
              <a:t> </a:t>
            </a:r>
            <a:r>
              <a:rPr sz="1600" u="sng" spc="-10" dirty="0">
                <a:solidFill>
                  <a:srgbClr val="2E8299"/>
                </a:solidFill>
                <a:uFill>
                  <a:solidFill>
                    <a:srgbClr val="2E8299"/>
                  </a:solidFill>
                </a:uFill>
                <a:latin typeface="Segoe UI" panose="020B0502040204020203"/>
                <a:cs typeface="Segoe UI" panose="020B0502040204020203"/>
                <a:hlinkClick r:id="rId2"/>
              </a:rPr>
              <a:t>you</a:t>
            </a:r>
            <a:r>
              <a:rPr sz="1600" u="sng" dirty="0">
                <a:solidFill>
                  <a:srgbClr val="2E8299"/>
                </a:solidFill>
                <a:uFill>
                  <a:solidFill>
                    <a:srgbClr val="2E8299"/>
                  </a:solidFill>
                </a:uFill>
                <a:latin typeface="Segoe UI" panose="020B0502040204020203"/>
                <a:cs typeface="Segoe UI" panose="020B0502040204020203"/>
                <a:hlinkClick r:id="rId2"/>
              </a:rPr>
              <a:t> </a:t>
            </a:r>
            <a:r>
              <a:rPr sz="1600" u="sng" spc="-5" dirty="0">
                <a:solidFill>
                  <a:srgbClr val="2E8299"/>
                </a:solidFill>
                <a:uFill>
                  <a:solidFill>
                    <a:srgbClr val="2E8299"/>
                  </a:solidFill>
                </a:uFill>
                <a:latin typeface="Segoe UI" panose="020B0502040204020203"/>
                <a:cs typeface="Segoe UI" panose="020B0502040204020203"/>
                <a:hlinkClick r:id="rId2"/>
              </a:rPr>
              <a:t>want</a:t>
            </a:r>
            <a:r>
              <a:rPr sz="1600" u="sng" dirty="0">
                <a:solidFill>
                  <a:srgbClr val="2E8299"/>
                </a:solidFill>
                <a:uFill>
                  <a:solidFill>
                    <a:srgbClr val="2E8299"/>
                  </a:solidFill>
                </a:uFill>
                <a:latin typeface="Segoe UI" panose="020B0502040204020203"/>
                <a:cs typeface="Segoe UI" panose="020B0502040204020203"/>
                <a:hlinkClick r:id="rId2"/>
              </a:rPr>
              <a:t> </a:t>
            </a:r>
            <a:r>
              <a:rPr sz="1600" u="sng" spc="-10" dirty="0">
                <a:solidFill>
                  <a:srgbClr val="2E8299"/>
                </a:solidFill>
                <a:uFill>
                  <a:solidFill>
                    <a:srgbClr val="2E8299"/>
                  </a:solidFill>
                </a:uFill>
                <a:latin typeface="Segoe UI" panose="020B0502040204020203"/>
                <a:cs typeface="Segoe UI" panose="020B0502040204020203"/>
                <a:hlinkClick r:id="rId2"/>
              </a:rPr>
              <a:t>to</a:t>
            </a:r>
            <a:r>
              <a:rPr sz="1600" u="sng" spc="-5" dirty="0">
                <a:solidFill>
                  <a:srgbClr val="2E8299"/>
                </a:solidFill>
                <a:uFill>
                  <a:solidFill>
                    <a:srgbClr val="2E8299"/>
                  </a:solidFill>
                </a:uFill>
                <a:latin typeface="Segoe UI" panose="020B0502040204020203"/>
                <a:cs typeface="Segoe UI" panose="020B0502040204020203"/>
                <a:hlinkClick r:id="rId2"/>
              </a:rPr>
              <a:t> find</a:t>
            </a:r>
            <a:r>
              <a:rPr sz="1600" u="sng" dirty="0">
                <a:solidFill>
                  <a:srgbClr val="2E8299"/>
                </a:solidFill>
                <a:uFill>
                  <a:solidFill>
                    <a:srgbClr val="2E8299"/>
                  </a:solidFill>
                </a:uFill>
                <a:latin typeface="Segoe UI" panose="020B0502040204020203"/>
                <a:cs typeface="Segoe UI" panose="020B0502040204020203"/>
                <a:hlinkClick r:id="rId2"/>
              </a:rPr>
              <a:t> </a:t>
            </a:r>
            <a:r>
              <a:rPr sz="1600" u="sng" spc="-5" dirty="0">
                <a:solidFill>
                  <a:srgbClr val="2E8299"/>
                </a:solidFill>
                <a:uFill>
                  <a:solidFill>
                    <a:srgbClr val="2E8299"/>
                  </a:solidFill>
                </a:uFill>
                <a:latin typeface="Segoe UI" panose="020B0502040204020203"/>
                <a:cs typeface="Segoe UI" panose="020B0502040204020203"/>
                <a:hlinkClick r:id="rId2"/>
              </a:rPr>
              <a:t>out </a:t>
            </a:r>
            <a:r>
              <a:rPr sz="1600" u="sng" spc="-10" dirty="0">
                <a:solidFill>
                  <a:srgbClr val="2E8299"/>
                </a:solidFill>
                <a:uFill>
                  <a:solidFill>
                    <a:srgbClr val="2E8299"/>
                  </a:solidFill>
                </a:uFill>
                <a:latin typeface="Segoe UI" panose="020B0502040204020203"/>
                <a:cs typeface="Segoe UI" panose="020B0502040204020203"/>
                <a:hlinkClick r:id="rId2"/>
              </a:rPr>
              <a:t>more</a:t>
            </a:r>
            <a:r>
              <a:rPr sz="1600" u="sng" spc="10" dirty="0">
                <a:solidFill>
                  <a:srgbClr val="2E8299"/>
                </a:solidFill>
                <a:uFill>
                  <a:solidFill>
                    <a:srgbClr val="2E8299"/>
                  </a:solidFill>
                </a:uFill>
                <a:latin typeface="Segoe UI" panose="020B0502040204020203"/>
                <a:cs typeface="Segoe UI" panose="020B0502040204020203"/>
                <a:hlinkClick r:id="rId2"/>
              </a:rPr>
              <a:t> </a:t>
            </a:r>
            <a:r>
              <a:rPr sz="1600" u="sng" spc="-5" dirty="0">
                <a:solidFill>
                  <a:srgbClr val="2E8299"/>
                </a:solidFill>
                <a:uFill>
                  <a:solidFill>
                    <a:srgbClr val="2E8299"/>
                  </a:solidFill>
                </a:uFill>
                <a:latin typeface="Segoe UI" panose="020B0502040204020203"/>
                <a:cs typeface="Segoe UI" panose="020B0502040204020203"/>
                <a:hlinkClick r:id="rId2"/>
              </a:rPr>
              <a:t>about</a:t>
            </a:r>
            <a:r>
              <a:rPr sz="1600" u="sng" spc="-10" dirty="0">
                <a:solidFill>
                  <a:srgbClr val="2E8299"/>
                </a:solidFill>
                <a:uFill>
                  <a:solidFill>
                    <a:srgbClr val="2E8299"/>
                  </a:solidFill>
                </a:uFill>
                <a:latin typeface="Segoe UI" panose="020B0502040204020203"/>
                <a:cs typeface="Segoe UI" panose="020B0502040204020203"/>
                <a:hlinkClick r:id="rId2"/>
              </a:rPr>
              <a:t> </a:t>
            </a:r>
            <a:r>
              <a:rPr sz="1600" u="sng" spc="-5" dirty="0">
                <a:solidFill>
                  <a:srgbClr val="2E8299"/>
                </a:solidFill>
                <a:uFill>
                  <a:solidFill>
                    <a:srgbClr val="2E8299"/>
                  </a:solidFill>
                </a:uFill>
                <a:latin typeface="Segoe UI" panose="020B0502040204020203"/>
                <a:cs typeface="Segoe UI" panose="020B0502040204020203"/>
                <a:hlinkClick r:id="rId2"/>
              </a:rPr>
              <a:t>statistical</a:t>
            </a:r>
            <a:r>
              <a:rPr sz="1600" u="sng" spc="20" dirty="0">
                <a:solidFill>
                  <a:srgbClr val="2E8299"/>
                </a:solidFill>
                <a:uFill>
                  <a:solidFill>
                    <a:srgbClr val="2E8299"/>
                  </a:solidFill>
                </a:uFill>
                <a:latin typeface="Segoe UI" panose="020B0502040204020203"/>
                <a:cs typeface="Segoe UI" panose="020B0502040204020203"/>
                <a:hlinkClick r:id="rId2"/>
              </a:rPr>
              <a:t> </a:t>
            </a:r>
            <a:r>
              <a:rPr sz="1600" u="sng" spc="-10" dirty="0">
                <a:solidFill>
                  <a:srgbClr val="2E8299"/>
                </a:solidFill>
                <a:uFill>
                  <a:solidFill>
                    <a:srgbClr val="2E8299"/>
                  </a:solidFill>
                </a:uFill>
                <a:latin typeface="Segoe UI" panose="020B0502040204020203"/>
                <a:cs typeface="Segoe UI" panose="020B0502040204020203"/>
                <a:hlinkClick r:id="rId2"/>
              </a:rPr>
              <a:t>errors,</a:t>
            </a:r>
            <a:r>
              <a:rPr sz="1600" u="sng" spc="25" dirty="0">
                <a:solidFill>
                  <a:srgbClr val="2E8299"/>
                </a:solidFill>
                <a:uFill>
                  <a:solidFill>
                    <a:srgbClr val="2E8299"/>
                  </a:solidFill>
                </a:uFill>
                <a:latin typeface="Segoe UI" panose="020B0502040204020203"/>
                <a:cs typeface="Segoe UI" panose="020B0502040204020203"/>
                <a:hlinkClick r:id="rId2"/>
              </a:rPr>
              <a:t> </a:t>
            </a:r>
            <a:r>
              <a:rPr sz="1600" u="sng" spc="-10" dirty="0">
                <a:solidFill>
                  <a:srgbClr val="2E8299"/>
                </a:solidFill>
                <a:uFill>
                  <a:solidFill>
                    <a:srgbClr val="2E8299"/>
                  </a:solidFill>
                </a:uFill>
                <a:latin typeface="Segoe UI" panose="020B0502040204020203"/>
                <a:cs typeface="Segoe UI" panose="020B0502040204020203"/>
                <a:hlinkClick r:id="rId2"/>
              </a:rPr>
              <a:t>just</a:t>
            </a:r>
            <a:r>
              <a:rPr sz="1600" u="sng" dirty="0">
                <a:solidFill>
                  <a:srgbClr val="2E8299"/>
                </a:solidFill>
                <a:uFill>
                  <a:solidFill>
                    <a:srgbClr val="2E8299"/>
                  </a:solidFill>
                </a:uFill>
                <a:latin typeface="Segoe UI" panose="020B0502040204020203"/>
                <a:cs typeface="Segoe UI" panose="020B0502040204020203"/>
                <a:hlinkClick r:id="rId2"/>
              </a:rPr>
              <a:t> </a:t>
            </a:r>
            <a:r>
              <a:rPr sz="1600" u="sng" spc="-5" dirty="0">
                <a:solidFill>
                  <a:srgbClr val="2E8299"/>
                </a:solidFill>
                <a:uFill>
                  <a:solidFill>
                    <a:srgbClr val="2E8299"/>
                  </a:solidFill>
                </a:uFill>
                <a:latin typeface="Segoe UI" panose="020B0502040204020203"/>
                <a:cs typeface="Segoe UI" panose="020B0502040204020203"/>
                <a:hlinkClick r:id="rId2"/>
              </a:rPr>
              <a:t>follow</a:t>
            </a:r>
            <a:r>
              <a:rPr sz="1600" u="sng" spc="5" dirty="0">
                <a:solidFill>
                  <a:srgbClr val="2E8299"/>
                </a:solidFill>
                <a:uFill>
                  <a:solidFill>
                    <a:srgbClr val="2E8299"/>
                  </a:solidFill>
                </a:uFill>
                <a:latin typeface="Segoe UI" panose="020B0502040204020203"/>
                <a:cs typeface="Segoe UI" panose="020B0502040204020203"/>
                <a:hlinkClick r:id="rId2"/>
              </a:rPr>
              <a:t> </a:t>
            </a:r>
            <a:r>
              <a:rPr sz="1600" u="sng" spc="-5" dirty="0">
                <a:solidFill>
                  <a:srgbClr val="2E8299"/>
                </a:solidFill>
                <a:uFill>
                  <a:solidFill>
                    <a:srgbClr val="2E8299"/>
                  </a:solidFill>
                </a:uFill>
                <a:latin typeface="Segoe UI" panose="020B0502040204020203"/>
                <a:cs typeface="Segoe UI" panose="020B0502040204020203"/>
                <a:hlinkClick r:id="rId2"/>
              </a:rPr>
              <a:t>this</a:t>
            </a:r>
            <a:r>
              <a:rPr sz="1600" u="sng" dirty="0">
                <a:solidFill>
                  <a:srgbClr val="2E8299"/>
                </a:solidFill>
                <a:uFill>
                  <a:solidFill>
                    <a:srgbClr val="2E8299"/>
                  </a:solidFill>
                </a:uFill>
                <a:latin typeface="Segoe UI" panose="020B0502040204020203"/>
                <a:cs typeface="Segoe UI" panose="020B0502040204020203"/>
                <a:hlinkClick r:id="rId2"/>
              </a:rPr>
              <a:t> </a:t>
            </a:r>
            <a:r>
              <a:rPr sz="1600" u="sng" spc="-10" dirty="0">
                <a:solidFill>
                  <a:srgbClr val="2E8299"/>
                </a:solidFill>
                <a:uFill>
                  <a:solidFill>
                    <a:srgbClr val="2E8299"/>
                  </a:solidFill>
                </a:uFill>
                <a:latin typeface="Segoe UI" panose="020B0502040204020203"/>
                <a:cs typeface="Segoe UI" panose="020B0502040204020203"/>
                <a:hlinkClick r:id="rId2"/>
              </a:rPr>
              <a:t>link</a:t>
            </a:r>
            <a:r>
              <a:rPr sz="1600" u="sng" spc="5" dirty="0">
                <a:solidFill>
                  <a:srgbClr val="2E8299"/>
                </a:solidFill>
                <a:uFill>
                  <a:solidFill>
                    <a:srgbClr val="2E8299"/>
                  </a:solidFill>
                </a:uFill>
                <a:latin typeface="Segoe UI" panose="020B0502040204020203"/>
                <a:cs typeface="Segoe UI" panose="020B0502040204020203"/>
                <a:hlinkClick r:id="rId2"/>
              </a:rPr>
              <a:t> </a:t>
            </a:r>
            <a:r>
              <a:rPr sz="1600" u="sng" spc="-5" dirty="0">
                <a:solidFill>
                  <a:srgbClr val="2E8299"/>
                </a:solidFill>
                <a:uFill>
                  <a:solidFill>
                    <a:srgbClr val="2E8299"/>
                  </a:solidFill>
                </a:uFill>
                <a:latin typeface="Segoe UI" panose="020B0502040204020203"/>
                <a:cs typeface="Segoe UI" panose="020B0502040204020203"/>
                <a:hlinkClick r:id="rId2"/>
              </a:rPr>
              <a:t>for</a:t>
            </a:r>
            <a:r>
              <a:rPr sz="1600" u="sng" spc="5" dirty="0">
                <a:solidFill>
                  <a:srgbClr val="2E8299"/>
                </a:solidFill>
                <a:uFill>
                  <a:solidFill>
                    <a:srgbClr val="2E8299"/>
                  </a:solidFill>
                </a:uFill>
                <a:latin typeface="Segoe UI" panose="020B0502040204020203"/>
                <a:cs typeface="Segoe UI" panose="020B0502040204020203"/>
                <a:hlinkClick r:id="rId2"/>
              </a:rPr>
              <a:t> </a:t>
            </a:r>
            <a:r>
              <a:rPr sz="1600" u="sng" dirty="0">
                <a:solidFill>
                  <a:srgbClr val="2E8299"/>
                </a:solidFill>
                <a:uFill>
                  <a:solidFill>
                    <a:srgbClr val="2E8299"/>
                  </a:solidFill>
                </a:uFill>
                <a:latin typeface="Segoe UI" panose="020B0502040204020203"/>
                <a:cs typeface="Segoe UI" panose="020B0502040204020203"/>
                <a:hlinkClick r:id="rId2"/>
              </a:rPr>
              <a:t>an</a:t>
            </a:r>
            <a:r>
              <a:rPr sz="1600" u="sng" spc="-5" dirty="0">
                <a:solidFill>
                  <a:srgbClr val="2E8299"/>
                </a:solidFill>
                <a:uFill>
                  <a:solidFill>
                    <a:srgbClr val="2E8299"/>
                  </a:solidFill>
                </a:uFill>
                <a:latin typeface="Segoe UI" panose="020B0502040204020203"/>
                <a:cs typeface="Segoe UI" panose="020B0502040204020203"/>
                <a:hlinkClick r:id="rId2"/>
              </a:rPr>
              <a:t> </a:t>
            </a:r>
            <a:r>
              <a:rPr sz="1600" u="sng" dirty="0">
                <a:solidFill>
                  <a:srgbClr val="2E8299"/>
                </a:solidFill>
                <a:uFill>
                  <a:solidFill>
                    <a:srgbClr val="2E8299"/>
                  </a:solidFill>
                </a:uFill>
                <a:latin typeface="Segoe UI" panose="020B0502040204020203"/>
                <a:cs typeface="Segoe UI" panose="020B0502040204020203"/>
                <a:hlinkClick r:id="rId2"/>
              </a:rPr>
              <a:t>article</a:t>
            </a:r>
            <a:r>
              <a:rPr sz="1600" u="sng" spc="10" dirty="0">
                <a:solidFill>
                  <a:srgbClr val="2E8299"/>
                </a:solidFill>
                <a:uFill>
                  <a:solidFill>
                    <a:srgbClr val="2E8299"/>
                  </a:solidFill>
                </a:uFill>
                <a:latin typeface="Segoe UI" panose="020B0502040204020203"/>
                <a:cs typeface="Segoe UI" panose="020B0502040204020203"/>
                <a:hlinkClick r:id="rId2"/>
              </a:rPr>
              <a:t> </a:t>
            </a:r>
            <a:r>
              <a:rPr sz="1600" u="sng" spc="-10" dirty="0">
                <a:solidFill>
                  <a:srgbClr val="2E8299"/>
                </a:solidFill>
                <a:uFill>
                  <a:solidFill>
                    <a:srgbClr val="2E8299"/>
                  </a:solidFill>
                </a:uFill>
                <a:latin typeface="Segoe UI" panose="020B0502040204020203"/>
                <a:cs typeface="Segoe UI" panose="020B0502040204020203"/>
                <a:hlinkClick r:id="rId2"/>
              </a:rPr>
              <a:t>written</a:t>
            </a:r>
            <a:r>
              <a:rPr sz="1600" u="sng" spc="15" dirty="0">
                <a:solidFill>
                  <a:srgbClr val="2E8299"/>
                </a:solidFill>
                <a:uFill>
                  <a:solidFill>
                    <a:srgbClr val="2E8299"/>
                  </a:solidFill>
                </a:uFill>
                <a:latin typeface="Segoe UI" panose="020B0502040204020203"/>
                <a:cs typeface="Segoe UI" panose="020B0502040204020203"/>
                <a:hlinkClick r:id="rId2"/>
              </a:rPr>
              <a:t> </a:t>
            </a:r>
            <a:r>
              <a:rPr sz="1600" u="sng" spc="-5" dirty="0">
                <a:solidFill>
                  <a:srgbClr val="2E8299"/>
                </a:solidFill>
                <a:uFill>
                  <a:solidFill>
                    <a:srgbClr val="2E8299"/>
                  </a:solidFill>
                </a:uFill>
                <a:latin typeface="Segoe UI" panose="020B0502040204020203"/>
                <a:cs typeface="Segoe UI" panose="020B0502040204020203"/>
                <a:hlinkClick r:id="rId2"/>
              </a:rPr>
              <a:t>by </a:t>
            </a:r>
            <a:r>
              <a:rPr sz="1600" u="sng" spc="-10" dirty="0">
                <a:solidFill>
                  <a:srgbClr val="2E8299"/>
                </a:solidFill>
                <a:uFill>
                  <a:solidFill>
                    <a:srgbClr val="2E8299"/>
                  </a:solidFill>
                </a:uFill>
                <a:latin typeface="Segoe UI" panose="020B0502040204020203"/>
                <a:cs typeface="Segoe UI" panose="020B0502040204020203"/>
                <a:hlinkClick r:id="rId2"/>
              </a:rPr>
              <a:t>your</a:t>
            </a:r>
            <a:r>
              <a:rPr sz="1600" u="sng" spc="15" dirty="0">
                <a:solidFill>
                  <a:srgbClr val="2E8299"/>
                </a:solidFill>
                <a:uFill>
                  <a:solidFill>
                    <a:srgbClr val="2E8299"/>
                  </a:solidFill>
                </a:uFill>
                <a:latin typeface="Segoe UI" panose="020B0502040204020203"/>
                <a:cs typeface="Segoe UI" panose="020B0502040204020203"/>
                <a:hlinkClick r:id="rId2"/>
              </a:rPr>
              <a:t> </a:t>
            </a:r>
            <a:r>
              <a:rPr sz="1600" u="sng" spc="-20" dirty="0">
                <a:solidFill>
                  <a:srgbClr val="2E8299"/>
                </a:solidFill>
                <a:uFill>
                  <a:solidFill>
                    <a:srgbClr val="2E8299"/>
                  </a:solidFill>
                </a:uFill>
                <a:latin typeface="Segoe UI" panose="020B0502040204020203"/>
                <a:cs typeface="Segoe UI" panose="020B0502040204020203"/>
                <a:hlinkClick r:id="rId2"/>
              </a:rPr>
              <a:t>instructor.</a:t>
            </a:r>
            <a:endParaRPr sz="1600">
              <a:latin typeface="Segoe UI" panose="020B0502040204020203"/>
              <a:cs typeface="Segoe UI" panose="020B0502040204020203"/>
            </a:endParaRPr>
          </a:p>
        </p:txBody>
      </p:sp>
      <p:pic>
        <p:nvPicPr>
          <p:cNvPr id="100" name="Content Placeholder 99"/>
          <p:cNvPicPr>
            <a:picLocks noChangeAspect="1"/>
          </p:cNvPicPr>
          <p:nvPr>
            <p:ph sz="half" idx="2"/>
          </p:nvPr>
        </p:nvPicPr>
        <p:blipFill>
          <a:blip r:embed="rId3"/>
          <a:stretch>
            <a:fillRect/>
          </a:stretch>
        </p:blipFill>
        <p:spPr>
          <a:xfrm>
            <a:off x="6278880" y="1471295"/>
            <a:ext cx="5183505" cy="381444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61544"/>
            <a:ext cx="12192000" cy="1903730"/>
            <a:chOff x="0" y="161544"/>
            <a:chExt cx="12192000" cy="1903730"/>
          </a:xfrm>
        </p:grpSpPr>
        <p:pic>
          <p:nvPicPr>
            <p:cNvPr id="3" name="object 3"/>
            <p:cNvPicPr/>
            <p:nvPr/>
          </p:nvPicPr>
          <p:blipFill>
            <a:blip r:embed="rId1" cstate="print"/>
            <a:stretch>
              <a:fillRect/>
            </a:stretch>
          </p:blipFill>
          <p:spPr>
            <a:xfrm>
              <a:off x="1068324" y="1228344"/>
              <a:ext cx="10869168" cy="836676"/>
            </a:xfrm>
            <a:prstGeom prst="rect">
              <a:avLst/>
            </a:prstGeom>
          </p:spPr>
        </p:pic>
        <p:sp>
          <p:nvSpPr>
            <p:cNvPr id="4" name="object 4"/>
            <p:cNvSpPr/>
            <p:nvPr/>
          </p:nvSpPr>
          <p:spPr>
            <a:xfrm>
              <a:off x="1068324" y="906780"/>
              <a:ext cx="581025" cy="1158240"/>
            </a:xfrm>
            <a:custGeom>
              <a:avLst/>
              <a:gdLst/>
              <a:ahLst/>
              <a:cxnLst/>
              <a:rect l="l" t="t" r="r" b="b"/>
              <a:pathLst>
                <a:path w="581025" h="1158239">
                  <a:moveTo>
                    <a:pt x="580644" y="0"/>
                  </a:moveTo>
                  <a:lnTo>
                    <a:pt x="0" y="383667"/>
                  </a:lnTo>
                  <a:lnTo>
                    <a:pt x="0" y="1158240"/>
                  </a:lnTo>
                  <a:lnTo>
                    <a:pt x="580644" y="774573"/>
                  </a:lnTo>
                  <a:lnTo>
                    <a:pt x="580644" y="0"/>
                  </a:lnTo>
                  <a:close/>
                </a:path>
              </a:pathLst>
            </a:custGeom>
            <a:solidFill>
              <a:srgbClr val="465B4F"/>
            </a:solidFill>
          </p:spPr>
          <p:txBody>
            <a:bodyPr wrap="square" lIns="0" tIns="0" rIns="0" bIns="0" rtlCol="0"/>
            <a:lstStyle/>
            <a:p/>
          </p:txBody>
        </p:sp>
        <p:sp>
          <p:nvSpPr>
            <p:cNvPr id="5" name="object 5"/>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p:txBody>
        </p:sp>
      </p:grpSp>
      <p:sp>
        <p:nvSpPr>
          <p:cNvPr id="6" name="object 6"/>
          <p:cNvSpPr txBox="1">
            <a:spLocks noGrp="1"/>
          </p:cNvSpPr>
          <p:nvPr>
            <p:ph type="title"/>
          </p:nvPr>
        </p:nvSpPr>
        <p:spPr>
          <a:xfrm>
            <a:off x="5482844" y="215595"/>
            <a:ext cx="1234440" cy="452120"/>
          </a:xfrm>
          <a:prstGeom prst="rect">
            <a:avLst/>
          </a:prstGeom>
        </p:spPr>
        <p:txBody>
          <a:bodyPr vert="horz" wrap="square" lIns="0" tIns="12065" rIns="0" bIns="0" rtlCol="0">
            <a:spAutoFit/>
          </a:bodyPr>
          <a:lstStyle/>
          <a:p>
            <a:pPr marL="12700">
              <a:lnSpc>
                <a:spcPct val="100000"/>
              </a:lnSpc>
              <a:spcBef>
                <a:spcPts val="95"/>
              </a:spcBef>
            </a:pPr>
            <a:r>
              <a:rPr spc="-60" dirty="0"/>
              <a:t>P-value</a:t>
            </a:r>
            <a:endParaRPr spc="-60" dirty="0"/>
          </a:p>
        </p:txBody>
      </p:sp>
      <p:sp>
        <p:nvSpPr>
          <p:cNvPr id="8" name="object 8"/>
          <p:cNvSpPr/>
          <p:nvPr/>
        </p:nvSpPr>
        <p:spPr>
          <a:xfrm>
            <a:off x="0" y="797051"/>
            <a:ext cx="1645920" cy="875030"/>
          </a:xfrm>
          <a:custGeom>
            <a:avLst/>
            <a:gdLst/>
            <a:ahLst/>
            <a:cxnLst/>
            <a:rect l="l" t="t" r="r" b="b"/>
            <a:pathLst>
              <a:path w="1645920" h="875030">
                <a:moveTo>
                  <a:pt x="1645920" y="0"/>
                </a:moveTo>
                <a:lnTo>
                  <a:pt x="0" y="0"/>
                </a:lnTo>
                <a:lnTo>
                  <a:pt x="0" y="874776"/>
                </a:lnTo>
                <a:lnTo>
                  <a:pt x="1645920" y="874776"/>
                </a:lnTo>
                <a:lnTo>
                  <a:pt x="1645920" y="0"/>
                </a:lnTo>
                <a:close/>
              </a:path>
            </a:pathLst>
          </a:custGeom>
          <a:solidFill>
            <a:srgbClr val="96AD9F"/>
          </a:solidFill>
        </p:spPr>
        <p:txBody>
          <a:bodyPr wrap="square" lIns="0" tIns="0" rIns="0" bIns="0" rtlCol="0"/>
          <a:lstStyle/>
          <a:p/>
        </p:txBody>
      </p:sp>
      <p:sp>
        <p:nvSpPr>
          <p:cNvPr id="9" name="object 9"/>
          <p:cNvSpPr txBox="1"/>
          <p:nvPr/>
        </p:nvSpPr>
        <p:spPr>
          <a:xfrm>
            <a:off x="434441" y="1038426"/>
            <a:ext cx="11099165" cy="883919"/>
          </a:xfrm>
          <a:prstGeom prst="rect">
            <a:avLst/>
          </a:prstGeom>
        </p:spPr>
        <p:txBody>
          <a:bodyPr vert="horz" wrap="square" lIns="0" tIns="29845" rIns="0" bIns="0" rtlCol="0">
            <a:spAutoFit/>
          </a:bodyPr>
          <a:lstStyle/>
          <a:p>
            <a:pPr marL="12700">
              <a:lnSpc>
                <a:spcPct val="100000"/>
              </a:lnSpc>
              <a:spcBef>
                <a:spcPts val="235"/>
              </a:spcBef>
            </a:pPr>
            <a:r>
              <a:rPr sz="1800" spc="-10" dirty="0">
                <a:solidFill>
                  <a:srgbClr val="FFFFFF"/>
                </a:solidFill>
                <a:latin typeface="Segoe UI" panose="020B0502040204020203"/>
                <a:cs typeface="Segoe UI" panose="020B0502040204020203"/>
              </a:rPr>
              <a:t>p-value</a:t>
            </a:r>
            <a:endParaRPr sz="1800">
              <a:latin typeface="Segoe UI" panose="020B0502040204020203"/>
              <a:cs typeface="Segoe UI" panose="020B0502040204020203"/>
            </a:endParaRPr>
          </a:p>
          <a:p>
            <a:pPr marL="1717675">
              <a:lnSpc>
                <a:spcPct val="100000"/>
              </a:lnSpc>
              <a:spcBef>
                <a:spcPts val="140"/>
              </a:spcBef>
            </a:pPr>
            <a:r>
              <a:rPr sz="1800" dirty="0">
                <a:solidFill>
                  <a:srgbClr val="FFFFFF"/>
                </a:solidFill>
                <a:latin typeface="Segoe UI" panose="020B0502040204020203"/>
                <a:cs typeface="Segoe UI" panose="020B0502040204020203"/>
              </a:rPr>
              <a:t>The</a:t>
            </a:r>
            <a:r>
              <a:rPr sz="1800" spc="-25"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p-value</a:t>
            </a:r>
            <a:r>
              <a:rPr sz="180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is</a:t>
            </a:r>
            <a:r>
              <a:rPr sz="1800" spc="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the</a:t>
            </a:r>
            <a:r>
              <a:rPr sz="1800" spc="-20"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smallest</a:t>
            </a:r>
            <a:r>
              <a:rPr sz="1800"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level</a:t>
            </a:r>
            <a:r>
              <a:rPr sz="1800" spc="5" dirty="0">
                <a:solidFill>
                  <a:srgbClr val="FFFFFF"/>
                </a:solidFill>
                <a:latin typeface="Segoe UI" panose="020B0502040204020203"/>
                <a:cs typeface="Segoe UI" panose="020B0502040204020203"/>
              </a:rPr>
              <a:t> </a:t>
            </a:r>
            <a:r>
              <a:rPr sz="1800" spc="-20" dirty="0">
                <a:solidFill>
                  <a:srgbClr val="FFFFFF"/>
                </a:solidFill>
                <a:latin typeface="Segoe UI" panose="020B0502040204020203"/>
                <a:cs typeface="Segoe UI" panose="020B0502040204020203"/>
              </a:rPr>
              <a:t>of</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significance</a:t>
            </a:r>
            <a:r>
              <a:rPr sz="180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at</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which</a:t>
            </a:r>
            <a:r>
              <a:rPr sz="1800" spc="5" dirty="0">
                <a:solidFill>
                  <a:srgbClr val="FFFFFF"/>
                </a:solidFill>
                <a:latin typeface="Segoe UI" panose="020B0502040204020203"/>
                <a:cs typeface="Segoe UI" panose="020B0502040204020203"/>
              </a:rPr>
              <a:t> </a:t>
            </a:r>
            <a:r>
              <a:rPr sz="1800" spc="-15" dirty="0">
                <a:solidFill>
                  <a:srgbClr val="FFFFFF"/>
                </a:solidFill>
                <a:latin typeface="Segoe UI" panose="020B0502040204020203"/>
                <a:cs typeface="Segoe UI" panose="020B0502040204020203"/>
              </a:rPr>
              <a:t>we</a:t>
            </a:r>
            <a:r>
              <a:rPr sz="1800" spc="-5" dirty="0">
                <a:solidFill>
                  <a:srgbClr val="FFFFFF"/>
                </a:solidFill>
                <a:latin typeface="Segoe UI" panose="020B0502040204020203"/>
                <a:cs typeface="Segoe UI" panose="020B0502040204020203"/>
              </a:rPr>
              <a:t> can</a:t>
            </a:r>
            <a:r>
              <a:rPr sz="1800" spc="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still</a:t>
            </a:r>
            <a:r>
              <a:rPr sz="1800" spc="5" dirty="0">
                <a:solidFill>
                  <a:srgbClr val="FFFFFF"/>
                </a:solidFill>
                <a:latin typeface="Segoe UI" panose="020B0502040204020203"/>
                <a:cs typeface="Segoe UI" panose="020B0502040204020203"/>
              </a:rPr>
              <a:t> </a:t>
            </a:r>
            <a:r>
              <a:rPr sz="1800" spc="-10" dirty="0">
                <a:solidFill>
                  <a:srgbClr val="FFFFFF"/>
                </a:solidFill>
                <a:latin typeface="Segoe UI" panose="020B0502040204020203"/>
                <a:cs typeface="Segoe UI" panose="020B0502040204020203"/>
              </a:rPr>
              <a:t>reject</a:t>
            </a:r>
            <a:r>
              <a:rPr sz="1800" spc="10"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the</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null</a:t>
            </a:r>
            <a:r>
              <a:rPr sz="1800" spc="-5" dirty="0">
                <a:solidFill>
                  <a:srgbClr val="FFFFFF"/>
                </a:solidFill>
                <a:latin typeface="Segoe UI" panose="020B0502040204020203"/>
                <a:cs typeface="Segoe UI" panose="020B0502040204020203"/>
              </a:rPr>
              <a:t> hypothesis,</a:t>
            </a:r>
            <a:endParaRPr sz="1800">
              <a:latin typeface="Segoe UI" panose="020B0502040204020203"/>
              <a:cs typeface="Segoe UI" panose="020B0502040204020203"/>
            </a:endParaRPr>
          </a:p>
          <a:p>
            <a:pPr marL="1717675">
              <a:lnSpc>
                <a:spcPct val="100000"/>
              </a:lnSpc>
              <a:spcBef>
                <a:spcPts val="5"/>
              </a:spcBef>
            </a:pPr>
            <a:r>
              <a:rPr sz="1800" spc="-10" dirty="0">
                <a:solidFill>
                  <a:srgbClr val="FFFFFF"/>
                </a:solidFill>
                <a:latin typeface="Segoe UI" panose="020B0502040204020203"/>
                <a:cs typeface="Segoe UI" panose="020B0502040204020203"/>
              </a:rPr>
              <a:t>given</a:t>
            </a:r>
            <a:r>
              <a:rPr sz="1800" spc="-15" dirty="0">
                <a:solidFill>
                  <a:srgbClr val="FFFFFF"/>
                </a:solidFill>
                <a:latin typeface="Segoe UI" panose="020B0502040204020203"/>
                <a:cs typeface="Segoe UI" panose="020B0502040204020203"/>
              </a:rPr>
              <a:t> </a:t>
            </a:r>
            <a:r>
              <a:rPr sz="1800" dirty="0">
                <a:solidFill>
                  <a:srgbClr val="FFFFFF"/>
                </a:solidFill>
                <a:latin typeface="Segoe UI" panose="020B0502040204020203"/>
                <a:cs typeface="Segoe UI" panose="020B0502040204020203"/>
              </a:rPr>
              <a:t>the</a:t>
            </a:r>
            <a:r>
              <a:rPr sz="1800" spc="-3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observed</a:t>
            </a:r>
            <a:r>
              <a:rPr sz="1800" spc="-15"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sample</a:t>
            </a:r>
            <a:r>
              <a:rPr sz="1800" spc="-10" dirty="0">
                <a:solidFill>
                  <a:srgbClr val="FFFFFF"/>
                </a:solidFill>
                <a:latin typeface="Segoe UI" panose="020B0502040204020203"/>
                <a:cs typeface="Segoe UI" panose="020B0502040204020203"/>
              </a:rPr>
              <a:t> </a:t>
            </a:r>
            <a:r>
              <a:rPr sz="1800" spc="-5" dirty="0">
                <a:solidFill>
                  <a:srgbClr val="FFFFFF"/>
                </a:solidFill>
                <a:latin typeface="Segoe UI" panose="020B0502040204020203"/>
                <a:cs typeface="Segoe UI" panose="020B0502040204020203"/>
              </a:rPr>
              <a:t>statistic</a:t>
            </a:r>
            <a:endParaRPr sz="1800">
              <a:latin typeface="Segoe UI" panose="020B0502040204020203"/>
              <a:cs typeface="Segoe UI" panose="020B0502040204020203"/>
            </a:endParaRPr>
          </a:p>
        </p:txBody>
      </p:sp>
      <p:sp>
        <p:nvSpPr>
          <p:cNvPr id="10" name="object 10"/>
          <p:cNvSpPr txBox="1"/>
          <p:nvPr/>
        </p:nvSpPr>
        <p:spPr>
          <a:xfrm>
            <a:off x="595122" y="2978657"/>
            <a:ext cx="2371725" cy="893444"/>
          </a:xfrm>
          <a:prstGeom prst="rect">
            <a:avLst/>
          </a:prstGeom>
          <a:solidFill>
            <a:srgbClr val="96AD9F"/>
          </a:solidFill>
          <a:ln w="25908">
            <a:solidFill>
              <a:srgbClr val="0F8899"/>
            </a:solidFill>
          </a:ln>
        </p:spPr>
        <p:txBody>
          <a:bodyPr vert="horz" wrap="square" lIns="0" tIns="271145" rIns="0" bIns="0" rtlCol="0">
            <a:spAutoFit/>
          </a:bodyPr>
          <a:lstStyle/>
          <a:p>
            <a:pPr marL="267970">
              <a:lnSpc>
                <a:spcPct val="100000"/>
              </a:lnSpc>
              <a:spcBef>
                <a:spcPts val="2135"/>
              </a:spcBef>
            </a:pPr>
            <a:r>
              <a:rPr sz="1800" b="1" spc="-5" dirty="0">
                <a:solidFill>
                  <a:srgbClr val="FFFFFF"/>
                </a:solidFill>
                <a:latin typeface="Segoe UI" panose="020B0502040204020203"/>
                <a:cs typeface="Segoe UI" panose="020B0502040204020203"/>
              </a:rPr>
              <a:t>Notable</a:t>
            </a:r>
            <a:r>
              <a:rPr sz="1800" b="1" spc="-55" dirty="0">
                <a:solidFill>
                  <a:srgbClr val="FFFFFF"/>
                </a:solidFill>
                <a:latin typeface="Segoe UI" panose="020B0502040204020203"/>
                <a:cs typeface="Segoe UI" panose="020B0502040204020203"/>
              </a:rPr>
              <a:t> </a:t>
            </a:r>
            <a:r>
              <a:rPr sz="1800" b="1" spc="-5" dirty="0">
                <a:solidFill>
                  <a:srgbClr val="FFFFFF"/>
                </a:solidFill>
                <a:latin typeface="Segoe UI" panose="020B0502040204020203"/>
                <a:cs typeface="Segoe UI" panose="020B0502040204020203"/>
              </a:rPr>
              <a:t>p-values</a:t>
            </a:r>
            <a:endParaRPr sz="1800">
              <a:latin typeface="Segoe UI" panose="020B0502040204020203"/>
              <a:cs typeface="Segoe UI" panose="020B0502040204020203"/>
            </a:endParaRPr>
          </a:p>
        </p:txBody>
      </p:sp>
      <p:sp>
        <p:nvSpPr>
          <p:cNvPr id="11" name="object 11"/>
          <p:cNvSpPr txBox="1"/>
          <p:nvPr/>
        </p:nvSpPr>
        <p:spPr>
          <a:xfrm>
            <a:off x="3866388" y="2731007"/>
            <a:ext cx="1005840" cy="638810"/>
          </a:xfrm>
          <a:prstGeom prst="rect">
            <a:avLst/>
          </a:prstGeom>
          <a:solidFill>
            <a:srgbClr val="0F8899"/>
          </a:solidFill>
        </p:spPr>
        <p:txBody>
          <a:bodyPr vert="horz" wrap="square" lIns="0" tIns="180340" rIns="0" bIns="0" rtlCol="0">
            <a:spAutoFit/>
          </a:bodyPr>
          <a:lstStyle/>
          <a:p>
            <a:pPr marL="267970">
              <a:lnSpc>
                <a:spcPct val="100000"/>
              </a:lnSpc>
              <a:spcBef>
                <a:spcPts val="1420"/>
              </a:spcBef>
            </a:pPr>
            <a:r>
              <a:rPr sz="1600" spc="-10" dirty="0">
                <a:solidFill>
                  <a:srgbClr val="FFFFFF"/>
                </a:solidFill>
                <a:latin typeface="Leelawadee UI Semilight" panose="020B0402040204020203"/>
                <a:cs typeface="Leelawadee UI Semilight" panose="020B0402040204020203"/>
              </a:rPr>
              <a:t>0.000</a:t>
            </a:r>
            <a:endParaRPr sz="1600">
              <a:latin typeface="Leelawadee UI Semilight" panose="020B0402040204020203"/>
              <a:cs typeface="Leelawadee UI Semilight" panose="020B0402040204020203"/>
            </a:endParaRPr>
          </a:p>
        </p:txBody>
      </p:sp>
      <p:sp>
        <p:nvSpPr>
          <p:cNvPr id="12" name="object 12"/>
          <p:cNvSpPr txBox="1"/>
          <p:nvPr/>
        </p:nvSpPr>
        <p:spPr>
          <a:xfrm>
            <a:off x="3866388" y="3585971"/>
            <a:ext cx="1005840" cy="638810"/>
          </a:xfrm>
          <a:prstGeom prst="rect">
            <a:avLst/>
          </a:prstGeom>
          <a:solidFill>
            <a:srgbClr val="0F8899"/>
          </a:solidFill>
        </p:spPr>
        <p:txBody>
          <a:bodyPr vert="horz" wrap="square" lIns="0" tIns="180975" rIns="0" bIns="0" rtlCol="0">
            <a:spAutoFit/>
          </a:bodyPr>
          <a:lstStyle/>
          <a:p>
            <a:pPr marL="321310">
              <a:lnSpc>
                <a:spcPct val="100000"/>
              </a:lnSpc>
              <a:spcBef>
                <a:spcPts val="1425"/>
              </a:spcBef>
            </a:pPr>
            <a:r>
              <a:rPr sz="1600" spc="-5" dirty="0">
                <a:solidFill>
                  <a:srgbClr val="FFFFFF"/>
                </a:solidFill>
                <a:latin typeface="Leelawadee UI Semilight" panose="020B0402040204020203"/>
                <a:cs typeface="Leelawadee UI Semilight" panose="020B0402040204020203"/>
              </a:rPr>
              <a:t>0.05</a:t>
            </a:r>
            <a:endParaRPr sz="1600">
              <a:latin typeface="Leelawadee UI Semilight" panose="020B0402040204020203"/>
              <a:cs typeface="Leelawadee UI Semilight" panose="020B0402040204020203"/>
            </a:endParaRPr>
          </a:p>
        </p:txBody>
      </p:sp>
      <p:sp>
        <p:nvSpPr>
          <p:cNvPr id="13" name="object 13"/>
          <p:cNvSpPr/>
          <p:nvPr/>
        </p:nvSpPr>
        <p:spPr>
          <a:xfrm>
            <a:off x="2959100" y="3042919"/>
            <a:ext cx="908050" cy="863600"/>
          </a:xfrm>
          <a:custGeom>
            <a:avLst/>
            <a:gdLst/>
            <a:ahLst/>
            <a:cxnLst/>
            <a:rect l="l" t="t" r="r" b="b"/>
            <a:pathLst>
              <a:path w="908050" h="863600">
                <a:moveTo>
                  <a:pt x="161036" y="436753"/>
                </a:moveTo>
                <a:lnTo>
                  <a:pt x="59537" y="381584"/>
                </a:lnTo>
                <a:lnTo>
                  <a:pt x="155448" y="341757"/>
                </a:lnTo>
                <a:lnTo>
                  <a:pt x="140843" y="306578"/>
                </a:lnTo>
                <a:lnTo>
                  <a:pt x="0" y="364998"/>
                </a:lnTo>
                <a:lnTo>
                  <a:pt x="11557" y="392620"/>
                </a:lnTo>
                <a:lnTo>
                  <a:pt x="8890" y="397510"/>
                </a:lnTo>
                <a:lnTo>
                  <a:pt x="142875" y="470154"/>
                </a:lnTo>
                <a:lnTo>
                  <a:pt x="161036" y="436753"/>
                </a:lnTo>
                <a:close/>
              </a:path>
              <a:path w="908050" h="863600">
                <a:moveTo>
                  <a:pt x="295021" y="509397"/>
                </a:moveTo>
                <a:lnTo>
                  <a:pt x="261493" y="491236"/>
                </a:lnTo>
                <a:lnTo>
                  <a:pt x="243332" y="524649"/>
                </a:lnTo>
                <a:lnTo>
                  <a:pt x="276860" y="542937"/>
                </a:lnTo>
                <a:lnTo>
                  <a:pt x="295021" y="509397"/>
                </a:lnTo>
                <a:close/>
              </a:path>
              <a:path w="908050" h="863600">
                <a:moveTo>
                  <a:pt x="296164" y="283337"/>
                </a:moveTo>
                <a:lnTo>
                  <a:pt x="281559" y="248158"/>
                </a:lnTo>
                <a:lnTo>
                  <a:pt x="246380" y="262763"/>
                </a:lnTo>
                <a:lnTo>
                  <a:pt x="260985" y="297942"/>
                </a:lnTo>
                <a:lnTo>
                  <a:pt x="296164" y="283337"/>
                </a:lnTo>
                <a:close/>
              </a:path>
              <a:path w="908050" h="863600">
                <a:moveTo>
                  <a:pt x="529463" y="636651"/>
                </a:moveTo>
                <a:lnTo>
                  <a:pt x="395478" y="563880"/>
                </a:lnTo>
                <a:lnTo>
                  <a:pt x="377317" y="597408"/>
                </a:lnTo>
                <a:lnTo>
                  <a:pt x="511302" y="670052"/>
                </a:lnTo>
                <a:lnTo>
                  <a:pt x="529463" y="636651"/>
                </a:lnTo>
                <a:close/>
              </a:path>
              <a:path w="908050" h="863600">
                <a:moveTo>
                  <a:pt x="542417" y="180975"/>
                </a:moveTo>
                <a:lnTo>
                  <a:pt x="527812" y="145796"/>
                </a:lnTo>
                <a:lnTo>
                  <a:pt x="387096" y="204216"/>
                </a:lnTo>
                <a:lnTo>
                  <a:pt x="401701" y="239395"/>
                </a:lnTo>
                <a:lnTo>
                  <a:pt x="542417" y="180975"/>
                </a:lnTo>
                <a:close/>
              </a:path>
              <a:path w="908050" h="863600">
                <a:moveTo>
                  <a:pt x="663321" y="709295"/>
                </a:moveTo>
                <a:lnTo>
                  <a:pt x="629920" y="691134"/>
                </a:lnTo>
                <a:lnTo>
                  <a:pt x="611759" y="724662"/>
                </a:lnTo>
                <a:lnTo>
                  <a:pt x="645160" y="742823"/>
                </a:lnTo>
                <a:lnTo>
                  <a:pt x="663321" y="709295"/>
                </a:lnTo>
                <a:close/>
              </a:path>
              <a:path w="908050" h="863600">
                <a:moveTo>
                  <a:pt x="683133" y="122555"/>
                </a:moveTo>
                <a:lnTo>
                  <a:pt x="668528" y="87376"/>
                </a:lnTo>
                <a:lnTo>
                  <a:pt x="633349" y="101981"/>
                </a:lnTo>
                <a:lnTo>
                  <a:pt x="647954" y="137160"/>
                </a:lnTo>
                <a:lnTo>
                  <a:pt x="683133" y="122555"/>
                </a:lnTo>
                <a:close/>
              </a:path>
              <a:path w="908050" h="863600">
                <a:moveTo>
                  <a:pt x="907034" y="8890"/>
                </a:moveTo>
                <a:lnTo>
                  <a:pt x="779526" y="0"/>
                </a:lnTo>
                <a:lnTo>
                  <a:pt x="794143" y="35128"/>
                </a:lnTo>
                <a:lnTo>
                  <a:pt x="774065" y="43434"/>
                </a:lnTo>
                <a:lnTo>
                  <a:pt x="788797" y="78613"/>
                </a:lnTo>
                <a:lnTo>
                  <a:pt x="808786" y="70307"/>
                </a:lnTo>
                <a:lnTo>
                  <a:pt x="823468" y="105537"/>
                </a:lnTo>
                <a:lnTo>
                  <a:pt x="890663" y="27813"/>
                </a:lnTo>
                <a:lnTo>
                  <a:pt x="907034" y="8890"/>
                </a:lnTo>
                <a:close/>
              </a:path>
              <a:path w="908050" h="863600">
                <a:moveTo>
                  <a:pt x="907669" y="863473"/>
                </a:moveTo>
                <a:lnTo>
                  <a:pt x="887653" y="834898"/>
                </a:lnTo>
                <a:lnTo>
                  <a:pt x="834390" y="758825"/>
                </a:lnTo>
                <a:lnTo>
                  <a:pt x="816241" y="792276"/>
                </a:lnTo>
                <a:lnTo>
                  <a:pt x="763778" y="763778"/>
                </a:lnTo>
                <a:lnTo>
                  <a:pt x="745617" y="797306"/>
                </a:lnTo>
                <a:lnTo>
                  <a:pt x="798068" y="825804"/>
                </a:lnTo>
                <a:lnTo>
                  <a:pt x="779907" y="859282"/>
                </a:lnTo>
                <a:lnTo>
                  <a:pt x="907669" y="863473"/>
                </a:lnTo>
                <a:close/>
              </a:path>
            </a:pathLst>
          </a:custGeom>
          <a:solidFill>
            <a:srgbClr val="0F8899"/>
          </a:solidFill>
        </p:spPr>
        <p:txBody>
          <a:bodyPr wrap="square" lIns="0" tIns="0" rIns="0" bIns="0" rtlCol="0"/>
          <a:lstStyle/>
          <a:p/>
        </p:txBody>
      </p:sp>
      <p:sp>
        <p:nvSpPr>
          <p:cNvPr id="14" name="object 14"/>
          <p:cNvSpPr txBox="1"/>
          <p:nvPr/>
        </p:nvSpPr>
        <p:spPr>
          <a:xfrm>
            <a:off x="5171947" y="2810383"/>
            <a:ext cx="6345555" cy="482600"/>
          </a:xfrm>
          <a:prstGeom prst="rect">
            <a:avLst/>
          </a:prstGeom>
        </p:spPr>
        <p:txBody>
          <a:bodyPr vert="horz" wrap="square" lIns="0" tIns="12700" rIns="0" bIns="0" rtlCol="0">
            <a:spAutoFit/>
          </a:bodyPr>
          <a:lstStyle/>
          <a:p>
            <a:pPr marL="12700" marR="5080">
              <a:lnSpc>
                <a:spcPct val="100000"/>
              </a:lnSpc>
              <a:spcBef>
                <a:spcPts val="100"/>
              </a:spcBef>
            </a:pPr>
            <a:r>
              <a:rPr sz="1500" spc="-5" dirty="0">
                <a:solidFill>
                  <a:srgbClr val="56555A"/>
                </a:solidFill>
                <a:latin typeface="Segoe UI" panose="020B0502040204020203"/>
                <a:cs typeface="Segoe UI" panose="020B0502040204020203"/>
              </a:rPr>
              <a:t>When</a:t>
            </a:r>
            <a:r>
              <a:rPr sz="1500" spc="14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we</a:t>
            </a:r>
            <a:r>
              <a:rPr sz="1500" spc="14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are</a:t>
            </a:r>
            <a:r>
              <a:rPr sz="1500" spc="15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testing</a:t>
            </a:r>
            <a:r>
              <a:rPr sz="1500" spc="15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a</a:t>
            </a:r>
            <a:r>
              <a:rPr sz="1500" spc="15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hypothesis,</a:t>
            </a:r>
            <a:r>
              <a:rPr sz="1500" spc="15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we</a:t>
            </a:r>
            <a:r>
              <a:rPr sz="1500" spc="14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always</a:t>
            </a:r>
            <a:r>
              <a:rPr sz="1500" spc="16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strive</a:t>
            </a:r>
            <a:r>
              <a:rPr sz="1500" spc="15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for</a:t>
            </a:r>
            <a:r>
              <a:rPr sz="1500" spc="15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those</a:t>
            </a:r>
            <a:r>
              <a:rPr sz="1500" spc="15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‘three</a:t>
            </a:r>
            <a:r>
              <a:rPr sz="1500" spc="14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zeros </a:t>
            </a:r>
            <a:r>
              <a:rPr sz="1500" spc="-39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after</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 </a:t>
            </a:r>
            <a:r>
              <a:rPr sz="1500" spc="-20" dirty="0">
                <a:solidFill>
                  <a:srgbClr val="56555A"/>
                </a:solidFill>
                <a:latin typeface="Segoe UI" panose="020B0502040204020203"/>
                <a:cs typeface="Segoe UI" panose="020B0502040204020203"/>
              </a:rPr>
              <a:t>dot’.</a:t>
            </a:r>
            <a:r>
              <a:rPr sz="1500" spc="-5" dirty="0">
                <a:solidFill>
                  <a:srgbClr val="56555A"/>
                </a:solidFill>
                <a:latin typeface="Segoe UI" panose="020B0502040204020203"/>
                <a:cs typeface="Segoe UI" panose="020B0502040204020203"/>
              </a:rPr>
              <a:t> This</a:t>
            </a:r>
            <a:r>
              <a:rPr sz="1500" spc="2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indicates </a:t>
            </a:r>
            <a:r>
              <a:rPr sz="1500" dirty="0">
                <a:solidFill>
                  <a:srgbClr val="56555A"/>
                </a:solidFill>
                <a:latin typeface="Segoe UI" panose="020B0502040204020203"/>
                <a:cs typeface="Segoe UI" panose="020B0502040204020203"/>
              </a:rPr>
              <a:t>that</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we</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reject</a:t>
            </a:r>
            <a:r>
              <a:rPr sz="1500" spc="3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 </a:t>
            </a:r>
            <a:r>
              <a:rPr sz="1500" spc="-5" dirty="0">
                <a:solidFill>
                  <a:srgbClr val="56555A"/>
                </a:solidFill>
                <a:latin typeface="Segoe UI" panose="020B0502040204020203"/>
                <a:cs typeface="Segoe UI" panose="020B0502040204020203"/>
              </a:rPr>
              <a:t>null</a:t>
            </a:r>
            <a:r>
              <a:rPr sz="1500" dirty="0">
                <a:solidFill>
                  <a:srgbClr val="56555A"/>
                </a:solidFill>
                <a:latin typeface="Segoe UI" panose="020B0502040204020203"/>
                <a:cs typeface="Segoe UI" panose="020B0502040204020203"/>
              </a:rPr>
              <a:t> at</a:t>
            </a:r>
            <a:r>
              <a:rPr sz="1500" spc="-1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all</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significance</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levels.</a:t>
            </a:r>
            <a:endParaRPr sz="1500">
              <a:latin typeface="Segoe UI" panose="020B0502040204020203"/>
              <a:cs typeface="Segoe UI" panose="020B0502040204020203"/>
            </a:endParaRPr>
          </a:p>
        </p:txBody>
      </p:sp>
      <p:sp>
        <p:nvSpPr>
          <p:cNvPr id="15" name="object 15"/>
          <p:cNvSpPr txBox="1"/>
          <p:nvPr/>
        </p:nvSpPr>
        <p:spPr>
          <a:xfrm>
            <a:off x="5171947" y="3560826"/>
            <a:ext cx="6347460" cy="711200"/>
          </a:xfrm>
          <a:prstGeom prst="rect">
            <a:avLst/>
          </a:prstGeom>
        </p:spPr>
        <p:txBody>
          <a:bodyPr vert="horz" wrap="square" lIns="0" tIns="12700" rIns="0" bIns="0" rtlCol="0">
            <a:spAutoFit/>
          </a:bodyPr>
          <a:lstStyle/>
          <a:p>
            <a:pPr marL="12700" marR="5080" algn="just">
              <a:lnSpc>
                <a:spcPct val="100000"/>
              </a:lnSpc>
              <a:spcBef>
                <a:spcPts val="100"/>
              </a:spcBef>
            </a:pPr>
            <a:r>
              <a:rPr sz="1500" spc="-5" dirty="0">
                <a:solidFill>
                  <a:srgbClr val="56555A"/>
                </a:solidFill>
                <a:latin typeface="Segoe UI" panose="020B0502040204020203"/>
                <a:cs typeface="Segoe UI" panose="020B0502040204020203"/>
              </a:rPr>
              <a:t>0.05 </a:t>
            </a:r>
            <a:r>
              <a:rPr sz="1500" dirty="0">
                <a:solidFill>
                  <a:srgbClr val="56555A"/>
                </a:solidFill>
                <a:latin typeface="Segoe UI" panose="020B0502040204020203"/>
                <a:cs typeface="Segoe UI" panose="020B0502040204020203"/>
              </a:rPr>
              <a:t>is </a:t>
            </a:r>
            <a:r>
              <a:rPr sz="1500" spc="-5" dirty="0">
                <a:solidFill>
                  <a:srgbClr val="56555A"/>
                </a:solidFill>
                <a:latin typeface="Segoe UI" panose="020B0502040204020203"/>
                <a:cs typeface="Segoe UI" panose="020B0502040204020203"/>
              </a:rPr>
              <a:t>often </a:t>
            </a:r>
            <a:r>
              <a:rPr sz="1500" dirty="0">
                <a:solidFill>
                  <a:srgbClr val="56555A"/>
                </a:solidFill>
                <a:latin typeface="Segoe UI" panose="020B0502040204020203"/>
                <a:cs typeface="Segoe UI" panose="020B0502040204020203"/>
              </a:rPr>
              <a:t>the </a:t>
            </a:r>
            <a:r>
              <a:rPr sz="1500" spc="-5" dirty="0">
                <a:solidFill>
                  <a:srgbClr val="56555A"/>
                </a:solidFill>
                <a:latin typeface="Segoe UI" panose="020B0502040204020203"/>
                <a:cs typeface="Segoe UI" panose="020B0502040204020203"/>
              </a:rPr>
              <a:t>‘</a:t>
            </a:r>
            <a:r>
              <a:rPr sz="1500" i="1" spc="-5" dirty="0">
                <a:solidFill>
                  <a:srgbClr val="56555A"/>
                </a:solidFill>
                <a:latin typeface="Segoe UI" panose="020B0502040204020203"/>
                <a:cs typeface="Segoe UI" panose="020B0502040204020203"/>
              </a:rPr>
              <a:t>cut-off </a:t>
            </a:r>
            <a:r>
              <a:rPr sz="1500" i="1" spc="-20" dirty="0">
                <a:solidFill>
                  <a:srgbClr val="56555A"/>
                </a:solidFill>
                <a:latin typeface="Segoe UI" panose="020B0502040204020203"/>
                <a:cs typeface="Segoe UI" panose="020B0502040204020203"/>
              </a:rPr>
              <a:t>line’. </a:t>
            </a:r>
            <a:r>
              <a:rPr sz="1500" spc="-5" dirty="0">
                <a:solidFill>
                  <a:srgbClr val="56555A"/>
                </a:solidFill>
                <a:latin typeface="Segoe UI" panose="020B0502040204020203"/>
                <a:cs typeface="Segoe UI" panose="020B0502040204020203"/>
              </a:rPr>
              <a:t>If </a:t>
            </a:r>
            <a:r>
              <a:rPr sz="1500" dirty="0">
                <a:solidFill>
                  <a:srgbClr val="56555A"/>
                </a:solidFill>
                <a:latin typeface="Segoe UI" panose="020B0502040204020203"/>
                <a:cs typeface="Segoe UI" panose="020B0502040204020203"/>
              </a:rPr>
              <a:t>our </a:t>
            </a:r>
            <a:r>
              <a:rPr sz="1500" spc="-10" dirty="0">
                <a:solidFill>
                  <a:srgbClr val="56555A"/>
                </a:solidFill>
                <a:latin typeface="Segoe UI" panose="020B0502040204020203"/>
                <a:cs typeface="Segoe UI" panose="020B0502040204020203"/>
              </a:rPr>
              <a:t>p-value </a:t>
            </a:r>
            <a:r>
              <a:rPr sz="1500" spc="-5" dirty="0">
                <a:solidFill>
                  <a:srgbClr val="56555A"/>
                </a:solidFill>
                <a:latin typeface="Segoe UI" panose="020B0502040204020203"/>
                <a:cs typeface="Segoe UI" panose="020B0502040204020203"/>
              </a:rPr>
              <a:t>is </a:t>
            </a:r>
            <a:r>
              <a:rPr sz="1500" dirty="0">
                <a:solidFill>
                  <a:srgbClr val="56555A"/>
                </a:solidFill>
                <a:latin typeface="Segoe UI" panose="020B0502040204020203"/>
                <a:cs typeface="Segoe UI" panose="020B0502040204020203"/>
              </a:rPr>
              <a:t>higher than 0.05 </a:t>
            </a:r>
            <a:r>
              <a:rPr sz="1500" spc="-5" dirty="0">
                <a:solidFill>
                  <a:srgbClr val="56555A"/>
                </a:solidFill>
                <a:latin typeface="Segoe UI" panose="020B0502040204020203"/>
                <a:cs typeface="Segoe UI" panose="020B0502040204020203"/>
              </a:rPr>
              <a:t>we </a:t>
            </a:r>
            <a:r>
              <a:rPr sz="1500" dirty="0">
                <a:solidFill>
                  <a:srgbClr val="56555A"/>
                </a:solidFill>
                <a:latin typeface="Segoe UI" panose="020B0502040204020203"/>
                <a:cs typeface="Segoe UI" panose="020B0502040204020203"/>
              </a:rPr>
              <a:t>would </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normally</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accept</a:t>
            </a:r>
            <a:r>
              <a:rPr sz="1500" dirty="0">
                <a:solidFill>
                  <a:srgbClr val="56555A"/>
                </a:solidFill>
                <a:latin typeface="Segoe UI" panose="020B0502040204020203"/>
                <a:cs typeface="Segoe UI" panose="020B0502040204020203"/>
              </a:rPr>
              <a:t> the</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null</a:t>
            </a:r>
            <a:r>
              <a:rPr sz="1500" dirty="0">
                <a:solidFill>
                  <a:srgbClr val="56555A"/>
                </a:solidFill>
                <a:latin typeface="Segoe UI" panose="020B0502040204020203"/>
                <a:cs typeface="Segoe UI" panose="020B0502040204020203"/>
              </a:rPr>
              <a:t> hypothesis</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(equivalent</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to</a:t>
            </a:r>
            <a:r>
              <a:rPr sz="1500" spc="-5" dirty="0">
                <a:solidFill>
                  <a:srgbClr val="56555A"/>
                </a:solidFill>
                <a:latin typeface="Segoe UI" panose="020B0502040204020203"/>
                <a:cs typeface="Segoe UI" panose="020B0502040204020203"/>
              </a:rPr>
              <a:t> testing</a:t>
            </a:r>
            <a:r>
              <a:rPr sz="1500" dirty="0">
                <a:solidFill>
                  <a:srgbClr val="56555A"/>
                </a:solidFill>
                <a:latin typeface="Segoe UI" panose="020B0502040204020203"/>
                <a:cs typeface="Segoe UI" panose="020B0502040204020203"/>
              </a:rPr>
              <a:t> at</a:t>
            </a:r>
            <a:r>
              <a:rPr sz="1500" spc="41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5% </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significance</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level).</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If</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p-value</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is</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lower</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than</a:t>
            </a:r>
            <a:r>
              <a:rPr sz="1500" spc="2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0.05</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we</a:t>
            </a:r>
            <a:r>
              <a:rPr sz="1500" spc="2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would</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reject</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null.</a:t>
            </a:r>
            <a:endParaRPr sz="1500">
              <a:latin typeface="Segoe UI" panose="020B0502040204020203"/>
              <a:cs typeface="Segoe UI" panose="020B0502040204020203"/>
            </a:endParaRPr>
          </a:p>
        </p:txBody>
      </p:sp>
      <p:sp>
        <p:nvSpPr>
          <p:cNvPr id="16" name="object 16"/>
          <p:cNvSpPr txBox="1"/>
          <p:nvPr/>
        </p:nvSpPr>
        <p:spPr>
          <a:xfrm>
            <a:off x="622503" y="4565980"/>
            <a:ext cx="9236075" cy="1684655"/>
          </a:xfrm>
          <a:prstGeom prst="rect">
            <a:avLst/>
          </a:prstGeom>
        </p:spPr>
        <p:txBody>
          <a:bodyPr vert="horz" wrap="square" lIns="0" tIns="12700" rIns="0" bIns="0" rtlCol="0">
            <a:spAutoFit/>
          </a:bodyPr>
          <a:lstStyle/>
          <a:p>
            <a:pPr marL="12700">
              <a:lnSpc>
                <a:spcPct val="100000"/>
              </a:lnSpc>
              <a:spcBef>
                <a:spcPts val="100"/>
              </a:spcBef>
            </a:pPr>
            <a:r>
              <a:rPr sz="1500" spc="-10" dirty="0">
                <a:solidFill>
                  <a:srgbClr val="56555A"/>
                </a:solidFill>
                <a:latin typeface="Segoe UI" panose="020B0502040204020203"/>
                <a:cs typeface="Segoe UI" panose="020B0502040204020203"/>
              </a:rPr>
              <a:t>Where</a:t>
            </a:r>
            <a:r>
              <a:rPr sz="1500" dirty="0">
                <a:solidFill>
                  <a:srgbClr val="56555A"/>
                </a:solidFill>
                <a:latin typeface="Segoe UI" panose="020B0502040204020203"/>
                <a:cs typeface="Segoe UI" panose="020B0502040204020203"/>
              </a:rPr>
              <a:t> and</a:t>
            </a:r>
            <a:r>
              <a:rPr sz="1500" spc="-1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how</a:t>
            </a:r>
            <a:r>
              <a:rPr sz="1500" spc="-10" dirty="0">
                <a:solidFill>
                  <a:srgbClr val="56555A"/>
                </a:solidFill>
                <a:latin typeface="Segoe UI" panose="020B0502040204020203"/>
                <a:cs typeface="Segoe UI" panose="020B0502040204020203"/>
              </a:rPr>
              <a:t> are</a:t>
            </a:r>
            <a:r>
              <a:rPr sz="1500" spc="-1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p-values</a:t>
            </a:r>
            <a:r>
              <a:rPr sz="1500" spc="-1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used?</a:t>
            </a:r>
            <a:endParaRPr sz="1500">
              <a:latin typeface="Segoe UI" panose="020B0502040204020203"/>
              <a:cs typeface="Segoe UI" panose="020B0502040204020203"/>
            </a:endParaRPr>
          </a:p>
          <a:p>
            <a:pPr marL="756285" indent="-287020">
              <a:lnSpc>
                <a:spcPct val="100000"/>
              </a:lnSpc>
              <a:spcBef>
                <a:spcPts val="5"/>
              </a:spcBef>
              <a:buFont typeface="Wingdings" panose="05000000000000000000"/>
              <a:buChar char=""/>
              <a:tabLst>
                <a:tab pos="756285" algn="l"/>
                <a:tab pos="756920" algn="l"/>
              </a:tabLst>
            </a:pPr>
            <a:r>
              <a:rPr sz="1500" spc="-5" dirty="0">
                <a:solidFill>
                  <a:srgbClr val="56555A"/>
                </a:solidFill>
                <a:latin typeface="Segoe UI" panose="020B0502040204020203"/>
                <a:cs typeface="Segoe UI" panose="020B0502040204020203"/>
              </a:rPr>
              <a:t>Most</a:t>
            </a:r>
            <a:r>
              <a:rPr sz="1500" spc="1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statistical</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software</a:t>
            </a:r>
            <a:r>
              <a:rPr sz="1500" spc="3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calculates</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p-values</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for</a:t>
            </a:r>
            <a:r>
              <a:rPr sz="1500" dirty="0">
                <a:solidFill>
                  <a:srgbClr val="56555A"/>
                </a:solidFill>
                <a:latin typeface="Segoe UI" panose="020B0502040204020203"/>
                <a:cs typeface="Segoe UI" panose="020B0502040204020203"/>
              </a:rPr>
              <a:t> each</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test</a:t>
            </a:r>
            <a:endParaRPr sz="1500">
              <a:latin typeface="Segoe UI" panose="020B0502040204020203"/>
              <a:cs typeface="Segoe UI" panose="020B0502040204020203"/>
            </a:endParaRPr>
          </a:p>
          <a:p>
            <a:pPr marL="756285" indent="-287020">
              <a:lnSpc>
                <a:spcPct val="100000"/>
              </a:lnSpc>
              <a:buFont typeface="Wingdings" panose="05000000000000000000"/>
              <a:buChar char=""/>
              <a:tabLst>
                <a:tab pos="756285" algn="l"/>
                <a:tab pos="756920" algn="l"/>
              </a:tabLst>
            </a:pPr>
            <a:r>
              <a:rPr sz="1500" spc="-5" dirty="0">
                <a:solidFill>
                  <a:srgbClr val="56555A"/>
                </a:solidFill>
                <a:latin typeface="Segoe UI" panose="020B0502040204020203"/>
                <a:cs typeface="Segoe UI" panose="020B0502040204020203"/>
              </a:rPr>
              <a:t>The</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researcher</a:t>
            </a:r>
            <a:r>
              <a:rPr sz="1500" spc="3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can</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decide</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significance</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level</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post-factum</a:t>
            </a:r>
            <a:endParaRPr sz="1500">
              <a:latin typeface="Segoe UI" panose="020B0502040204020203"/>
              <a:cs typeface="Segoe UI" panose="020B0502040204020203"/>
            </a:endParaRPr>
          </a:p>
          <a:p>
            <a:pPr marL="756285" indent="-287020">
              <a:lnSpc>
                <a:spcPct val="100000"/>
              </a:lnSpc>
              <a:buFont typeface="Wingdings" panose="05000000000000000000"/>
              <a:buChar char=""/>
              <a:tabLst>
                <a:tab pos="756285" algn="l"/>
                <a:tab pos="756920" algn="l"/>
              </a:tabLst>
            </a:pPr>
            <a:r>
              <a:rPr sz="1500" spc="-10" dirty="0">
                <a:solidFill>
                  <a:srgbClr val="56555A"/>
                </a:solidFill>
                <a:latin typeface="Segoe UI" panose="020B0502040204020203"/>
                <a:cs typeface="Segoe UI" panose="020B0502040204020203"/>
              </a:rPr>
              <a:t>p-values</a:t>
            </a:r>
            <a:r>
              <a:rPr sz="150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are</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usually</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found</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with</a:t>
            </a:r>
            <a:r>
              <a:rPr sz="1500" spc="1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3 </a:t>
            </a:r>
            <a:r>
              <a:rPr sz="1500" spc="-5" dirty="0">
                <a:solidFill>
                  <a:srgbClr val="56555A"/>
                </a:solidFill>
                <a:latin typeface="Segoe UI" panose="020B0502040204020203"/>
                <a:cs typeface="Segoe UI" panose="020B0502040204020203"/>
              </a:rPr>
              <a:t>digits</a:t>
            </a:r>
            <a:r>
              <a:rPr sz="1500" spc="20"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after</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 dot </a:t>
            </a:r>
            <a:r>
              <a:rPr sz="1500" spc="-5" dirty="0">
                <a:solidFill>
                  <a:srgbClr val="56555A"/>
                </a:solidFill>
                <a:latin typeface="Segoe UI" panose="020B0502040204020203"/>
                <a:cs typeface="Segoe UI" panose="020B0502040204020203"/>
              </a:rPr>
              <a:t>(x.xxx)</a:t>
            </a:r>
            <a:endParaRPr sz="1500">
              <a:latin typeface="Segoe UI" panose="020B0502040204020203"/>
              <a:cs typeface="Segoe UI" panose="020B0502040204020203"/>
            </a:endParaRPr>
          </a:p>
          <a:p>
            <a:pPr marL="756285" indent="-287020">
              <a:lnSpc>
                <a:spcPct val="100000"/>
              </a:lnSpc>
              <a:buFont typeface="Wingdings" panose="05000000000000000000"/>
              <a:buChar char=""/>
              <a:tabLst>
                <a:tab pos="756285" algn="l"/>
                <a:tab pos="756920" algn="l"/>
              </a:tabLst>
            </a:pPr>
            <a:r>
              <a:rPr sz="1500" spc="-5" dirty="0">
                <a:solidFill>
                  <a:srgbClr val="56555A"/>
                </a:solidFill>
                <a:latin typeface="Segoe UI" panose="020B0502040204020203"/>
                <a:cs typeface="Segoe UI" panose="020B0502040204020203"/>
              </a:rPr>
              <a:t>The</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closer</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to</a:t>
            </a:r>
            <a:r>
              <a:rPr sz="150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0.000</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the</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p-value, </a:t>
            </a:r>
            <a:r>
              <a:rPr sz="1500" dirty="0">
                <a:solidFill>
                  <a:srgbClr val="56555A"/>
                </a:solidFill>
                <a:latin typeface="Segoe UI" panose="020B0502040204020203"/>
                <a:cs typeface="Segoe UI" panose="020B0502040204020203"/>
              </a:rPr>
              <a:t>the</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better</a:t>
            </a:r>
            <a:endParaRPr sz="1500">
              <a:latin typeface="Segoe UI" panose="020B0502040204020203"/>
              <a:cs typeface="Segoe UI" panose="020B0502040204020203"/>
            </a:endParaRPr>
          </a:p>
          <a:p>
            <a:pPr>
              <a:lnSpc>
                <a:spcPct val="100000"/>
              </a:lnSpc>
              <a:spcBef>
                <a:spcPts val="60"/>
              </a:spcBef>
            </a:pPr>
            <a:endParaRPr sz="1650">
              <a:latin typeface="Segoe UI" panose="020B0502040204020203"/>
              <a:cs typeface="Segoe UI" panose="020B0502040204020203"/>
            </a:endParaRPr>
          </a:p>
          <a:p>
            <a:pPr marL="12700">
              <a:lnSpc>
                <a:spcPct val="100000"/>
              </a:lnSpc>
            </a:pPr>
            <a:r>
              <a:rPr sz="1500" spc="-5" dirty="0">
                <a:solidFill>
                  <a:srgbClr val="56555A"/>
                </a:solidFill>
                <a:latin typeface="Segoe UI" panose="020B0502040204020203"/>
                <a:cs typeface="Segoe UI" panose="020B0502040204020203"/>
              </a:rPr>
              <a:t>Should</a:t>
            </a:r>
            <a:r>
              <a:rPr sz="1500" spc="1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you</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need</a:t>
            </a:r>
            <a:r>
              <a:rPr sz="1500" spc="1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to</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calculate</a:t>
            </a:r>
            <a:r>
              <a:rPr sz="1500" dirty="0">
                <a:solidFill>
                  <a:srgbClr val="56555A"/>
                </a:solidFill>
                <a:latin typeface="Segoe UI" panose="020B0502040204020203"/>
                <a:cs typeface="Segoe UI" panose="020B0502040204020203"/>
              </a:rPr>
              <a:t> a</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p-value</a:t>
            </a:r>
            <a:r>
              <a:rPr sz="1500" spc="-5"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‘manually’,</a:t>
            </a:r>
            <a:r>
              <a:rPr sz="1500" spc="-20" dirty="0">
                <a:solidFill>
                  <a:srgbClr val="56555A"/>
                </a:solidFill>
                <a:latin typeface="Segoe UI" panose="020B0502040204020203"/>
                <a:cs typeface="Segoe UI" panose="020B0502040204020203"/>
              </a:rPr>
              <a:t> </a:t>
            </a:r>
            <a:r>
              <a:rPr sz="1500" spc="-10" dirty="0">
                <a:solidFill>
                  <a:srgbClr val="56555A"/>
                </a:solidFill>
                <a:latin typeface="Segoe UI" panose="020B0502040204020203"/>
                <a:cs typeface="Segoe UI" panose="020B0502040204020203"/>
              </a:rPr>
              <a:t>we</a:t>
            </a:r>
            <a:r>
              <a:rPr sz="1500" spc="2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suggest</a:t>
            </a:r>
            <a:r>
              <a:rPr sz="1500" spc="25" dirty="0">
                <a:solidFill>
                  <a:srgbClr val="56555A"/>
                </a:solidFill>
                <a:latin typeface="Segoe UI" panose="020B0502040204020203"/>
                <a:cs typeface="Segoe UI" panose="020B0502040204020203"/>
              </a:rPr>
              <a:t> </a:t>
            </a:r>
            <a:r>
              <a:rPr sz="1500" dirty="0">
                <a:solidFill>
                  <a:srgbClr val="56555A"/>
                </a:solidFill>
                <a:latin typeface="Segoe UI" panose="020B0502040204020203"/>
                <a:cs typeface="Segoe UI" panose="020B0502040204020203"/>
              </a:rPr>
              <a:t>using an</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online</a:t>
            </a:r>
            <a:r>
              <a:rPr sz="1500" spc="10"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p-value </a:t>
            </a:r>
            <a:r>
              <a:rPr sz="1500" spc="-15" dirty="0">
                <a:solidFill>
                  <a:srgbClr val="56555A"/>
                </a:solidFill>
                <a:latin typeface="Segoe UI" panose="020B0502040204020203"/>
                <a:cs typeface="Segoe UI" panose="020B0502040204020203"/>
              </a:rPr>
              <a:t>calculator,</a:t>
            </a:r>
            <a:r>
              <a:rPr sz="1500" spc="5" dirty="0">
                <a:solidFill>
                  <a:srgbClr val="56555A"/>
                </a:solidFill>
                <a:latin typeface="Segoe UI" panose="020B0502040204020203"/>
                <a:cs typeface="Segoe UI" panose="020B0502040204020203"/>
              </a:rPr>
              <a:t> </a:t>
            </a:r>
            <a:r>
              <a:rPr sz="1500" spc="-5" dirty="0">
                <a:solidFill>
                  <a:srgbClr val="56555A"/>
                </a:solidFill>
                <a:latin typeface="Segoe UI" panose="020B0502040204020203"/>
                <a:cs typeface="Segoe UI" panose="020B0502040204020203"/>
              </a:rPr>
              <a:t>e.g.</a:t>
            </a:r>
            <a:r>
              <a:rPr sz="1500" spc="20" dirty="0">
                <a:solidFill>
                  <a:srgbClr val="56555A"/>
                </a:solidFill>
                <a:latin typeface="Segoe UI" panose="020B0502040204020203"/>
                <a:cs typeface="Segoe UI" panose="020B0502040204020203"/>
              </a:rPr>
              <a:t> </a:t>
            </a:r>
            <a:r>
              <a:rPr sz="1500" u="sng" spc="-5" dirty="0">
                <a:solidFill>
                  <a:srgbClr val="2E8299"/>
                </a:solidFill>
                <a:uFill>
                  <a:solidFill>
                    <a:srgbClr val="2E8299"/>
                  </a:solidFill>
                </a:uFill>
                <a:latin typeface="Segoe UI" panose="020B0502040204020203"/>
                <a:cs typeface="Segoe UI" panose="020B0502040204020203"/>
                <a:hlinkClick r:id="rId2"/>
              </a:rPr>
              <a:t>this</a:t>
            </a:r>
            <a:r>
              <a:rPr sz="1500" u="sng" spc="10" dirty="0">
                <a:solidFill>
                  <a:srgbClr val="2E8299"/>
                </a:solidFill>
                <a:uFill>
                  <a:solidFill>
                    <a:srgbClr val="2E8299"/>
                  </a:solidFill>
                </a:uFill>
                <a:latin typeface="Segoe UI" panose="020B0502040204020203"/>
                <a:cs typeface="Segoe UI" panose="020B0502040204020203"/>
                <a:hlinkClick r:id="rId2"/>
              </a:rPr>
              <a:t> </a:t>
            </a:r>
            <a:r>
              <a:rPr sz="1500" u="sng" spc="-5" dirty="0">
                <a:solidFill>
                  <a:srgbClr val="2E8299"/>
                </a:solidFill>
                <a:uFill>
                  <a:solidFill>
                    <a:srgbClr val="2E8299"/>
                  </a:solidFill>
                </a:uFill>
                <a:latin typeface="Segoe UI" panose="020B0502040204020203"/>
                <a:cs typeface="Segoe UI" panose="020B0502040204020203"/>
                <a:hlinkClick r:id="rId2"/>
              </a:rPr>
              <a:t>one.</a:t>
            </a:r>
            <a:endParaRPr sz="1500">
              <a:latin typeface="Segoe UI" panose="020B0502040204020203"/>
              <a:cs typeface="Segoe UI" panose="020B05020402040202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E82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14352</Words>
  <Application>WPS Presentation</Application>
  <PresentationFormat>On-screen Show (4:3)</PresentationFormat>
  <Paragraphs>465</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Leelawadee UI</vt:lpstr>
      <vt:lpstr>Segoe UI</vt:lpstr>
      <vt:lpstr>Leelawadee UI Semilight</vt:lpstr>
      <vt:lpstr>Cambria Math</vt:lpstr>
      <vt:lpstr>Times New Roman</vt:lpstr>
      <vt:lpstr>Wingdings</vt:lpstr>
      <vt:lpstr>Microsoft YaHei</vt:lpstr>
      <vt:lpstr>Arial Unicode MS</vt:lpstr>
      <vt:lpstr>Calibri</vt:lpstr>
      <vt:lpstr>Segoe UI</vt:lpstr>
      <vt:lpstr>BatangChe</vt:lpstr>
      <vt:lpstr>Segoe Print</vt:lpstr>
      <vt:lpstr>Office Theme</vt:lpstr>
      <vt:lpstr>COURSE NOTES: HYPOTHESIS  TESTING</vt:lpstr>
      <vt:lpstr>Scientific method</vt:lpstr>
      <vt:lpstr>Hypotheses</vt:lpstr>
      <vt:lpstr>PowerPoint 演示文稿</vt:lpstr>
      <vt:lpstr>PowerPoint 演示文稿</vt:lpstr>
      <vt:lpstr>Decisions you can take</vt:lpstr>
      <vt:lpstr>Level of significance and types of tests</vt:lpstr>
      <vt:lpstr>Statistical errors (Type I Error and Type II Error)</vt:lpstr>
      <vt:lpstr>P-value</vt:lpstr>
      <vt:lpstr>Formulae for Hypothesis Testing</vt:lpstr>
      <vt:lpstr>To calculate the confidence interval for a population mean with a known standard deviation, you can use the following formula:</vt:lpstr>
      <vt:lpstr>The average weight of all residents in town XYZ is 168 lbs. A nutritionist believes the true mean to be different. She measured the weight of 36 individuals and found the mean to be 169.5 lbs with a standard deviation of 3.9. (a) State the null and alternative hypotheses. (b) At a 95% confidence level, is there enough evidence to discard the null hypothesis? (Use the p-value method)</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NOTES: HYPOTHESIS  TESTING</dc:title>
  <dc:creator>Iliya Valchanov</dc:creator>
  <cp:lastModifiedBy>Hariharan.Sivakumar</cp:lastModifiedBy>
  <cp:revision>37</cp:revision>
  <dcterms:created xsi:type="dcterms:W3CDTF">2023-12-09T17:42:00Z</dcterms:created>
  <dcterms:modified xsi:type="dcterms:W3CDTF">2023-12-12T09:46:20Z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2018-08-15T09:00:00Z</vt:filetime>
  </property>
  <property fmtid="{D5CDD505-2E9C-101B-9397-08002B2CF9AE}" pid="3" name="Creator">
    <vt:lpwstr>Microsoft® PowerPoint® 2016</vt:lpwstr>
  </property>
  <property fmtid="{D5CDD505-2E9C-101B-9397-08002B2CF9AE}" pid="4" name="LastSaved">
    <vt:filetime>2023-12-10T09:00:00Z</vt:filetime>
  </property>
  <property fmtid="{D5CDD505-2E9C-101B-9397-08002B2CF9AE}" pid="5" name="ICV">
    <vt:lpwstr>F35B62A78AFF4A10B747F712027EB9FB_13</vt:lpwstr>
  </property>
  <property fmtid="{D5CDD505-2E9C-101B-9397-08002B2CF9AE}" pid="6" name="KSOProductBuildVer">
    <vt:lpwstr>1033-12.2.0.13306</vt:lpwstr>
  </property>
</Properties>
</file>