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eelawadee UI Semilight"/>
                <a:cs typeface="Leelawadee UI Semi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eelawadee UI Semilight"/>
                <a:cs typeface="Leelawadee UI Semi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10511"/>
            <a:ext cx="12192000" cy="4602480"/>
          </a:xfrm>
          <a:custGeom>
            <a:avLst/>
            <a:gdLst/>
            <a:ahLst/>
            <a:cxnLst/>
            <a:rect l="l" t="t" r="r" b="b"/>
            <a:pathLst>
              <a:path w="12192000" h="4602480">
                <a:moveTo>
                  <a:pt x="12192000" y="0"/>
                </a:moveTo>
                <a:lnTo>
                  <a:pt x="0" y="0"/>
                </a:lnTo>
                <a:lnTo>
                  <a:pt x="0" y="4602480"/>
                </a:lnTo>
                <a:lnTo>
                  <a:pt x="12192000" y="4602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810511"/>
            <a:ext cx="12192000" cy="4602480"/>
          </a:xfrm>
          <a:custGeom>
            <a:avLst/>
            <a:gdLst/>
            <a:ahLst/>
            <a:cxnLst/>
            <a:rect l="l" t="t" r="r" b="b"/>
            <a:pathLst>
              <a:path w="12192000" h="4602480">
                <a:moveTo>
                  <a:pt x="0" y="4602480"/>
                </a:moveTo>
                <a:lnTo>
                  <a:pt x="12192000" y="4602480"/>
                </a:lnTo>
                <a:lnTo>
                  <a:pt x="12192000" y="0"/>
                </a:lnTo>
                <a:lnTo>
                  <a:pt x="0" y="0"/>
                </a:lnTo>
                <a:lnTo>
                  <a:pt x="0" y="4602480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664" y="244855"/>
            <a:ext cx="510667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8458" y="2204973"/>
            <a:ext cx="5015230" cy="369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eelawadee UI Semilight"/>
                <a:cs typeface="Leelawadee UI Semi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365datascience.com/?utm_source=course_notes_descriptive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365datascience.com/?utm_source=course_notes_descriptive" TargetMode="External"/><Relationship Id="rId3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365datascience.com/?utm_source=course_notes_descriptive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365datascience.com/?utm_source=course_notes_descriptive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721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An</a:t>
            </a:r>
            <a:r>
              <a:rPr dirty="0" spc="-110"/>
              <a:t> </a:t>
            </a:r>
            <a:r>
              <a:rPr dirty="0" spc="-70"/>
              <a:t>overview</a:t>
            </a:r>
            <a:r>
              <a:rPr dirty="0" spc="-100"/>
              <a:t> </a:t>
            </a:r>
            <a:r>
              <a:rPr dirty="0" spc="-10"/>
              <a:t>of</a:t>
            </a:r>
            <a:r>
              <a:rPr dirty="0" spc="-105"/>
              <a:t> </a:t>
            </a:r>
            <a:r>
              <a:rPr dirty="0" spc="-45"/>
              <a:t>Distributions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02386" y="1018997"/>
            <a:ext cx="8642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Leelawadee UI Semilight"/>
                <a:cs typeface="Leelawadee UI Semilight"/>
              </a:rPr>
              <a:t>A</a:t>
            </a:r>
            <a:r>
              <a:rPr dirty="0" sz="1600" spc="-5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distribution</a:t>
            </a:r>
            <a:r>
              <a:rPr dirty="0" sz="1600" spc="-1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shows</a:t>
            </a:r>
            <a:r>
              <a:rPr dirty="0" sz="1600" spc="-3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the</a:t>
            </a:r>
            <a:r>
              <a:rPr dirty="0" sz="1600" spc="-40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possible</a:t>
            </a:r>
            <a:r>
              <a:rPr dirty="0" sz="1600" spc="-3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values</a:t>
            </a:r>
            <a:r>
              <a:rPr dirty="0" sz="1600" spc="-3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a</a:t>
            </a:r>
            <a:r>
              <a:rPr dirty="0" sz="1600" spc="-50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random</a:t>
            </a:r>
            <a:r>
              <a:rPr dirty="0" sz="1600" spc="-3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variable</a:t>
            </a:r>
            <a:r>
              <a:rPr dirty="0" sz="1600" spc="-4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can</a:t>
            </a:r>
            <a:r>
              <a:rPr dirty="0" sz="1600" spc="-5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take</a:t>
            </a:r>
            <a:r>
              <a:rPr dirty="0" sz="1600" spc="-4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and</a:t>
            </a:r>
            <a:r>
              <a:rPr dirty="0" sz="1600" spc="-40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how</a:t>
            </a:r>
            <a:r>
              <a:rPr dirty="0" sz="1600" spc="-4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frequently</a:t>
            </a:r>
            <a:r>
              <a:rPr dirty="0" sz="1600" spc="5">
                <a:latin typeface="Leelawadee UI Semilight"/>
                <a:cs typeface="Leelawadee UI Semilight"/>
              </a:rPr>
              <a:t> </a:t>
            </a:r>
            <a:r>
              <a:rPr dirty="0" sz="1600">
                <a:latin typeface="Leelawadee UI Semilight"/>
                <a:cs typeface="Leelawadee UI Semilight"/>
              </a:rPr>
              <a:t>they</a:t>
            </a:r>
            <a:r>
              <a:rPr dirty="0" sz="1600" spc="-35"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latin typeface="Leelawadee UI Semilight"/>
                <a:cs typeface="Leelawadee UI Semilight"/>
              </a:rPr>
              <a:t>occur.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906" y="1905711"/>
            <a:ext cx="4766945" cy="414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Leelawadee UI Semilight"/>
                <a:cs typeface="Leelawadee UI Semilight"/>
              </a:rPr>
              <a:t>Important</a:t>
            </a:r>
            <a:r>
              <a:rPr dirty="0" sz="2400" spc="-95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Notation</a:t>
            </a:r>
            <a:r>
              <a:rPr dirty="0" sz="2400" spc="-110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for</a:t>
            </a:r>
            <a:r>
              <a:rPr dirty="0" sz="2400" spc="-90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Distributions:</a:t>
            </a:r>
            <a:endParaRPr sz="2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400">
              <a:latin typeface="Leelawadee UI Semilight"/>
              <a:cs typeface="Leelawadee UI Semilight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mbria Math"/>
                <a:cs typeface="Cambria Math"/>
              </a:rPr>
              <a:t>Y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actual</a:t>
            </a:r>
            <a:r>
              <a:rPr dirty="0" sz="2400" spc="-35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outcome</a:t>
            </a:r>
            <a:endParaRPr sz="2400">
              <a:latin typeface="Leelawadee UI Semilight"/>
              <a:cs typeface="Leelawadee UI Semilight"/>
            </a:endParaRPr>
          </a:p>
          <a:p>
            <a:pPr marL="43180">
              <a:lnSpc>
                <a:spcPct val="100000"/>
              </a:lnSpc>
              <a:spcBef>
                <a:spcPts val="800"/>
              </a:spcBef>
            </a:pPr>
            <a:r>
              <a:rPr dirty="0" sz="2400">
                <a:latin typeface="Cambria Math"/>
                <a:cs typeface="Cambria Math"/>
              </a:rPr>
              <a:t>y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one</a:t>
            </a:r>
            <a:r>
              <a:rPr dirty="0" sz="2400" spc="-1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of</a:t>
            </a:r>
            <a:r>
              <a:rPr dirty="0" sz="2400" spc="-40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the</a:t>
            </a:r>
            <a:r>
              <a:rPr dirty="0" sz="2400" spc="-3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possible</a:t>
            </a:r>
            <a:r>
              <a:rPr dirty="0" sz="2400" spc="-35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outcomes</a:t>
            </a:r>
            <a:endParaRPr sz="2400">
              <a:latin typeface="Leelawadee UI Semilight"/>
              <a:cs typeface="Leelawadee UI Semilight"/>
            </a:endParaRPr>
          </a:p>
          <a:p>
            <a:pPr marL="43180">
              <a:lnSpc>
                <a:spcPct val="100000"/>
              </a:lnSpc>
              <a:spcBef>
                <a:spcPts val="820"/>
              </a:spcBef>
            </a:pPr>
            <a:r>
              <a:rPr dirty="0" sz="2400">
                <a:latin typeface="Cambria Math"/>
                <a:cs typeface="Cambria Math"/>
              </a:rPr>
              <a:t>𝑃(𝑌</a:t>
            </a:r>
            <a:r>
              <a:rPr dirty="0" sz="2400" spc="1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𝑦)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equivalent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to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p(𝑦)</a:t>
            </a:r>
            <a:r>
              <a:rPr dirty="0" sz="2400" spc="-10">
                <a:latin typeface="Leelawadee UI Semilight"/>
                <a:cs typeface="Leelawadee UI Semilight"/>
              </a:rPr>
              <a:t>.</a:t>
            </a:r>
            <a:endParaRPr sz="2400">
              <a:latin typeface="Leelawadee UI Semilight"/>
              <a:cs typeface="Leelawadee UI Semilight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400">
              <a:latin typeface="Leelawadee UI Semilight"/>
              <a:cs typeface="Leelawadee UI Semilight"/>
            </a:endParaRPr>
          </a:p>
          <a:p>
            <a:pPr marL="43180" marR="5080">
              <a:lnSpc>
                <a:spcPct val="90000"/>
              </a:lnSpc>
            </a:pPr>
            <a:r>
              <a:rPr dirty="0" sz="2400">
                <a:latin typeface="Leelawadee UI Semilight"/>
                <a:cs typeface="Leelawadee UI Semilight"/>
              </a:rPr>
              <a:t>We</a:t>
            </a:r>
            <a:r>
              <a:rPr dirty="0" sz="2400" spc="-3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call</a:t>
            </a:r>
            <a:r>
              <a:rPr dirty="0" sz="2400" spc="-5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a</a:t>
            </a:r>
            <a:r>
              <a:rPr dirty="0" sz="2400" spc="-4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function</a:t>
            </a:r>
            <a:r>
              <a:rPr dirty="0" sz="2400" spc="-3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that</a:t>
            </a:r>
            <a:r>
              <a:rPr dirty="0" sz="2400" spc="-4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assigns</a:t>
            </a:r>
            <a:r>
              <a:rPr dirty="0" sz="2400" spc="-50">
                <a:latin typeface="Leelawadee UI Semilight"/>
                <a:cs typeface="Leelawadee UI Semilight"/>
              </a:rPr>
              <a:t> a </a:t>
            </a:r>
            <a:r>
              <a:rPr dirty="0" sz="2400">
                <a:latin typeface="Leelawadee UI Semilight"/>
                <a:cs typeface="Leelawadee UI Semilight"/>
              </a:rPr>
              <a:t>probability</a:t>
            </a:r>
            <a:r>
              <a:rPr dirty="0" sz="2400" spc="-7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to</a:t>
            </a:r>
            <a:r>
              <a:rPr dirty="0" sz="2400" spc="-60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each</a:t>
            </a:r>
            <a:r>
              <a:rPr dirty="0" sz="2400" spc="-4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distinct</a:t>
            </a:r>
            <a:r>
              <a:rPr dirty="0" sz="2400" spc="-55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outcome </a:t>
            </a:r>
            <a:r>
              <a:rPr dirty="0" sz="2400">
                <a:latin typeface="Leelawadee UI Semilight"/>
                <a:cs typeface="Leelawadee UI Semilight"/>
              </a:rPr>
              <a:t>in</a:t>
            </a:r>
            <a:r>
              <a:rPr dirty="0" sz="2400" spc="-30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the</a:t>
            </a:r>
            <a:r>
              <a:rPr dirty="0" sz="2400" spc="-20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sample</a:t>
            </a:r>
            <a:r>
              <a:rPr dirty="0" sz="2400" spc="-2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space,</a:t>
            </a:r>
            <a:r>
              <a:rPr dirty="0" sz="2400" spc="-25">
                <a:latin typeface="Leelawadee UI Semilight"/>
                <a:cs typeface="Leelawadee UI Semilight"/>
              </a:rPr>
              <a:t> </a:t>
            </a:r>
            <a:r>
              <a:rPr dirty="0" sz="2400">
                <a:latin typeface="Leelawadee UI Semilight"/>
                <a:cs typeface="Leelawadee UI Semilight"/>
              </a:rPr>
              <a:t>a</a:t>
            </a:r>
            <a:r>
              <a:rPr dirty="0" sz="2400" spc="-25">
                <a:latin typeface="Leelawadee UI Semilight"/>
                <a:cs typeface="Leelawadee UI Semilight"/>
              </a:rPr>
              <a:t> </a:t>
            </a:r>
            <a:r>
              <a:rPr dirty="0" sz="2400" spc="-10">
                <a:latin typeface="Leelawadee UI Semilight"/>
                <a:cs typeface="Leelawadee UI Semilight"/>
              </a:rPr>
              <a:t>probability function.</a:t>
            </a:r>
            <a:endParaRPr sz="2400">
              <a:latin typeface="Leelawadee UI Semilight"/>
              <a:cs typeface="Leelawadee UI Semilight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606031" y="2704845"/>
          <a:ext cx="3929379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635"/>
                <a:gridCol w="1350644"/>
                <a:gridCol w="1218564"/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88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Population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88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889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Mean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mbria Math"/>
                          <a:cs typeface="Cambria Math"/>
                        </a:rPr>
                        <a:t>𝜇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25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sz="1800" spc="-1485">
                          <a:latin typeface="Cambria Math"/>
                          <a:cs typeface="Cambria Math"/>
                        </a:rPr>
                        <a:t>ҧ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Variance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1770"/>
                        </a:lnSpc>
                      </a:pPr>
                      <a:r>
                        <a:rPr dirty="0" baseline="-20061" sz="2700" spc="67">
                          <a:latin typeface="Cambria Math"/>
                          <a:cs typeface="Cambria Math"/>
                        </a:rPr>
                        <a:t>𝜎</a:t>
                      </a:r>
                      <a:r>
                        <a:rPr dirty="0" sz="1300" spc="45">
                          <a:latin typeface="Cambria Math"/>
                          <a:cs typeface="Cambria Math"/>
                        </a:rPr>
                        <a:t>2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3975">
                        <a:lnSpc>
                          <a:spcPts val="1770"/>
                        </a:lnSpc>
                      </a:pPr>
                      <a:r>
                        <a:rPr dirty="0" baseline="-20061" sz="2700" spc="37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dirty="0" sz="1300" spc="25">
                          <a:latin typeface="Cambria Math"/>
                          <a:cs typeface="Cambria Math"/>
                        </a:rPr>
                        <a:t>2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193040" marR="184150" indent="254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Standard Deviation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82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mbria Math"/>
                          <a:cs typeface="Cambria Math"/>
                        </a:rPr>
                        <a:t>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>
                          <a:latin typeface="Cambria Math"/>
                          <a:cs typeface="Cambria Math"/>
                        </a:rPr>
                        <a:t>𝑠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7604" y="4361688"/>
            <a:ext cx="3589020" cy="202387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428481" y="6302755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mbria Math"/>
                <a:cs typeface="Cambria Math"/>
              </a:rPr>
              <a:t>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02093" y="6285687"/>
            <a:ext cx="563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𝜇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 </a:t>
            </a:r>
            <a:r>
              <a:rPr dirty="0" sz="1800" spc="-50"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00338" y="6285687"/>
            <a:ext cx="563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𝜇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+ </a:t>
            </a:r>
            <a:r>
              <a:rPr dirty="0" sz="1800" spc="-50"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911845" y="5034534"/>
            <a:ext cx="0" cy="1352550"/>
          </a:xfrm>
          <a:custGeom>
            <a:avLst/>
            <a:gdLst/>
            <a:ahLst/>
            <a:cxnLst/>
            <a:rect l="l" t="t" r="r" b="b"/>
            <a:pathLst>
              <a:path w="0" h="1352550">
                <a:moveTo>
                  <a:pt x="0" y="135201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056369" y="4981194"/>
            <a:ext cx="0" cy="1352550"/>
          </a:xfrm>
          <a:custGeom>
            <a:avLst/>
            <a:gdLst/>
            <a:ahLst/>
            <a:cxnLst/>
            <a:rect l="l" t="t" r="r" b="b"/>
            <a:pathLst>
              <a:path w="0" h="1352550">
                <a:moveTo>
                  <a:pt x="0" y="135201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Standardizing</a:t>
            </a:r>
            <a:r>
              <a:rPr dirty="0" spc="-11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55"/>
              <a:t>Normal</a:t>
            </a:r>
            <a:r>
              <a:rPr dirty="0" spc="-80"/>
              <a:t> </a:t>
            </a:r>
            <a:r>
              <a:rPr dirty="0" spc="-40"/>
              <a:t>Distribution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550153" y="2445766"/>
            <a:ext cx="5518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z</a:t>
            </a:r>
            <a:r>
              <a:rPr dirty="0" sz="2800" spc="145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86932" y="2700147"/>
            <a:ext cx="901065" cy="22860"/>
          </a:xfrm>
          <a:custGeom>
            <a:avLst/>
            <a:gdLst/>
            <a:ahLst/>
            <a:cxnLst/>
            <a:rect l="l" t="t" r="r" b="b"/>
            <a:pathLst>
              <a:path w="901065" h="22860">
                <a:moveTo>
                  <a:pt x="900684" y="0"/>
                </a:moveTo>
                <a:lnTo>
                  <a:pt x="0" y="0"/>
                </a:lnTo>
                <a:lnTo>
                  <a:pt x="0" y="22860"/>
                </a:lnTo>
                <a:lnTo>
                  <a:pt x="900684" y="22860"/>
                </a:lnTo>
                <a:lnTo>
                  <a:pt x="90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174994" y="2177542"/>
            <a:ext cx="848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𝑦</a:t>
            </a:r>
            <a:r>
              <a:rPr dirty="0" sz="2800" spc="4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60">
                <a:latin typeface="Cambria Math"/>
                <a:cs typeface="Cambria Math"/>
              </a:rPr>
              <a:t>𝜇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2386" y="1176909"/>
            <a:ext cx="10988675" cy="10356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Leelawadee UI Semilight"/>
                <a:cs typeface="Leelawadee UI Semilight"/>
              </a:rPr>
              <a:t>To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standardize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any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normal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</a:t>
            </a:r>
            <a:r>
              <a:rPr dirty="0" sz="1800" spc="2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need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to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transform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it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so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that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mean</a:t>
            </a:r>
            <a:r>
              <a:rPr dirty="0" sz="1800" spc="2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0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and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variance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and </a:t>
            </a:r>
            <a:r>
              <a:rPr dirty="0" sz="1800">
                <a:latin typeface="Leelawadee UI Semilight"/>
                <a:cs typeface="Leelawadee UI Semilight"/>
              </a:rPr>
              <a:t>standard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deviation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are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1.</a:t>
            </a:r>
            <a:endParaRPr sz="1800">
              <a:latin typeface="Leelawadee UI Semilight"/>
              <a:cs typeface="Leelawadee UI Semilight"/>
            </a:endParaRPr>
          </a:p>
          <a:p>
            <a:pPr algn="r" marR="797560">
              <a:lnSpc>
                <a:spcPct val="100000"/>
              </a:lnSpc>
              <a:spcBef>
                <a:spcPts val="1664"/>
              </a:spcBef>
            </a:pPr>
            <a:r>
              <a:rPr dirty="0" sz="1800">
                <a:latin typeface="Leelawadee UI Semilight"/>
                <a:cs typeface="Leelawadee UI Semilight"/>
              </a:rPr>
              <a:t>Ensures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mean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0.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16369" y="2683510"/>
            <a:ext cx="2336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Cambria Math"/>
                <a:cs typeface="Cambria Math"/>
              </a:rPr>
              <a:t>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21839" y="2276602"/>
            <a:ext cx="18364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Using</a:t>
            </a:r>
            <a:r>
              <a:rPr dirty="0" sz="1800" spc="-50">
                <a:latin typeface="Leelawadee UI Semilight"/>
                <a:cs typeface="Leelawadee UI Semilight"/>
              </a:rPr>
              <a:t> a </a:t>
            </a:r>
            <a:r>
              <a:rPr dirty="0" sz="1800">
                <a:latin typeface="Leelawadee UI Semilight"/>
                <a:cs typeface="Leelawadee UI Semilight"/>
              </a:rPr>
              <a:t>transformation</a:t>
            </a:r>
            <a:r>
              <a:rPr dirty="0" sz="1800" spc="-10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to </a:t>
            </a:r>
            <a:r>
              <a:rPr dirty="0" sz="1800">
                <a:latin typeface="Leelawadee UI Semilight"/>
                <a:cs typeface="Leelawadee UI Semilight"/>
              </a:rPr>
              <a:t>create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new </a:t>
            </a:r>
            <a:r>
              <a:rPr dirty="0" sz="1800">
                <a:latin typeface="Leelawadee UI Semilight"/>
                <a:cs typeface="Leelawadee UI Semilight"/>
              </a:rPr>
              <a:t>random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variable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z.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262621" y="2092705"/>
            <a:ext cx="1640205" cy="327025"/>
          </a:xfrm>
          <a:custGeom>
            <a:avLst/>
            <a:gdLst/>
            <a:ahLst/>
            <a:cxnLst/>
            <a:rect l="l" t="t" r="r" b="b"/>
            <a:pathLst>
              <a:path w="1640204" h="327025">
                <a:moveTo>
                  <a:pt x="78104" y="241173"/>
                </a:moveTo>
                <a:lnTo>
                  <a:pt x="0" y="298831"/>
                </a:lnTo>
                <a:lnTo>
                  <a:pt x="92963" y="326771"/>
                </a:lnTo>
                <a:lnTo>
                  <a:pt x="88422" y="300609"/>
                </a:lnTo>
                <a:lnTo>
                  <a:pt x="73786" y="300609"/>
                </a:lnTo>
                <a:lnTo>
                  <a:pt x="68833" y="272161"/>
                </a:lnTo>
                <a:lnTo>
                  <a:pt x="83055" y="269689"/>
                </a:lnTo>
                <a:lnTo>
                  <a:pt x="78104" y="241173"/>
                </a:lnTo>
                <a:close/>
              </a:path>
              <a:path w="1640204" h="327025">
                <a:moveTo>
                  <a:pt x="83055" y="269689"/>
                </a:moveTo>
                <a:lnTo>
                  <a:pt x="68833" y="272161"/>
                </a:lnTo>
                <a:lnTo>
                  <a:pt x="73786" y="300609"/>
                </a:lnTo>
                <a:lnTo>
                  <a:pt x="87993" y="298139"/>
                </a:lnTo>
                <a:lnTo>
                  <a:pt x="83055" y="269689"/>
                </a:lnTo>
                <a:close/>
              </a:path>
              <a:path w="1640204" h="327025">
                <a:moveTo>
                  <a:pt x="87993" y="298139"/>
                </a:moveTo>
                <a:lnTo>
                  <a:pt x="73786" y="300609"/>
                </a:lnTo>
                <a:lnTo>
                  <a:pt x="88422" y="300609"/>
                </a:lnTo>
                <a:lnTo>
                  <a:pt x="87993" y="298139"/>
                </a:lnTo>
                <a:close/>
              </a:path>
              <a:path w="1640204" h="327025">
                <a:moveTo>
                  <a:pt x="1634744" y="0"/>
                </a:moveTo>
                <a:lnTo>
                  <a:pt x="83055" y="269689"/>
                </a:lnTo>
                <a:lnTo>
                  <a:pt x="87993" y="298139"/>
                </a:lnTo>
                <a:lnTo>
                  <a:pt x="1639697" y="28448"/>
                </a:lnTo>
                <a:lnTo>
                  <a:pt x="1634744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032758" y="2825750"/>
            <a:ext cx="1446530" cy="248285"/>
          </a:xfrm>
          <a:custGeom>
            <a:avLst/>
            <a:gdLst/>
            <a:ahLst/>
            <a:cxnLst/>
            <a:rect l="l" t="t" r="r" b="b"/>
            <a:pathLst>
              <a:path w="1446529" h="248285">
                <a:moveTo>
                  <a:pt x="1358091" y="28672"/>
                </a:moveTo>
                <a:lnTo>
                  <a:pt x="0" y="219201"/>
                </a:lnTo>
                <a:lnTo>
                  <a:pt x="4063" y="247903"/>
                </a:lnTo>
                <a:lnTo>
                  <a:pt x="1362113" y="57379"/>
                </a:lnTo>
                <a:lnTo>
                  <a:pt x="1358091" y="28672"/>
                </a:lnTo>
                <a:close/>
              </a:path>
              <a:path w="1446529" h="248285">
                <a:moveTo>
                  <a:pt x="1433318" y="26670"/>
                </a:moveTo>
                <a:lnTo>
                  <a:pt x="1372362" y="26670"/>
                </a:lnTo>
                <a:lnTo>
                  <a:pt x="1376426" y="55372"/>
                </a:lnTo>
                <a:lnTo>
                  <a:pt x="1362113" y="57379"/>
                </a:lnTo>
                <a:lnTo>
                  <a:pt x="1366139" y="86105"/>
                </a:lnTo>
                <a:lnTo>
                  <a:pt x="1446149" y="30987"/>
                </a:lnTo>
                <a:lnTo>
                  <a:pt x="1433318" y="26670"/>
                </a:lnTo>
                <a:close/>
              </a:path>
              <a:path w="1446529" h="248285">
                <a:moveTo>
                  <a:pt x="1372362" y="26670"/>
                </a:moveTo>
                <a:lnTo>
                  <a:pt x="1358091" y="28672"/>
                </a:lnTo>
                <a:lnTo>
                  <a:pt x="1362113" y="57379"/>
                </a:lnTo>
                <a:lnTo>
                  <a:pt x="1376426" y="55372"/>
                </a:lnTo>
                <a:lnTo>
                  <a:pt x="1372362" y="26670"/>
                </a:lnTo>
                <a:close/>
              </a:path>
              <a:path w="1446529" h="248285">
                <a:moveTo>
                  <a:pt x="1354074" y="0"/>
                </a:moveTo>
                <a:lnTo>
                  <a:pt x="1358091" y="28672"/>
                </a:lnTo>
                <a:lnTo>
                  <a:pt x="1372362" y="26670"/>
                </a:lnTo>
                <a:lnTo>
                  <a:pt x="1433318" y="26670"/>
                </a:lnTo>
                <a:lnTo>
                  <a:pt x="1354074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03172" y="4052810"/>
            <a:ext cx="10488930" cy="2314575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1800" spc="-10">
                <a:latin typeface="Leelawadee UI Semilight"/>
                <a:cs typeface="Leelawadee UI Semilight"/>
              </a:rPr>
              <a:t>Importance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Standard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Normal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6985" indent="-287020">
              <a:lnSpc>
                <a:spcPts val="1939"/>
              </a:lnSpc>
              <a:spcBef>
                <a:spcPts val="11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new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variable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z,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represents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how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many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standard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deviations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away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from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mean,</a:t>
            </a:r>
            <a:r>
              <a:rPr dirty="0" sz="1800" spc="-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each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corresponding </a:t>
            </a:r>
            <a:r>
              <a:rPr dirty="0" sz="1800">
                <a:latin typeface="Leelawadee UI Semilight"/>
                <a:cs typeface="Leelawadee UI Semilight"/>
              </a:rPr>
              <a:t>value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is.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6350" indent="-287020">
              <a:lnSpc>
                <a:spcPts val="1939"/>
              </a:lnSpc>
              <a:spcBef>
                <a:spcPts val="1100"/>
              </a:spcBef>
              <a:buFont typeface="Arial MT"/>
              <a:buChar char="•"/>
              <a:tabLst>
                <a:tab pos="299085" algn="l"/>
                <a:tab pos="806450" algn="l"/>
                <a:tab pos="1337945" algn="l"/>
                <a:tab pos="2478405" algn="l"/>
                <a:tab pos="3013710" algn="l"/>
                <a:tab pos="3933825" algn="l"/>
                <a:tab pos="5261610" algn="l"/>
                <a:tab pos="5828665" algn="l"/>
                <a:tab pos="6130290" algn="l"/>
                <a:tab pos="7192645" algn="l"/>
                <a:tab pos="8114665" algn="l"/>
                <a:tab pos="9442450" algn="l"/>
                <a:tab pos="10157460" algn="l"/>
              </a:tabLst>
            </a:pPr>
            <a:r>
              <a:rPr dirty="0" sz="1800" spc="-25">
                <a:latin typeface="Leelawadee UI Semilight"/>
                <a:cs typeface="Leelawadee UI Semilight"/>
              </a:rPr>
              <a:t>We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can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transform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any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Normal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Distribution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0">
                <a:latin typeface="Leelawadee UI Semilight"/>
                <a:cs typeface="Leelawadee UI Semilight"/>
              </a:rPr>
              <a:t>into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50">
                <a:latin typeface="Leelawadee UI Semilight"/>
                <a:cs typeface="Leelawadee UI Semilight"/>
              </a:rPr>
              <a:t>a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Standard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Normal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Distribution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using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the </a:t>
            </a:r>
            <a:r>
              <a:rPr dirty="0" sz="1800">
                <a:latin typeface="Leelawadee UI Semilight"/>
                <a:cs typeface="Leelawadee UI Semilight"/>
              </a:rPr>
              <a:t>transformation</a:t>
            </a:r>
            <a:r>
              <a:rPr dirty="0" sz="1800" spc="-1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shown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above.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ts val="1939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Convenient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to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use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because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table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known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for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its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CDF,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called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Z-</a:t>
            </a:r>
            <a:r>
              <a:rPr dirty="0" sz="1800">
                <a:latin typeface="Leelawadee UI Semilight"/>
                <a:cs typeface="Leelawadee UI Semilight"/>
              </a:rPr>
              <a:t>score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table,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or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simply</a:t>
            </a:r>
            <a:r>
              <a:rPr dirty="0" sz="1800" spc="-25">
                <a:latin typeface="Leelawadee UI Semilight"/>
                <a:cs typeface="Leelawadee UI Semilight"/>
              </a:rPr>
              <a:t> the </a:t>
            </a:r>
            <a:r>
              <a:rPr dirty="0" sz="1800" spc="-10">
                <a:latin typeface="Leelawadee UI Semilight"/>
                <a:cs typeface="Leelawadee UI Semilight"/>
              </a:rPr>
              <a:t>Z-table.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45169" y="3261486"/>
            <a:ext cx="1689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Ensures</a:t>
            </a:r>
            <a:r>
              <a:rPr dirty="0" sz="1800" spc="-9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standard </a:t>
            </a:r>
            <a:r>
              <a:rPr dirty="0" sz="1800">
                <a:latin typeface="Leelawadee UI Semilight"/>
                <a:cs typeface="Leelawadee UI Semilight"/>
              </a:rPr>
              <a:t>deviation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1.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809993" y="2996183"/>
            <a:ext cx="1462405" cy="575945"/>
          </a:xfrm>
          <a:custGeom>
            <a:avLst/>
            <a:gdLst/>
            <a:ahLst/>
            <a:cxnLst/>
            <a:rect l="l" t="t" r="r" b="b"/>
            <a:pathLst>
              <a:path w="1462404" h="575945">
                <a:moveTo>
                  <a:pt x="86351" y="27115"/>
                </a:moveTo>
                <a:lnTo>
                  <a:pt x="76052" y="54240"/>
                </a:lnTo>
                <a:lnTo>
                  <a:pt x="1451990" y="575437"/>
                </a:lnTo>
                <a:lnTo>
                  <a:pt x="1462277" y="548386"/>
                </a:lnTo>
                <a:lnTo>
                  <a:pt x="86351" y="27115"/>
                </a:lnTo>
                <a:close/>
              </a:path>
              <a:path w="1462404" h="575945">
                <a:moveTo>
                  <a:pt x="96647" y="0"/>
                </a:moveTo>
                <a:lnTo>
                  <a:pt x="0" y="9905"/>
                </a:lnTo>
                <a:lnTo>
                  <a:pt x="65785" y="81279"/>
                </a:lnTo>
                <a:lnTo>
                  <a:pt x="76052" y="54240"/>
                </a:lnTo>
                <a:lnTo>
                  <a:pt x="62610" y="49149"/>
                </a:lnTo>
                <a:lnTo>
                  <a:pt x="72771" y="21970"/>
                </a:lnTo>
                <a:lnTo>
                  <a:pt x="88304" y="21970"/>
                </a:lnTo>
                <a:lnTo>
                  <a:pt x="96647" y="0"/>
                </a:lnTo>
                <a:close/>
              </a:path>
              <a:path w="1462404" h="575945">
                <a:moveTo>
                  <a:pt x="72771" y="21970"/>
                </a:moveTo>
                <a:lnTo>
                  <a:pt x="62610" y="49149"/>
                </a:lnTo>
                <a:lnTo>
                  <a:pt x="76052" y="54240"/>
                </a:lnTo>
                <a:lnTo>
                  <a:pt x="86351" y="27115"/>
                </a:lnTo>
                <a:lnTo>
                  <a:pt x="72771" y="21970"/>
                </a:lnTo>
                <a:close/>
              </a:path>
              <a:path w="1462404" h="575945">
                <a:moveTo>
                  <a:pt x="88304" y="21970"/>
                </a:moveTo>
                <a:lnTo>
                  <a:pt x="72771" y="21970"/>
                </a:lnTo>
                <a:lnTo>
                  <a:pt x="86351" y="27115"/>
                </a:lnTo>
                <a:lnTo>
                  <a:pt x="88304" y="2197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519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Students’</a:t>
            </a:r>
            <a:r>
              <a:rPr dirty="0" spc="-120"/>
              <a:t> </a:t>
            </a:r>
            <a:r>
              <a:rPr dirty="0"/>
              <a:t>T</a:t>
            </a:r>
            <a:r>
              <a:rPr dirty="0" spc="-120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21957" y="2204973"/>
            <a:ext cx="4913630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𝒕</a:t>
            </a:r>
            <a:r>
              <a:rPr dirty="0" sz="16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(𝒌)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554990" algn="l"/>
                <a:tab pos="1129665" algn="l"/>
                <a:tab pos="1878964" algn="l"/>
                <a:tab pos="2333625" algn="l"/>
                <a:tab pos="3720465" algn="l"/>
                <a:tab pos="4020820" algn="l"/>
              </a:tabLst>
            </a:pP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small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sample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size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approximation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a</a:t>
            </a:r>
            <a:r>
              <a:rPr dirty="0" sz="1600" spc="5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Normal Distribution.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Its</a:t>
            </a:r>
            <a:r>
              <a:rPr dirty="0" sz="1600" spc="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is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bell-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shaped curve, symmetric,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but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has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fat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tails.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71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Accounts</a:t>
            </a:r>
            <a:r>
              <a:rPr dirty="0" sz="1600" spc="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for</a:t>
            </a:r>
            <a:r>
              <a:rPr dirty="0" sz="1600" spc="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extreme</a:t>
            </a:r>
            <a:r>
              <a:rPr dirty="0" sz="1600" spc="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better</a:t>
            </a:r>
            <a:r>
              <a:rPr dirty="0" sz="1600" spc="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than</a:t>
            </a:r>
            <a:r>
              <a:rPr dirty="0" sz="1600" spc="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Normal Distribution.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721981" y="4762627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20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3"/>
                </a:lnTo>
                <a:lnTo>
                  <a:pt x="259266" y="76666"/>
                </a:lnTo>
                <a:lnTo>
                  <a:pt x="244728" y="32893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3"/>
                </a:lnTo>
                <a:lnTo>
                  <a:pt x="954" y="111095"/>
                </a:lnTo>
                <a:lnTo>
                  <a:pt x="15367" y="154940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622408" y="4762627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6" y="0"/>
                </a:moveTo>
                <a:lnTo>
                  <a:pt x="197739" y="7620"/>
                </a:lnTo>
                <a:lnTo>
                  <a:pt x="208597" y="12334"/>
                </a:lnTo>
                <a:lnTo>
                  <a:pt x="217932" y="18859"/>
                </a:lnTo>
                <a:lnTo>
                  <a:pt x="240426" y="62277"/>
                </a:lnTo>
                <a:lnTo>
                  <a:pt x="243205" y="92837"/>
                </a:lnTo>
                <a:lnTo>
                  <a:pt x="242494" y="109410"/>
                </a:lnTo>
                <a:lnTo>
                  <a:pt x="232029" y="149987"/>
                </a:lnTo>
                <a:lnTo>
                  <a:pt x="197993" y="180086"/>
                </a:lnTo>
                <a:lnTo>
                  <a:pt x="200406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3"/>
                </a:lnTo>
                <a:lnTo>
                  <a:pt x="259266" y="76666"/>
                </a:lnTo>
                <a:lnTo>
                  <a:pt x="244729" y="32893"/>
                </a:lnTo>
                <a:lnTo>
                  <a:pt x="214028" y="4907"/>
                </a:lnTo>
                <a:lnTo>
                  <a:pt x="200406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3"/>
                </a:lnTo>
                <a:lnTo>
                  <a:pt x="954" y="111095"/>
                </a:lnTo>
                <a:lnTo>
                  <a:pt x="15367" y="154940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601197" y="4849240"/>
            <a:ext cx="288290" cy="13970"/>
          </a:xfrm>
          <a:custGeom>
            <a:avLst/>
            <a:gdLst/>
            <a:ahLst/>
            <a:cxnLst/>
            <a:rect l="l" t="t" r="r" b="b"/>
            <a:pathLst>
              <a:path w="288290" h="13970">
                <a:moveTo>
                  <a:pt x="288035" y="0"/>
                </a:moveTo>
                <a:lnTo>
                  <a:pt x="0" y="0"/>
                </a:lnTo>
                <a:lnTo>
                  <a:pt x="0" y="13716"/>
                </a:lnTo>
                <a:lnTo>
                  <a:pt x="288035" y="13716"/>
                </a:lnTo>
                <a:lnTo>
                  <a:pt x="288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688828" y="4634864"/>
            <a:ext cx="1162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FFFFFF"/>
                </a:solidFill>
                <a:latin typeface="Cambria Math"/>
                <a:cs typeface="Cambria Math"/>
              </a:rPr>
              <a:t>𝒌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589768" y="4855845"/>
            <a:ext cx="31242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solidFill>
                  <a:srgbClr val="FFFFFF"/>
                </a:solidFill>
                <a:latin typeface="Cambria Math"/>
                <a:cs typeface="Cambria Math"/>
              </a:rPr>
              <a:t>𝒌−𝟐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96558" y="4641875"/>
            <a:ext cx="4111625" cy="62611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24485" algn="l"/>
                <a:tab pos="1073785" algn="l"/>
                <a:tab pos="1561465" algn="l"/>
                <a:tab pos="2148205" algn="l"/>
                <a:tab pos="2740025" algn="l"/>
                <a:tab pos="3462654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If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k&gt;1: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9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μ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and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𝑽𝒂𝒓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𝒔</a:t>
            </a:r>
            <a:r>
              <a:rPr dirty="0" baseline="28985" sz="1725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baseline="28985" sz="1725" spc="23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21957" y="5243321"/>
            <a:ext cx="4913630" cy="756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Often</a:t>
            </a:r>
            <a:r>
              <a:rPr dirty="0" sz="1600" spc="8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analysis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when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examining</a:t>
            </a:r>
            <a:r>
              <a:rPr dirty="0" sz="1600" spc="7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small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sample</a:t>
            </a:r>
            <a:r>
              <a:rPr dirty="0" sz="1600" spc="16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18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data</a:t>
            </a:r>
            <a:r>
              <a:rPr dirty="0" sz="1600" spc="17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that</a:t>
            </a:r>
            <a:r>
              <a:rPr dirty="0" sz="1600" spc="18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usually</a:t>
            </a:r>
            <a:r>
              <a:rPr dirty="0" sz="1600" spc="17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follows</a:t>
            </a:r>
            <a:r>
              <a:rPr dirty="0" sz="1600" spc="17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17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Normal Distribution.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7842" y="1074165"/>
            <a:ext cx="9114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Normal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represents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small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sample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size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approximation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Normal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2377439"/>
            <a:ext cx="61341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14705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Chi-</a:t>
            </a:r>
            <a:r>
              <a:rPr dirty="0" spc="-65"/>
              <a:t>Squared</a:t>
            </a:r>
            <a:r>
              <a:rPr dirty="0" spc="-5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970648" y="3493134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5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2"/>
                </a:lnTo>
                <a:lnTo>
                  <a:pt x="259266" y="76666"/>
                </a:lnTo>
                <a:lnTo>
                  <a:pt x="244728" y="32892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29" y="180085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205344" y="3736975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8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2"/>
                </a:lnTo>
                <a:lnTo>
                  <a:pt x="259266" y="76666"/>
                </a:lnTo>
                <a:lnTo>
                  <a:pt x="244728" y="32893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6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6" y="154939"/>
                </a:lnTo>
                <a:lnTo>
                  <a:pt x="46174" y="182800"/>
                </a:lnTo>
                <a:lnTo>
                  <a:pt x="59816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Notation:</a:t>
            </a:r>
          </a:p>
          <a:p>
            <a:pPr marL="362585" indent="-28638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>
                <a:latin typeface="Cambria Math"/>
                <a:cs typeface="Cambria Math"/>
              </a:rPr>
              <a:t>𝒀~</a:t>
            </a:r>
            <a:r>
              <a:rPr dirty="0" spc="-15">
                <a:latin typeface="Cambria Math"/>
                <a:cs typeface="Cambria Math"/>
              </a:rPr>
              <a:t> </a:t>
            </a:r>
            <a:r>
              <a:rPr dirty="0" spc="-10">
                <a:latin typeface="Cambria Math"/>
                <a:cs typeface="Cambria Math"/>
              </a:rPr>
              <a:t>𝝌</a:t>
            </a:r>
            <a:r>
              <a:rPr dirty="0" baseline="28985" sz="1725" spc="-15">
                <a:latin typeface="Cambria Math"/>
                <a:cs typeface="Cambria Math"/>
              </a:rPr>
              <a:t>𝟐</a:t>
            </a:r>
            <a:r>
              <a:rPr dirty="0" sz="1600" spc="-10">
                <a:latin typeface="Cambria Math"/>
                <a:cs typeface="Cambria Math"/>
              </a:rPr>
              <a:t>(𝒌)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/>
              <a:t>Key</a:t>
            </a:r>
            <a:r>
              <a:rPr dirty="0" spc="-95"/>
              <a:t> </a:t>
            </a:r>
            <a:r>
              <a:rPr dirty="0" spc="-10"/>
              <a:t>characteristics</a:t>
            </a:r>
          </a:p>
          <a:p>
            <a:pPr marL="362585" indent="-286385">
              <a:lnSpc>
                <a:spcPct val="100000"/>
              </a:lnSpc>
              <a:buFont typeface="Arial MT"/>
              <a:buChar char="•"/>
              <a:tabLst>
                <a:tab pos="362585" algn="l"/>
              </a:tabLst>
            </a:pPr>
            <a:r>
              <a:rPr dirty="0"/>
              <a:t>Its</a:t>
            </a:r>
            <a:r>
              <a:rPr dirty="0" spc="-35"/>
              <a:t> </a:t>
            </a:r>
            <a:r>
              <a:rPr dirty="0"/>
              <a:t>graph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asymmetric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skewed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right.</a:t>
            </a:r>
          </a:p>
          <a:p>
            <a:pPr marL="362585" indent="-286385">
              <a:lnSpc>
                <a:spcPct val="100000"/>
              </a:lnSpc>
              <a:buFont typeface="Arial MT"/>
              <a:buChar char="•"/>
              <a:tabLst>
                <a:tab pos="362585" algn="l"/>
                <a:tab pos="848360" algn="l"/>
              </a:tabLst>
            </a:pPr>
            <a:r>
              <a:rPr dirty="0">
                <a:latin typeface="Cambria Math"/>
                <a:cs typeface="Cambria Math"/>
              </a:rPr>
              <a:t>𝑬</a:t>
            </a:r>
            <a:r>
              <a:rPr dirty="0" spc="285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𝒀</a:t>
            </a:r>
            <a:r>
              <a:rPr dirty="0">
                <a:latin typeface="Cambria Math"/>
                <a:cs typeface="Cambria Math"/>
              </a:rPr>
              <a:t>	=</a:t>
            </a:r>
            <a:r>
              <a:rPr dirty="0" spc="80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𝒌</a:t>
            </a:r>
          </a:p>
          <a:p>
            <a:pPr marL="362585" indent="-286385">
              <a:lnSpc>
                <a:spcPct val="100000"/>
              </a:lnSpc>
              <a:buFont typeface="Arial MT"/>
              <a:buChar char="•"/>
              <a:tabLst>
                <a:tab pos="362585" algn="l"/>
                <a:tab pos="1083310" algn="l"/>
              </a:tabLst>
            </a:pPr>
            <a:r>
              <a:rPr dirty="0">
                <a:latin typeface="Cambria Math"/>
                <a:cs typeface="Cambria Math"/>
              </a:rPr>
              <a:t>𝑽𝒂𝒓</a:t>
            </a:r>
            <a:r>
              <a:rPr dirty="0" spc="280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𝒀</a:t>
            </a:r>
            <a:r>
              <a:rPr dirty="0">
                <a:latin typeface="Cambria Math"/>
                <a:cs typeface="Cambria Math"/>
              </a:rPr>
              <a:t>	=</a:t>
            </a:r>
            <a:r>
              <a:rPr dirty="0" spc="80">
                <a:latin typeface="Cambria Math"/>
                <a:cs typeface="Cambria Math"/>
              </a:rPr>
              <a:t> </a:t>
            </a:r>
            <a:r>
              <a:rPr dirty="0" spc="-25">
                <a:latin typeface="Cambria Math"/>
                <a:cs typeface="Cambria Math"/>
              </a:rPr>
              <a:t>𝟐𝒌</a:t>
            </a:r>
          </a:p>
          <a:p>
            <a:pPr marL="362585" marR="42545" indent="-287020">
              <a:lnSpc>
                <a:spcPct val="100000"/>
              </a:lnSpc>
              <a:buFont typeface="Arial MT"/>
              <a:buChar char="•"/>
              <a:tabLst>
                <a:tab pos="362585" algn="l"/>
              </a:tabLst>
            </a:pPr>
            <a:r>
              <a:rPr dirty="0"/>
              <a:t>The</a:t>
            </a:r>
            <a:r>
              <a:rPr dirty="0" spc="114"/>
              <a:t> </a:t>
            </a:r>
            <a:r>
              <a:rPr dirty="0" spc="-10"/>
              <a:t>Chi-</a:t>
            </a:r>
            <a:r>
              <a:rPr dirty="0"/>
              <a:t>Squared</a:t>
            </a:r>
            <a:r>
              <a:rPr dirty="0" spc="140"/>
              <a:t> </a:t>
            </a:r>
            <a:r>
              <a:rPr dirty="0"/>
              <a:t>distribution</a:t>
            </a:r>
            <a:r>
              <a:rPr dirty="0" spc="135"/>
              <a:t> </a:t>
            </a:r>
            <a:r>
              <a:rPr dirty="0"/>
              <a:t>is</a:t>
            </a:r>
            <a:r>
              <a:rPr dirty="0" spc="130"/>
              <a:t> </a:t>
            </a:r>
            <a:r>
              <a:rPr dirty="0"/>
              <a:t>the</a:t>
            </a:r>
            <a:r>
              <a:rPr dirty="0" spc="130"/>
              <a:t> </a:t>
            </a:r>
            <a:r>
              <a:rPr dirty="0"/>
              <a:t>square</a:t>
            </a:r>
            <a:r>
              <a:rPr dirty="0" spc="130"/>
              <a:t> </a:t>
            </a:r>
            <a:r>
              <a:rPr dirty="0"/>
              <a:t>of</a:t>
            </a:r>
            <a:r>
              <a:rPr dirty="0" spc="140"/>
              <a:t> </a:t>
            </a:r>
            <a:r>
              <a:rPr dirty="0"/>
              <a:t>the</a:t>
            </a:r>
            <a:r>
              <a:rPr dirty="0" spc="130"/>
              <a:t> </a:t>
            </a:r>
            <a:r>
              <a:rPr dirty="0" spc="-25"/>
              <a:t>t- </a:t>
            </a:r>
            <a:r>
              <a:rPr dirty="0" spc="-10"/>
              <a:t>distribution.</a:t>
            </a:r>
          </a:p>
          <a:p>
            <a:pPr marL="76200">
              <a:lnSpc>
                <a:spcPct val="100000"/>
              </a:lnSpc>
              <a:spcBef>
                <a:spcPts val="1920"/>
              </a:spcBef>
            </a:pPr>
            <a:r>
              <a:rPr dirty="0" spc="-10"/>
              <a:t>Example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20"/>
              <a:t>uses:</a:t>
            </a:r>
          </a:p>
          <a:p>
            <a:pPr marL="362585" indent="-286385">
              <a:lnSpc>
                <a:spcPct val="100000"/>
              </a:lnSpc>
              <a:buFont typeface="Arial MT"/>
              <a:buChar char="•"/>
              <a:tabLst>
                <a:tab pos="362585" algn="l"/>
              </a:tabLst>
            </a:pPr>
            <a:r>
              <a:rPr dirty="0"/>
              <a:t>Often</a:t>
            </a:r>
            <a:r>
              <a:rPr dirty="0" spc="-35"/>
              <a:t> </a:t>
            </a:r>
            <a:r>
              <a:rPr dirty="0"/>
              <a:t>used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test</a:t>
            </a:r>
            <a:r>
              <a:rPr dirty="0" spc="-35"/>
              <a:t> </a:t>
            </a:r>
            <a:r>
              <a:rPr dirty="0"/>
              <a:t>goodness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20"/>
              <a:t>fit.</a:t>
            </a:r>
          </a:p>
          <a:p>
            <a:pPr marL="362585" indent="-287020">
              <a:lnSpc>
                <a:spcPct val="100000"/>
              </a:lnSpc>
              <a:buFont typeface="Arial MT"/>
              <a:buChar char="•"/>
              <a:tabLst>
                <a:tab pos="362585" algn="l"/>
              </a:tabLst>
            </a:pPr>
            <a:r>
              <a:rPr dirty="0"/>
              <a:t>Contains</a:t>
            </a:r>
            <a:r>
              <a:rPr dirty="0" spc="145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/>
              <a:t>table</a:t>
            </a:r>
            <a:r>
              <a:rPr dirty="0" spc="160"/>
              <a:t> </a:t>
            </a:r>
            <a:r>
              <a:rPr dirty="0"/>
              <a:t>of</a:t>
            </a:r>
            <a:r>
              <a:rPr dirty="0" spc="140"/>
              <a:t> </a:t>
            </a:r>
            <a:r>
              <a:rPr dirty="0"/>
              <a:t>known</a:t>
            </a:r>
            <a:r>
              <a:rPr dirty="0" spc="145"/>
              <a:t> </a:t>
            </a:r>
            <a:r>
              <a:rPr dirty="0"/>
              <a:t>values</a:t>
            </a:r>
            <a:r>
              <a:rPr dirty="0" spc="165"/>
              <a:t> </a:t>
            </a:r>
            <a:r>
              <a:rPr dirty="0"/>
              <a:t>for</a:t>
            </a:r>
            <a:r>
              <a:rPr dirty="0" spc="150"/>
              <a:t> </a:t>
            </a:r>
            <a:r>
              <a:rPr dirty="0"/>
              <a:t>its</a:t>
            </a:r>
            <a:r>
              <a:rPr dirty="0" spc="160"/>
              <a:t> </a:t>
            </a:r>
            <a:r>
              <a:rPr dirty="0"/>
              <a:t>CDF</a:t>
            </a:r>
            <a:r>
              <a:rPr dirty="0" spc="150"/>
              <a:t> </a:t>
            </a:r>
            <a:r>
              <a:rPr dirty="0" spc="-10"/>
              <a:t>called</a:t>
            </a:r>
          </a:p>
          <a:p>
            <a:pPr marL="362585" marR="45085">
              <a:lnSpc>
                <a:spcPct val="100000"/>
              </a:lnSpc>
              <a:spcBef>
                <a:spcPts val="50"/>
              </a:spcBef>
            </a:pPr>
            <a:r>
              <a:rPr dirty="0"/>
              <a:t>the</a:t>
            </a:r>
            <a:r>
              <a:rPr dirty="0" spc="120"/>
              <a:t> </a:t>
            </a:r>
            <a:r>
              <a:rPr dirty="0">
                <a:latin typeface="Cambria Math"/>
                <a:cs typeface="Cambria Math"/>
              </a:rPr>
              <a:t>𝝌</a:t>
            </a:r>
            <a:r>
              <a:rPr dirty="0" baseline="28985" sz="1725">
                <a:latin typeface="Cambria Math"/>
                <a:cs typeface="Cambria Math"/>
              </a:rPr>
              <a:t>𝟐</a:t>
            </a:r>
            <a:r>
              <a:rPr dirty="0" sz="1600"/>
              <a:t>-table.</a:t>
            </a:r>
            <a:r>
              <a:rPr dirty="0" sz="1600" spc="114"/>
              <a:t> </a:t>
            </a:r>
            <a:r>
              <a:rPr dirty="0" sz="1600"/>
              <a:t>The</a:t>
            </a:r>
            <a:r>
              <a:rPr dirty="0" sz="1600" spc="110"/>
              <a:t> </a:t>
            </a:r>
            <a:r>
              <a:rPr dirty="0" sz="1600"/>
              <a:t>only</a:t>
            </a:r>
            <a:r>
              <a:rPr dirty="0" sz="1600" spc="130"/>
              <a:t> </a:t>
            </a:r>
            <a:r>
              <a:rPr dirty="0" sz="1600"/>
              <a:t>difference</a:t>
            </a:r>
            <a:r>
              <a:rPr dirty="0" sz="1600" spc="120"/>
              <a:t> </a:t>
            </a:r>
            <a:r>
              <a:rPr dirty="0" sz="1600"/>
              <a:t>is</a:t>
            </a:r>
            <a:r>
              <a:rPr dirty="0" sz="1600" spc="125"/>
              <a:t> </a:t>
            </a:r>
            <a:r>
              <a:rPr dirty="0" sz="1600"/>
              <a:t>the</a:t>
            </a:r>
            <a:r>
              <a:rPr dirty="0" sz="1600" spc="114"/>
              <a:t> </a:t>
            </a:r>
            <a:r>
              <a:rPr dirty="0" sz="1600"/>
              <a:t>table</a:t>
            </a:r>
            <a:r>
              <a:rPr dirty="0" sz="1600" spc="114"/>
              <a:t> </a:t>
            </a:r>
            <a:r>
              <a:rPr dirty="0" sz="1600" spc="-10"/>
              <a:t>shows </a:t>
            </a:r>
            <a:r>
              <a:rPr dirty="0" sz="1600"/>
              <a:t>what</a:t>
            </a:r>
            <a:r>
              <a:rPr dirty="0" sz="1600" spc="-30"/>
              <a:t> </a:t>
            </a:r>
            <a:r>
              <a:rPr dirty="0" sz="1600"/>
              <a:t>part</a:t>
            </a:r>
            <a:r>
              <a:rPr dirty="0" sz="1600" spc="-25"/>
              <a:t> </a:t>
            </a:r>
            <a:r>
              <a:rPr dirty="0" sz="1600"/>
              <a:t>of</a:t>
            </a:r>
            <a:r>
              <a:rPr dirty="0" sz="1600" spc="-30"/>
              <a:t> </a:t>
            </a:r>
            <a:r>
              <a:rPr dirty="0" sz="1600"/>
              <a:t>the</a:t>
            </a:r>
            <a:r>
              <a:rPr dirty="0" sz="1600" spc="-15"/>
              <a:t> </a:t>
            </a:r>
            <a:r>
              <a:rPr dirty="0" sz="1600" spc="-10"/>
              <a:t>table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09084" y="1074165"/>
            <a:ext cx="397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Chi-</a:t>
            </a:r>
            <a:r>
              <a:rPr dirty="0" sz="1800" spc="-20">
                <a:latin typeface="Leelawadee UI Semilight"/>
                <a:cs typeface="Leelawadee UI Semilight"/>
              </a:rPr>
              <a:t>Squared</a:t>
            </a:r>
            <a:r>
              <a:rPr dirty="0" sz="1800" spc="-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often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used.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2426207"/>
            <a:ext cx="61468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36294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Exponential</a:t>
            </a:r>
            <a:r>
              <a:rPr dirty="0" spc="-75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62776" y="2204973"/>
            <a:ext cx="15875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𝑬𝒙𝒑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 (𝝀)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62776" y="3180714"/>
            <a:ext cx="49745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Both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3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PDF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3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CDF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plateau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after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certain point.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11467" y="3782695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2" y="0"/>
                </a:moveTo>
                <a:lnTo>
                  <a:pt x="197865" y="7619"/>
                </a:lnTo>
                <a:lnTo>
                  <a:pt x="208724" y="12334"/>
                </a:lnTo>
                <a:lnTo>
                  <a:pt x="218058" y="18859"/>
                </a:lnTo>
                <a:lnTo>
                  <a:pt x="240442" y="62277"/>
                </a:lnTo>
                <a:lnTo>
                  <a:pt x="243204" y="92836"/>
                </a:lnTo>
                <a:lnTo>
                  <a:pt x="242514" y="109410"/>
                </a:lnTo>
                <a:lnTo>
                  <a:pt x="232155" y="149986"/>
                </a:lnTo>
                <a:lnTo>
                  <a:pt x="198119" y="180085"/>
                </a:lnTo>
                <a:lnTo>
                  <a:pt x="200532" y="187705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2"/>
                </a:lnTo>
                <a:lnTo>
                  <a:pt x="259393" y="76666"/>
                </a:lnTo>
                <a:lnTo>
                  <a:pt x="244855" y="32892"/>
                </a:lnTo>
                <a:lnTo>
                  <a:pt x="214102" y="4907"/>
                </a:lnTo>
                <a:lnTo>
                  <a:pt x="200532" y="0"/>
                </a:lnTo>
                <a:close/>
              </a:path>
              <a:path w="26035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5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356" y="180085"/>
                </a:lnTo>
                <a:lnTo>
                  <a:pt x="51591" y="175347"/>
                </a:lnTo>
                <a:lnTo>
                  <a:pt x="42338" y="168751"/>
                </a:lnTo>
                <a:lnTo>
                  <a:pt x="19923" y="124459"/>
                </a:lnTo>
                <a:lnTo>
                  <a:pt x="17144" y="92836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0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56043" y="3869309"/>
            <a:ext cx="88900" cy="13970"/>
          </a:xfrm>
          <a:custGeom>
            <a:avLst/>
            <a:gdLst/>
            <a:ahLst/>
            <a:cxnLst/>
            <a:rect l="l" t="t" r="r" b="b"/>
            <a:pathLst>
              <a:path w="88900" h="13970">
                <a:moveTo>
                  <a:pt x="88392" y="0"/>
                </a:moveTo>
                <a:lnTo>
                  <a:pt x="0" y="0"/>
                </a:lnTo>
                <a:lnTo>
                  <a:pt x="0" y="13716"/>
                </a:lnTo>
                <a:lnTo>
                  <a:pt x="88392" y="13716"/>
                </a:lnTo>
                <a:lnTo>
                  <a:pt x="88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210043" y="3599510"/>
            <a:ext cx="374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2986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baseline="-32986" sz="2400" spc="1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15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45756" y="3875354"/>
            <a:ext cx="10922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50">
                <a:solidFill>
                  <a:srgbClr val="FFFFFF"/>
                </a:solidFill>
                <a:latin typeface="Cambria Math"/>
                <a:cs typeface="Cambria Math"/>
              </a:rPr>
              <a:t>𝝀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146163" y="4134739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2" y="0"/>
                </a:moveTo>
                <a:lnTo>
                  <a:pt x="197865" y="7619"/>
                </a:lnTo>
                <a:lnTo>
                  <a:pt x="208724" y="12334"/>
                </a:lnTo>
                <a:lnTo>
                  <a:pt x="218058" y="18859"/>
                </a:lnTo>
                <a:lnTo>
                  <a:pt x="240442" y="62277"/>
                </a:lnTo>
                <a:lnTo>
                  <a:pt x="243204" y="92837"/>
                </a:lnTo>
                <a:lnTo>
                  <a:pt x="242514" y="109410"/>
                </a:lnTo>
                <a:lnTo>
                  <a:pt x="232155" y="149987"/>
                </a:lnTo>
                <a:lnTo>
                  <a:pt x="198119" y="180086"/>
                </a:lnTo>
                <a:lnTo>
                  <a:pt x="200532" y="187706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3"/>
                </a:lnTo>
                <a:lnTo>
                  <a:pt x="259393" y="76666"/>
                </a:lnTo>
                <a:lnTo>
                  <a:pt x="244855" y="32893"/>
                </a:lnTo>
                <a:lnTo>
                  <a:pt x="214102" y="4907"/>
                </a:lnTo>
                <a:lnTo>
                  <a:pt x="200532" y="0"/>
                </a:lnTo>
                <a:close/>
              </a:path>
              <a:path w="26035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4" y="92837"/>
                </a:lnTo>
                <a:lnTo>
                  <a:pt x="17837" y="76860"/>
                </a:lnTo>
                <a:lnTo>
                  <a:pt x="28320" y="37337"/>
                </a:lnTo>
                <a:lnTo>
                  <a:pt x="62610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690739" y="4221353"/>
            <a:ext cx="163195" cy="13970"/>
          </a:xfrm>
          <a:custGeom>
            <a:avLst/>
            <a:gdLst/>
            <a:ahLst/>
            <a:cxnLst/>
            <a:rect l="l" t="t" r="r" b="b"/>
            <a:pathLst>
              <a:path w="163195" h="13970">
                <a:moveTo>
                  <a:pt x="163068" y="0"/>
                </a:moveTo>
                <a:lnTo>
                  <a:pt x="0" y="0"/>
                </a:lnTo>
                <a:lnTo>
                  <a:pt x="0" y="13716"/>
                </a:lnTo>
                <a:lnTo>
                  <a:pt x="163068" y="13716"/>
                </a:lnTo>
                <a:lnTo>
                  <a:pt x="163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715504" y="4006976"/>
            <a:ext cx="1143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53528" y="4183760"/>
            <a:ext cx="23304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6908" sz="1725" spc="-37">
                <a:solidFill>
                  <a:srgbClr val="FFFFFF"/>
                </a:solidFill>
                <a:latin typeface="Cambria Math"/>
                <a:cs typeface="Cambria Math"/>
              </a:rPr>
              <a:t>𝝀</a:t>
            </a:r>
            <a:r>
              <a:rPr dirty="0" sz="950" spc="-25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62776" y="3609211"/>
            <a:ext cx="4973955" cy="176403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99085" algn="l"/>
                <a:tab pos="101981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We</a:t>
            </a:r>
            <a:r>
              <a:rPr dirty="0" sz="1600" spc="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</a:t>
            </a:r>
            <a:r>
              <a:rPr dirty="0" sz="1600" spc="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natural</a:t>
            </a:r>
            <a:r>
              <a:rPr dirty="0" sz="1600" spc="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logarithm</a:t>
            </a:r>
            <a:r>
              <a:rPr dirty="0" sz="1600" spc="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transform</a:t>
            </a:r>
            <a:r>
              <a:rPr dirty="0" sz="1600" spc="1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1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1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such</a:t>
            </a:r>
            <a:r>
              <a:rPr dirty="0" sz="1600" spc="1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distributions</a:t>
            </a:r>
            <a:r>
              <a:rPr dirty="0" sz="1600" spc="1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since</a:t>
            </a:r>
            <a:r>
              <a:rPr dirty="0" sz="1600" spc="1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dirty="0" sz="1600" spc="1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do</a:t>
            </a:r>
            <a:r>
              <a:rPr dirty="0" sz="1600" spc="1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not</a:t>
            </a:r>
            <a:r>
              <a:rPr dirty="0" sz="1600" spc="18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have</a:t>
            </a:r>
            <a:r>
              <a:rPr dirty="0" sz="1600" spc="1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a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table</a:t>
            </a:r>
            <a:r>
              <a:rPr dirty="0" sz="1600" spc="114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known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like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Normal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Chi-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Squared.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62776" y="5592267"/>
            <a:ext cx="49733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1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1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with</a:t>
            </a:r>
            <a:r>
              <a:rPr dirty="0" sz="1600" spc="1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dynamically</a:t>
            </a:r>
            <a:r>
              <a:rPr dirty="0" sz="1600" spc="1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changing</a:t>
            </a:r>
            <a:r>
              <a:rPr dirty="0" sz="1600" spc="11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variables,</a:t>
            </a:r>
            <a:r>
              <a:rPr dirty="0" sz="1600" spc="11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like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online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website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traffic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radioactive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decay.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43938" y="1074165"/>
            <a:ext cx="9100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Exponential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 spc="-20">
                <a:latin typeface="Leelawadee UI Semilight"/>
                <a:cs typeface="Leelawadee UI Semilight"/>
              </a:rPr>
              <a:t>Distribution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usually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observed</a:t>
            </a:r>
            <a:r>
              <a:rPr dirty="0" sz="1800" spc="-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in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events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which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significantly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change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early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" y="1935479"/>
            <a:ext cx="3857244" cy="435102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116327" y="2472944"/>
            <a:ext cx="388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16327" y="5218303"/>
            <a:ext cx="393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Logistic</a:t>
            </a:r>
            <a:r>
              <a:rPr dirty="0" spc="-85"/>
              <a:t> </a:t>
            </a:r>
            <a:r>
              <a:rPr dirty="0" spc="-5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62776" y="2204973"/>
            <a:ext cx="19602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𝑳𝒐𝒈𝒊𝒔𝒕𝒊𝒄</a:t>
            </a:r>
            <a:r>
              <a:rPr dirty="0" sz="16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(𝝁,</a:t>
            </a:r>
            <a:r>
              <a:rPr dirty="0" sz="1600" spc="-10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𝒔)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62776" y="2936874"/>
            <a:ext cx="1630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11467" y="3244723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2" y="0"/>
                </a:moveTo>
                <a:lnTo>
                  <a:pt x="197865" y="7619"/>
                </a:lnTo>
                <a:lnTo>
                  <a:pt x="208724" y="12334"/>
                </a:lnTo>
                <a:lnTo>
                  <a:pt x="218058" y="18859"/>
                </a:lnTo>
                <a:lnTo>
                  <a:pt x="240442" y="62277"/>
                </a:lnTo>
                <a:lnTo>
                  <a:pt x="243204" y="92837"/>
                </a:lnTo>
                <a:lnTo>
                  <a:pt x="242514" y="109410"/>
                </a:lnTo>
                <a:lnTo>
                  <a:pt x="232155" y="149987"/>
                </a:lnTo>
                <a:lnTo>
                  <a:pt x="198119" y="180086"/>
                </a:lnTo>
                <a:lnTo>
                  <a:pt x="200532" y="187705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2"/>
                </a:lnTo>
                <a:lnTo>
                  <a:pt x="259393" y="76666"/>
                </a:lnTo>
                <a:lnTo>
                  <a:pt x="244855" y="32892"/>
                </a:lnTo>
                <a:lnTo>
                  <a:pt x="214102" y="4907"/>
                </a:lnTo>
                <a:lnTo>
                  <a:pt x="200532" y="0"/>
                </a:lnTo>
                <a:close/>
              </a:path>
              <a:path w="26035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5"/>
                </a:lnTo>
                <a:lnTo>
                  <a:pt x="15493" y="154939"/>
                </a:lnTo>
                <a:lnTo>
                  <a:pt x="46301" y="182800"/>
                </a:lnTo>
                <a:lnTo>
                  <a:pt x="59943" y="187705"/>
                </a:lnTo>
                <a:lnTo>
                  <a:pt x="62356" y="180086"/>
                </a:lnTo>
                <a:lnTo>
                  <a:pt x="51591" y="175347"/>
                </a:lnTo>
                <a:lnTo>
                  <a:pt x="42338" y="168751"/>
                </a:lnTo>
                <a:lnTo>
                  <a:pt x="19923" y="124460"/>
                </a:lnTo>
                <a:lnTo>
                  <a:pt x="17144" y="92837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0" y="7619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46163" y="3575430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2" y="0"/>
                </a:moveTo>
                <a:lnTo>
                  <a:pt x="197865" y="7620"/>
                </a:lnTo>
                <a:lnTo>
                  <a:pt x="208724" y="12334"/>
                </a:lnTo>
                <a:lnTo>
                  <a:pt x="218058" y="18859"/>
                </a:lnTo>
                <a:lnTo>
                  <a:pt x="240442" y="62277"/>
                </a:lnTo>
                <a:lnTo>
                  <a:pt x="243204" y="92837"/>
                </a:lnTo>
                <a:lnTo>
                  <a:pt x="242514" y="109410"/>
                </a:lnTo>
                <a:lnTo>
                  <a:pt x="232155" y="149987"/>
                </a:lnTo>
                <a:lnTo>
                  <a:pt x="198119" y="180086"/>
                </a:lnTo>
                <a:lnTo>
                  <a:pt x="200532" y="187706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3"/>
                </a:lnTo>
                <a:lnTo>
                  <a:pt x="259393" y="76666"/>
                </a:lnTo>
                <a:lnTo>
                  <a:pt x="244855" y="32893"/>
                </a:lnTo>
                <a:lnTo>
                  <a:pt x="214102" y="4907"/>
                </a:lnTo>
                <a:lnTo>
                  <a:pt x="200532" y="0"/>
                </a:lnTo>
                <a:close/>
              </a:path>
              <a:path w="26035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4" y="92837"/>
                </a:lnTo>
                <a:lnTo>
                  <a:pt x="17837" y="76860"/>
                </a:lnTo>
                <a:lnTo>
                  <a:pt x="28320" y="37338"/>
                </a:lnTo>
                <a:lnTo>
                  <a:pt x="62610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690739" y="3662045"/>
            <a:ext cx="440690" cy="13970"/>
          </a:xfrm>
          <a:custGeom>
            <a:avLst/>
            <a:gdLst/>
            <a:ahLst/>
            <a:cxnLst/>
            <a:rect l="l" t="t" r="r" b="b"/>
            <a:pathLst>
              <a:path w="440690" h="13970">
                <a:moveTo>
                  <a:pt x="440435" y="0"/>
                </a:moveTo>
                <a:lnTo>
                  <a:pt x="0" y="0"/>
                </a:lnTo>
                <a:lnTo>
                  <a:pt x="0" y="13715"/>
                </a:lnTo>
                <a:lnTo>
                  <a:pt x="440435" y="13715"/>
                </a:lnTo>
                <a:lnTo>
                  <a:pt x="440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444740" y="3392551"/>
            <a:ext cx="720725" cy="2692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21310">
              <a:lnSpc>
                <a:spcPts val="459"/>
              </a:lnSpc>
              <a:spcBef>
                <a:spcPts val="310"/>
              </a:spcBef>
              <a:tabLst>
                <a:tab pos="608965" algn="l"/>
              </a:tabLst>
            </a:pPr>
            <a:r>
              <a:rPr dirty="0" sz="950" spc="-5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sz="95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950" spc="-5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endParaRPr sz="950">
              <a:latin typeface="Cambria Math"/>
              <a:cs typeface="Cambria Math"/>
            </a:endParaRPr>
          </a:p>
          <a:p>
            <a:pPr marL="38100">
              <a:lnSpc>
                <a:spcPts val="1240"/>
              </a:lnSpc>
            </a:pPr>
            <a:r>
              <a:rPr dirty="0" baseline="-32986" sz="2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baseline="-32986" sz="2400" spc="13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150">
                <a:solidFill>
                  <a:srgbClr val="FFFFFF"/>
                </a:solidFill>
                <a:latin typeface="Cambria Math"/>
                <a:cs typeface="Cambria Math"/>
              </a:rPr>
              <a:t>𝒔</a:t>
            </a:r>
            <a:r>
              <a:rPr dirty="0" sz="1150" spc="3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mbria Math"/>
                <a:cs typeface="Cambria Math"/>
              </a:rPr>
              <a:t>×𝝅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54188" y="3668395"/>
            <a:ext cx="1143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62776" y="3093237"/>
            <a:ext cx="4975225" cy="172085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99085" algn="l"/>
                <a:tab pos="78486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𝝁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CDF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picks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up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when</a:t>
            </a:r>
            <a:r>
              <a:rPr dirty="0" sz="1600" spc="3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reach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near</a:t>
            </a:r>
            <a:r>
              <a:rPr dirty="0" sz="1600" spc="3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endParaRPr sz="1600">
              <a:latin typeface="Leelawadee UI Semilight"/>
              <a:cs typeface="Leelawadee UI Semilight"/>
            </a:endParaRPr>
          </a:p>
          <a:p>
            <a:pPr marL="299085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mean.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769620" algn="l"/>
                <a:tab pos="1542415" algn="l"/>
                <a:tab pos="1975485" algn="l"/>
                <a:tab pos="2553335" algn="l"/>
                <a:tab pos="3632200" algn="l"/>
                <a:tab pos="4064635" algn="l"/>
                <a:tab pos="4848860" algn="l"/>
              </a:tabLst>
            </a:pP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smaller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scale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parameter,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quicker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it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reaches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close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1.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62776" y="5032324"/>
            <a:ext cx="4974590" cy="10013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Often</a:t>
            </a:r>
            <a:r>
              <a:rPr dirty="0" sz="1600" spc="1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1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sports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anticipate</a:t>
            </a:r>
            <a:r>
              <a:rPr dirty="0" sz="1600" spc="1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how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1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player’s</a:t>
            </a:r>
            <a:r>
              <a:rPr dirty="0" sz="1600" spc="1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or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team’s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performance</a:t>
            </a:r>
            <a:r>
              <a:rPr dirty="0" sz="1600" spc="2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can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determine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outcome</a:t>
            </a:r>
            <a:r>
              <a:rPr dirty="0" sz="1600" spc="2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of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match.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6881" y="1074165"/>
            <a:ext cx="10372725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Continuous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Logistic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 spc="-20">
                <a:latin typeface="Leelawadee UI Semilight"/>
                <a:cs typeface="Leelawadee UI Semilight"/>
              </a:rPr>
              <a:t>Distribution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observed</a:t>
            </a:r>
            <a:r>
              <a:rPr dirty="0" sz="1800" spc="-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when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trying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to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determine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how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continuous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variable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inputs</a:t>
            </a:r>
            <a:endParaRPr sz="1800">
              <a:latin typeface="Leelawadee UI Semilight"/>
              <a:cs typeface="Leelawadee UI Semilight"/>
            </a:endParaRPr>
          </a:p>
          <a:p>
            <a:pPr algn="ctr" marL="4445">
              <a:lnSpc>
                <a:spcPts val="2050"/>
              </a:lnSpc>
            </a:pPr>
            <a:r>
              <a:rPr dirty="0" sz="1800">
                <a:latin typeface="Leelawadee UI Semilight"/>
                <a:cs typeface="Leelawadee UI Semilight"/>
              </a:rPr>
              <a:t>can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affect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probability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binary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outcome.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1940051"/>
            <a:ext cx="3194304" cy="180136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100452" y="2710941"/>
            <a:ext cx="388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PDF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848" y="3942588"/>
            <a:ext cx="2857500" cy="237744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116327" y="5218303"/>
            <a:ext cx="393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75817" y="3469004"/>
            <a:ext cx="491617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Have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finite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number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outcomes.</a:t>
            </a:r>
            <a:endParaRPr sz="18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Use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formulas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already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talked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about.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821690" algn="l"/>
                <a:tab pos="1338580" algn="l"/>
                <a:tab pos="1736089" algn="l"/>
                <a:tab pos="2815590" algn="l"/>
                <a:tab pos="3557904" algn="l"/>
                <a:tab pos="3900804" algn="l"/>
              </a:tabLst>
            </a:pPr>
            <a:r>
              <a:rPr dirty="0" sz="1800" spc="-25">
                <a:latin typeface="Leelawadee UI Semilight"/>
                <a:cs typeface="Leelawadee UI Semilight"/>
              </a:rPr>
              <a:t>Can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add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up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individual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values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to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determine </a:t>
            </a:r>
            <a:r>
              <a:rPr dirty="0" sz="1800">
                <a:latin typeface="Leelawadee UI Semilight"/>
                <a:cs typeface="Leelawadee UI Semilight"/>
              </a:rPr>
              <a:t>probability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interval.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809625" algn="l"/>
                <a:tab pos="1187450" algn="l"/>
                <a:tab pos="2292350" algn="l"/>
                <a:tab pos="2832100" algn="l"/>
                <a:tab pos="3074670" algn="l"/>
                <a:tab pos="3740785" algn="l"/>
                <a:tab pos="4450715" algn="l"/>
                <a:tab pos="4787900" algn="l"/>
              </a:tabLst>
            </a:pPr>
            <a:r>
              <a:rPr dirty="0" sz="1800" spc="-25">
                <a:latin typeface="Leelawadee UI Semilight"/>
                <a:cs typeface="Leelawadee UI Semilight"/>
              </a:rPr>
              <a:t>Can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be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expressed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0">
                <a:latin typeface="Leelawadee UI Semilight"/>
                <a:cs typeface="Leelawadee UI Semilight"/>
              </a:rPr>
              <a:t>with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50">
                <a:latin typeface="Leelawadee UI Semilight"/>
                <a:cs typeface="Leelawadee UI Semilight"/>
              </a:rPr>
              <a:t>a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table,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graph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or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50">
                <a:latin typeface="Leelawadee UI Semilight"/>
                <a:cs typeface="Leelawadee UI Semilight"/>
              </a:rPr>
              <a:t>a </a:t>
            </a:r>
            <a:r>
              <a:rPr dirty="0" sz="1800" spc="-10">
                <a:latin typeface="Leelawadee UI Semilight"/>
                <a:cs typeface="Leelawadee UI Semilight"/>
              </a:rPr>
              <a:t>piece-</a:t>
            </a:r>
            <a:r>
              <a:rPr dirty="0" sz="1800">
                <a:latin typeface="Leelawadee UI Semilight"/>
                <a:cs typeface="Leelawadee UI Semilight"/>
              </a:rPr>
              <a:t>wise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function.</a:t>
            </a:r>
            <a:endParaRPr sz="18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Expected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Values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might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be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unattainable.</a:t>
            </a:r>
            <a:endParaRPr sz="1800">
              <a:latin typeface="Leelawadee UI Semilight"/>
              <a:cs typeface="Leelawadee UI Semilight"/>
            </a:endParaRPr>
          </a:p>
          <a:p>
            <a:pPr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Graph</a:t>
            </a:r>
            <a:r>
              <a:rPr dirty="0" sz="1800" spc="19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consists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bars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lined</a:t>
            </a:r>
            <a:r>
              <a:rPr dirty="0" sz="1800" spc="2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up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one</a:t>
            </a:r>
            <a:r>
              <a:rPr dirty="0" sz="1800" spc="19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after</a:t>
            </a:r>
            <a:r>
              <a:rPr dirty="0" sz="1800" spc="204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the </a:t>
            </a:r>
            <a:r>
              <a:rPr dirty="0" sz="1800" spc="-10">
                <a:latin typeface="Leelawadee UI Semilight"/>
                <a:cs typeface="Leelawadee UI Semilight"/>
              </a:rPr>
              <a:t>other.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93179" y="2414016"/>
            <a:ext cx="5133340" cy="452755"/>
          </a:xfrm>
          <a:prstGeom prst="rect">
            <a:avLst/>
          </a:prstGeom>
          <a:solidFill>
            <a:srgbClr val="A81762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00"/>
              </a:spcBef>
            </a:pPr>
            <a:r>
              <a:rPr dirty="0" sz="21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Continuous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16166" y="3469004"/>
            <a:ext cx="4912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995044" algn="l"/>
                <a:tab pos="2012314" algn="l"/>
                <a:tab pos="2751455" algn="l"/>
                <a:tab pos="4098925" algn="l"/>
              </a:tabLst>
            </a:pPr>
            <a:r>
              <a:rPr dirty="0" sz="1800" spc="-20">
                <a:latin typeface="Leelawadee UI Semilight"/>
                <a:cs typeface="Leelawadee UI Semilight"/>
              </a:rPr>
              <a:t>Have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infinitely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0">
                <a:latin typeface="Leelawadee UI Semilight"/>
                <a:cs typeface="Leelawadee UI Semilight"/>
              </a:rPr>
              <a:t>many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consecutive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possible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02679" y="3743325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Leelawadee UI Semilight"/>
                <a:cs typeface="Leelawadee UI Semilight"/>
              </a:rPr>
              <a:t>values.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16166" y="4017645"/>
            <a:ext cx="491299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Use</a:t>
            </a:r>
            <a:r>
              <a:rPr dirty="0" sz="1800" spc="1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new</a:t>
            </a:r>
            <a:r>
              <a:rPr dirty="0" sz="1800" spc="11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formulas</a:t>
            </a:r>
            <a:r>
              <a:rPr dirty="0" sz="1800" spc="114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for</a:t>
            </a:r>
            <a:r>
              <a:rPr dirty="0" sz="1800" spc="1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attaining</a:t>
            </a:r>
            <a:r>
              <a:rPr dirty="0" sz="1800" spc="1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114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probability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specific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and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intervals.</a:t>
            </a:r>
            <a:endParaRPr sz="1800">
              <a:latin typeface="Leelawadee UI Semilight"/>
              <a:cs typeface="Leelawadee UI Semilight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Cannot</a:t>
            </a:r>
            <a:r>
              <a:rPr dirty="0" sz="1800" spc="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add</a:t>
            </a:r>
            <a:r>
              <a:rPr dirty="0" sz="1800" spc="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up</a:t>
            </a:r>
            <a:r>
              <a:rPr dirty="0" sz="1800" spc="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individual</a:t>
            </a:r>
            <a:r>
              <a:rPr dirty="0" sz="1800" spc="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</a:t>
            </a:r>
            <a:r>
              <a:rPr dirty="0" sz="1800" spc="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that</a:t>
            </a:r>
            <a:r>
              <a:rPr dirty="0" sz="1800" spc="25">
                <a:latin typeface="Leelawadee UI Semilight"/>
                <a:cs typeface="Leelawadee UI Semilight"/>
              </a:rPr>
              <a:t> </a:t>
            </a:r>
            <a:r>
              <a:rPr dirty="0" sz="1800" spc="-20">
                <a:latin typeface="Leelawadee UI Semilight"/>
                <a:cs typeface="Leelawadee UI Semilight"/>
              </a:rPr>
              <a:t>make </a:t>
            </a:r>
            <a:r>
              <a:rPr dirty="0" sz="1800">
                <a:latin typeface="Leelawadee UI Semilight"/>
                <a:cs typeface="Leelawadee UI Semilight"/>
              </a:rPr>
              <a:t>up</a:t>
            </a:r>
            <a:r>
              <a:rPr dirty="0" sz="1800" spc="114">
                <a:latin typeface="Leelawadee UI Semilight"/>
                <a:cs typeface="Leelawadee UI Semilight"/>
              </a:rPr>
              <a:t>  </a:t>
            </a:r>
            <a:r>
              <a:rPr dirty="0" sz="1800">
                <a:latin typeface="Leelawadee UI Semilight"/>
                <a:cs typeface="Leelawadee UI Semilight"/>
              </a:rPr>
              <a:t>an</a:t>
            </a:r>
            <a:r>
              <a:rPr dirty="0" sz="1800" spc="110">
                <a:latin typeface="Leelawadee UI Semilight"/>
                <a:cs typeface="Leelawadee UI Semilight"/>
              </a:rPr>
              <a:t>  </a:t>
            </a:r>
            <a:r>
              <a:rPr dirty="0" sz="1800">
                <a:latin typeface="Leelawadee UI Semilight"/>
                <a:cs typeface="Leelawadee UI Semilight"/>
              </a:rPr>
              <a:t>interval</a:t>
            </a:r>
            <a:r>
              <a:rPr dirty="0" sz="1800" spc="114">
                <a:latin typeface="Leelawadee UI Semilight"/>
                <a:cs typeface="Leelawadee UI Semilight"/>
              </a:rPr>
              <a:t>  </a:t>
            </a:r>
            <a:r>
              <a:rPr dirty="0" sz="1800">
                <a:latin typeface="Leelawadee UI Semilight"/>
                <a:cs typeface="Leelawadee UI Semilight"/>
              </a:rPr>
              <a:t>because</a:t>
            </a:r>
            <a:r>
              <a:rPr dirty="0" sz="1800" spc="114">
                <a:latin typeface="Leelawadee UI Semilight"/>
                <a:cs typeface="Leelawadee UI Semilight"/>
              </a:rPr>
              <a:t>  </a:t>
            </a:r>
            <a:r>
              <a:rPr dirty="0" sz="1800">
                <a:latin typeface="Leelawadee UI Semilight"/>
                <a:cs typeface="Leelawadee UI Semilight"/>
              </a:rPr>
              <a:t>there</a:t>
            </a:r>
            <a:r>
              <a:rPr dirty="0" sz="1800" spc="120">
                <a:latin typeface="Leelawadee UI Semilight"/>
                <a:cs typeface="Leelawadee UI Semilight"/>
              </a:rPr>
              <a:t>  </a:t>
            </a:r>
            <a:r>
              <a:rPr dirty="0" sz="1800">
                <a:latin typeface="Leelawadee UI Semilight"/>
                <a:cs typeface="Leelawadee UI Semilight"/>
              </a:rPr>
              <a:t>are</a:t>
            </a:r>
            <a:r>
              <a:rPr dirty="0" sz="1800" spc="110">
                <a:latin typeface="Leelawadee UI Semilight"/>
                <a:cs typeface="Leelawadee UI Semilight"/>
              </a:rPr>
              <a:t>  </a:t>
            </a:r>
            <a:r>
              <a:rPr dirty="0" sz="1800" spc="-10">
                <a:latin typeface="Leelawadee UI Semilight"/>
                <a:cs typeface="Leelawadee UI Semilight"/>
              </a:rPr>
              <a:t>infinitely </a:t>
            </a:r>
            <a:r>
              <a:rPr dirty="0" sz="1800">
                <a:latin typeface="Leelawadee UI Semilight"/>
                <a:cs typeface="Leelawadee UI Semilight"/>
              </a:rPr>
              <a:t>many</a:t>
            </a:r>
            <a:r>
              <a:rPr dirty="0" sz="1800" spc="-10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 spc="-20">
                <a:latin typeface="Leelawadee UI Semilight"/>
                <a:cs typeface="Leelawadee UI Semilight"/>
              </a:rPr>
              <a:t>them.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16166" y="5389575"/>
            <a:ext cx="4912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903605" algn="l"/>
                <a:tab pos="1376680" algn="l"/>
                <a:tab pos="2577465" algn="l"/>
                <a:tab pos="3211195" algn="l"/>
                <a:tab pos="3548379" algn="l"/>
                <a:tab pos="4353560" algn="l"/>
                <a:tab pos="4784725" algn="l"/>
              </a:tabLst>
            </a:pPr>
            <a:r>
              <a:rPr dirty="0" sz="1800" spc="-25">
                <a:latin typeface="Leelawadee UI Semilight"/>
                <a:cs typeface="Leelawadee UI Semilight"/>
              </a:rPr>
              <a:t>Can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be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10">
                <a:latin typeface="Leelawadee UI Semilight"/>
                <a:cs typeface="Leelawadee UI Semilight"/>
              </a:rPr>
              <a:t>expressed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0">
                <a:latin typeface="Leelawadee UI Semilight"/>
                <a:cs typeface="Leelawadee UI Semilight"/>
              </a:rPr>
              <a:t>with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50">
                <a:latin typeface="Leelawadee UI Semilight"/>
                <a:cs typeface="Leelawadee UI Semilight"/>
              </a:rPr>
              <a:t>a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0">
                <a:latin typeface="Leelawadee UI Semilight"/>
                <a:cs typeface="Leelawadee UI Semilight"/>
              </a:rPr>
              <a:t>graph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25">
                <a:latin typeface="Leelawadee UI Semilight"/>
                <a:cs typeface="Leelawadee UI Semilight"/>
              </a:rPr>
              <a:t>or</a:t>
            </a:r>
            <a:r>
              <a:rPr dirty="0" sz="1800">
                <a:latin typeface="Leelawadee UI Semilight"/>
                <a:cs typeface="Leelawadee UI Semilight"/>
              </a:rPr>
              <a:t>	</a:t>
            </a:r>
            <a:r>
              <a:rPr dirty="0" sz="1800" spc="-50">
                <a:latin typeface="Leelawadee UI Semilight"/>
                <a:cs typeface="Leelawadee UI Semilight"/>
              </a:rPr>
              <a:t>a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02679" y="5663895"/>
            <a:ext cx="2030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continuous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function.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16166" y="5938215"/>
            <a:ext cx="3636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Leelawadee UI Semilight"/>
                <a:cs typeface="Leelawadee UI Semilight"/>
              </a:rPr>
              <a:t>Graph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consists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smooth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curve.</a:t>
            </a:r>
            <a:endParaRPr sz="1800">
              <a:latin typeface="Leelawadee UI Semilight"/>
              <a:cs typeface="Leelawadee UI Semiligh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5987" y="2414016"/>
            <a:ext cx="5133340" cy="452755"/>
          </a:xfrm>
          <a:prstGeom prst="rect">
            <a:avLst/>
          </a:prstGeom>
          <a:solidFill>
            <a:srgbClr val="1D6D9B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00"/>
              </a:spcBef>
            </a:pPr>
            <a:r>
              <a:rPr dirty="0" sz="21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Discrete</a:t>
            </a:r>
            <a:endParaRPr sz="2100">
              <a:latin typeface="Leelawadee UI Semilight"/>
              <a:cs typeface="Leelawadee UI Semiligh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19175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Types</a:t>
            </a:r>
            <a:r>
              <a:rPr dirty="0" spc="-105"/>
              <a:t> </a:t>
            </a:r>
            <a:r>
              <a:rPr dirty="0" spc="-10"/>
              <a:t>of</a:t>
            </a:r>
            <a:r>
              <a:rPr dirty="0" spc="-120"/>
              <a:t> </a:t>
            </a:r>
            <a:r>
              <a:rPr dirty="0" spc="-50"/>
              <a:t>Distributions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211681" y="1139190"/>
            <a:ext cx="9767570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3675" marR="5080" indent="-18161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Leelawadee UI Semilight"/>
                <a:cs typeface="Leelawadee UI Semilight"/>
              </a:rPr>
              <a:t>Certain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distributions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share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characteristics,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so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separate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them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into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types.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well-</a:t>
            </a:r>
            <a:r>
              <a:rPr dirty="0" sz="1800">
                <a:latin typeface="Leelawadee UI Semilight"/>
                <a:cs typeface="Leelawadee UI Semilight"/>
              </a:rPr>
              <a:t>defined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types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of </a:t>
            </a:r>
            <a:r>
              <a:rPr dirty="0" sz="1800">
                <a:latin typeface="Leelawadee UI Semilight"/>
                <a:cs typeface="Leelawadee UI Semilight"/>
              </a:rPr>
              <a:t>distributions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often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deal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with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have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elegant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statistics.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distinguish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between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two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big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types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of </a:t>
            </a:r>
            <a:r>
              <a:rPr dirty="0" sz="1800">
                <a:latin typeface="Leelawadee UI Semilight"/>
                <a:cs typeface="Leelawadee UI Semilight"/>
              </a:rPr>
              <a:t>distributions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based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on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type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possible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for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variable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–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discrete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and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continuous.</a:t>
            </a:r>
            <a:endParaRPr sz="1800">
              <a:latin typeface="Leelawadee UI Semilight"/>
              <a:cs typeface="Leelawade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8900" y="6513574"/>
            <a:ext cx="1874520" cy="27584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6095" y="1804416"/>
            <a:ext cx="12204700" cy="4615180"/>
            <a:chOff x="-6095" y="1804416"/>
            <a:chExt cx="12204700" cy="4615180"/>
          </a:xfrm>
        </p:grpSpPr>
        <p:sp>
          <p:nvSpPr>
            <p:cNvPr id="4" name="object 4" descr=""/>
            <p:cNvSpPr/>
            <p:nvPr/>
          </p:nvSpPr>
          <p:spPr>
            <a:xfrm>
              <a:off x="0" y="1810512"/>
              <a:ext cx="12192000" cy="4602480"/>
            </a:xfrm>
            <a:custGeom>
              <a:avLst/>
              <a:gdLst/>
              <a:ahLst/>
              <a:cxnLst/>
              <a:rect l="l" t="t" r="r" b="b"/>
              <a:pathLst>
                <a:path w="12192000" h="4602480">
                  <a:moveTo>
                    <a:pt x="12192000" y="0"/>
                  </a:moveTo>
                  <a:lnTo>
                    <a:pt x="0" y="0"/>
                  </a:lnTo>
                  <a:lnTo>
                    <a:pt x="0" y="4602480"/>
                  </a:lnTo>
                  <a:lnTo>
                    <a:pt x="12192000" y="46024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F8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810512"/>
              <a:ext cx="12192000" cy="4602480"/>
            </a:xfrm>
            <a:custGeom>
              <a:avLst/>
              <a:gdLst/>
              <a:ahLst/>
              <a:cxnLst/>
              <a:rect l="l" t="t" r="r" b="b"/>
              <a:pathLst>
                <a:path w="12192000" h="4602480">
                  <a:moveTo>
                    <a:pt x="0" y="4602480"/>
                  </a:moveTo>
                  <a:lnTo>
                    <a:pt x="12192000" y="460248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60248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161544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88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34415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Discrete</a:t>
            </a:r>
            <a:r>
              <a:rPr dirty="0" spc="-110"/>
              <a:t> </a:t>
            </a:r>
            <a:r>
              <a:rPr dirty="0" spc="-45"/>
              <a:t>Distributions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589521" y="2326386"/>
            <a:ext cx="3556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discrete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89521" y="2570225"/>
            <a:ext cx="38100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Have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finite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number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outcomes.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formulas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already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talked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about.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844550" algn="l"/>
                <a:tab pos="1390015" algn="l"/>
                <a:tab pos="1825625" algn="l"/>
                <a:tab pos="2873375" algn="l"/>
                <a:tab pos="3620135" algn="l"/>
              </a:tabLst>
            </a:pP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Can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add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up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individual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85831" y="3057905"/>
            <a:ext cx="9156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determine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044308" y="4584953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629" y="0"/>
                </a:moveTo>
                <a:lnTo>
                  <a:pt x="584835" y="7620"/>
                </a:lnTo>
                <a:lnTo>
                  <a:pt x="595766" y="12334"/>
                </a:lnTo>
                <a:lnTo>
                  <a:pt x="605139" y="18859"/>
                </a:lnTo>
                <a:lnTo>
                  <a:pt x="627538" y="62341"/>
                </a:lnTo>
                <a:lnTo>
                  <a:pt x="630301" y="92964"/>
                </a:lnTo>
                <a:lnTo>
                  <a:pt x="629608" y="109537"/>
                </a:lnTo>
                <a:lnTo>
                  <a:pt x="619125" y="150114"/>
                </a:lnTo>
                <a:lnTo>
                  <a:pt x="585216" y="180213"/>
                </a:lnTo>
                <a:lnTo>
                  <a:pt x="587629" y="187833"/>
                </a:lnTo>
                <a:lnTo>
                  <a:pt x="623401" y="166437"/>
                </a:lnTo>
                <a:lnTo>
                  <a:pt x="643556" y="127127"/>
                </a:lnTo>
                <a:lnTo>
                  <a:pt x="647446" y="93980"/>
                </a:lnTo>
                <a:lnTo>
                  <a:pt x="646471" y="76737"/>
                </a:lnTo>
                <a:lnTo>
                  <a:pt x="631951" y="32893"/>
                </a:lnTo>
                <a:lnTo>
                  <a:pt x="601198" y="4925"/>
                </a:lnTo>
                <a:lnTo>
                  <a:pt x="587629" y="0"/>
                </a:lnTo>
                <a:close/>
              </a:path>
              <a:path w="647700" h="187960">
                <a:moveTo>
                  <a:pt x="59944" y="0"/>
                </a:moveTo>
                <a:lnTo>
                  <a:pt x="24064" y="21395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247" y="182907"/>
                </a:lnTo>
                <a:lnTo>
                  <a:pt x="59944" y="187833"/>
                </a:lnTo>
                <a:lnTo>
                  <a:pt x="62230" y="180213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5" y="92964"/>
                </a:lnTo>
                <a:lnTo>
                  <a:pt x="17837" y="76932"/>
                </a:lnTo>
                <a:lnTo>
                  <a:pt x="28321" y="37338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133968" y="4584953"/>
            <a:ext cx="1014730" cy="187960"/>
          </a:xfrm>
          <a:custGeom>
            <a:avLst/>
            <a:gdLst/>
            <a:ahLst/>
            <a:cxnLst/>
            <a:rect l="l" t="t" r="r" b="b"/>
            <a:pathLst>
              <a:path w="1014729" h="187960">
                <a:moveTo>
                  <a:pt x="954912" y="0"/>
                </a:moveTo>
                <a:lnTo>
                  <a:pt x="952119" y="7620"/>
                </a:lnTo>
                <a:lnTo>
                  <a:pt x="963050" y="12334"/>
                </a:lnTo>
                <a:lnTo>
                  <a:pt x="972423" y="18859"/>
                </a:lnTo>
                <a:lnTo>
                  <a:pt x="994822" y="62341"/>
                </a:lnTo>
                <a:lnTo>
                  <a:pt x="997584" y="92964"/>
                </a:lnTo>
                <a:lnTo>
                  <a:pt x="996892" y="109537"/>
                </a:lnTo>
                <a:lnTo>
                  <a:pt x="986408" y="150114"/>
                </a:lnTo>
                <a:lnTo>
                  <a:pt x="952500" y="180213"/>
                </a:lnTo>
                <a:lnTo>
                  <a:pt x="954912" y="187833"/>
                </a:lnTo>
                <a:lnTo>
                  <a:pt x="990685" y="166437"/>
                </a:lnTo>
                <a:lnTo>
                  <a:pt x="1010840" y="127127"/>
                </a:lnTo>
                <a:lnTo>
                  <a:pt x="1014729" y="93980"/>
                </a:lnTo>
                <a:lnTo>
                  <a:pt x="1013755" y="76737"/>
                </a:lnTo>
                <a:lnTo>
                  <a:pt x="999235" y="32893"/>
                </a:lnTo>
                <a:lnTo>
                  <a:pt x="968482" y="4925"/>
                </a:lnTo>
                <a:lnTo>
                  <a:pt x="954912" y="0"/>
                </a:lnTo>
                <a:close/>
              </a:path>
              <a:path w="1014729" h="187960">
                <a:moveTo>
                  <a:pt x="59944" y="0"/>
                </a:moveTo>
                <a:lnTo>
                  <a:pt x="24064" y="21395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247" y="182907"/>
                </a:lnTo>
                <a:lnTo>
                  <a:pt x="59944" y="187833"/>
                </a:lnTo>
                <a:lnTo>
                  <a:pt x="62229" y="180213"/>
                </a:lnTo>
                <a:lnTo>
                  <a:pt x="51538" y="175474"/>
                </a:lnTo>
                <a:lnTo>
                  <a:pt x="42322" y="168878"/>
                </a:lnTo>
                <a:lnTo>
                  <a:pt x="19923" y="124587"/>
                </a:lnTo>
                <a:lnTo>
                  <a:pt x="17145" y="92964"/>
                </a:lnTo>
                <a:lnTo>
                  <a:pt x="17837" y="76932"/>
                </a:lnTo>
                <a:lnTo>
                  <a:pt x="28321" y="37338"/>
                </a:lnTo>
                <a:lnTo>
                  <a:pt x="62610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589521" y="3301441"/>
            <a:ext cx="491363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probability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Can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expressed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with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table, graph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piece-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wise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function.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Expected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might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</a:t>
            </a:r>
            <a:r>
              <a:rPr dirty="0" sz="1600" spc="-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unattainable.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consists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bars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lined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up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one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after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other.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17983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&lt;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1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Examples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Discrete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Distributions: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Discrete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Uniform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Bernoulli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Binomial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Poisson</a:t>
            </a:r>
            <a:r>
              <a:rPr dirty="0" sz="1600" spc="-1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Distribution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76883" y="1139190"/>
            <a:ext cx="923544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758950" marR="5080" indent="-1746885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Leelawadee UI Semilight"/>
                <a:cs typeface="Leelawadee UI Semilight"/>
              </a:rPr>
              <a:t>Discrete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Distributions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have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finitely</a:t>
            </a:r>
            <a:r>
              <a:rPr dirty="0" sz="1800" spc="-9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many</a:t>
            </a:r>
            <a:r>
              <a:rPr dirty="0" sz="1800" spc="-8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different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possible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outcomes.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They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possess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several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key </a:t>
            </a:r>
            <a:r>
              <a:rPr dirty="0" sz="1800">
                <a:latin typeface="Leelawadee UI Semilight"/>
                <a:cs typeface="Leelawadee UI Semilight"/>
              </a:rPr>
              <a:t>characteristics</a:t>
            </a:r>
            <a:r>
              <a:rPr dirty="0" sz="1800" spc="-9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which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separate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them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from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continuous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ones.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5259" y="2511551"/>
            <a:ext cx="2174748" cy="1994916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365759" y="2273807"/>
            <a:ext cx="4154804" cy="4139565"/>
            <a:chOff x="365759" y="2273807"/>
            <a:chExt cx="4154804" cy="413956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5648" y="4585715"/>
              <a:ext cx="2764536" cy="182727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759" y="2273807"/>
              <a:ext cx="2781300" cy="2310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585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Uniform</a:t>
            </a:r>
            <a:r>
              <a:rPr dirty="0" spc="-114"/>
              <a:t> </a:t>
            </a:r>
            <a:r>
              <a:rPr dirty="0" spc="-5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1317" y="2204973"/>
            <a:ext cx="491553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𝑼(𝒂,</a:t>
            </a:r>
            <a:r>
              <a:rPr dirty="0" sz="16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ambria Math"/>
                <a:cs typeface="Cambria Math"/>
              </a:rPr>
              <a:t>𝒃)</a:t>
            </a:r>
            <a:endParaRPr sz="1600">
              <a:latin typeface="Cambria Math"/>
              <a:cs typeface="Cambria Math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*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alternatively,</a:t>
            </a:r>
            <a:r>
              <a:rPr dirty="0" sz="1600" spc="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if</a:t>
            </a:r>
            <a:r>
              <a:rPr dirty="0" sz="1600" spc="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are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categorical,</a:t>
            </a:r>
            <a:r>
              <a:rPr dirty="0" sz="1600" spc="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simply indicate</a:t>
            </a:r>
            <a:r>
              <a:rPr dirty="0" sz="1600" spc="-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number</a:t>
            </a:r>
            <a:r>
              <a:rPr dirty="0" sz="1600" spc="-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categories,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like</a:t>
            </a:r>
            <a:r>
              <a:rPr dirty="0" sz="1600" spc="-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so:</a:t>
            </a:r>
            <a:r>
              <a:rPr dirty="0" sz="1600" spc="3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mbria Math"/>
                <a:cs typeface="Cambria Math"/>
              </a:rPr>
              <a:t>𝑼(𝒂)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All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outcomes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are</a:t>
            </a:r>
            <a:r>
              <a:rPr dirty="0" sz="1600" spc="-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equally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likely.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All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bars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on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are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equally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tall.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8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expected</a:t>
            </a:r>
            <a:r>
              <a:rPr dirty="0" sz="1600" spc="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variance</a:t>
            </a:r>
            <a:r>
              <a:rPr dirty="0" sz="1600" spc="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have</a:t>
            </a:r>
            <a:r>
              <a:rPr dirty="0" sz="1600" spc="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no</a:t>
            </a:r>
            <a:r>
              <a:rPr dirty="0" sz="1600" spc="8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predictive power.</a:t>
            </a:r>
            <a:endParaRPr sz="1600">
              <a:latin typeface="Leelawadee UI Semilight"/>
              <a:cs typeface="Leelawadee UI Semiligh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Outcomes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rolling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single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die.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shuffling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algorithms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due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its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fairness.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68551" y="1139190"/>
            <a:ext cx="845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where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all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outcomes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are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equally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likely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called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Uniform</a:t>
            </a:r>
            <a:r>
              <a:rPr dirty="0" sz="1800" spc="-9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71343"/>
            <a:ext cx="4693920" cy="3899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3441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Bernoulli</a:t>
            </a:r>
            <a:r>
              <a:rPr dirty="0" spc="-110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877431" y="3732403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20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460" y="127015"/>
                </a:lnTo>
                <a:lnTo>
                  <a:pt x="260350" y="93853"/>
                </a:lnTo>
                <a:lnTo>
                  <a:pt x="259375" y="76666"/>
                </a:lnTo>
                <a:lnTo>
                  <a:pt x="244855" y="32893"/>
                </a:lnTo>
                <a:lnTo>
                  <a:pt x="214030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3"/>
                </a:lnTo>
                <a:lnTo>
                  <a:pt x="954" y="111095"/>
                </a:lnTo>
                <a:lnTo>
                  <a:pt x="15367" y="154940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8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112127" y="3976242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6"/>
                </a:lnTo>
                <a:lnTo>
                  <a:pt x="242494" y="109410"/>
                </a:lnTo>
                <a:lnTo>
                  <a:pt x="232028" y="149986"/>
                </a:lnTo>
                <a:lnTo>
                  <a:pt x="197993" y="180085"/>
                </a:lnTo>
                <a:lnTo>
                  <a:pt x="200405" y="187705"/>
                </a:lnTo>
                <a:lnTo>
                  <a:pt x="236285" y="166417"/>
                </a:lnTo>
                <a:lnTo>
                  <a:pt x="256460" y="127015"/>
                </a:lnTo>
                <a:lnTo>
                  <a:pt x="260350" y="93852"/>
                </a:lnTo>
                <a:lnTo>
                  <a:pt x="259375" y="76666"/>
                </a:lnTo>
                <a:lnTo>
                  <a:pt x="244855" y="32892"/>
                </a:lnTo>
                <a:lnTo>
                  <a:pt x="214030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5"/>
                </a:lnTo>
                <a:lnTo>
                  <a:pt x="62229" y="180085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59"/>
                </a:lnTo>
                <a:lnTo>
                  <a:pt x="17018" y="92836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28613" y="2204973"/>
            <a:ext cx="491426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𝑩𝒆𝒓𝒏(𝒑)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One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trial.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Two</a:t>
            </a:r>
            <a:r>
              <a:rPr dirty="0" sz="1600" spc="-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possible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outcomes.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78486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𝒑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101981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𝒑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(𝟏</a:t>
            </a:r>
            <a:r>
              <a:rPr dirty="0" sz="1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𝒑)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Guessing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single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True/False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question.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3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3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when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trying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determine</a:t>
            </a:r>
            <a:r>
              <a:rPr dirty="0" sz="1600" spc="3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what</a:t>
            </a:r>
            <a:r>
              <a:rPr dirty="0" sz="1600" spc="3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endParaRPr sz="1600">
              <a:latin typeface="Leelawadee UI Semilight"/>
              <a:cs typeface="Leelawadee UI Semiligh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expect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get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single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trial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experiment.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82141" y="1139190"/>
            <a:ext cx="1002601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972560" marR="5080" indent="-3960495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consisting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single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trial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and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only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two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possible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outcomes</a:t>
            </a:r>
            <a:r>
              <a:rPr dirty="0" sz="1800" spc="-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–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success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or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failure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called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 spc="-50">
                <a:latin typeface="Leelawadee UI Semilight"/>
                <a:cs typeface="Leelawadee UI Semilight"/>
              </a:rPr>
              <a:t>a </a:t>
            </a:r>
            <a:r>
              <a:rPr dirty="0" sz="1800" spc="-10">
                <a:latin typeface="Leelawadee UI Semilight"/>
                <a:cs typeface="Leelawadee UI Semilight"/>
              </a:rPr>
              <a:t>Bernoulli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69592"/>
            <a:ext cx="4661916" cy="4276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4775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Binomial</a:t>
            </a:r>
            <a:r>
              <a:rPr dirty="0" spc="-114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81317" y="2204973"/>
            <a:ext cx="15875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𝑩(𝒏,</a:t>
            </a:r>
            <a:r>
              <a:rPr dirty="0" sz="16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Cambria Math"/>
                <a:cs typeface="Cambria Math"/>
              </a:rPr>
              <a:t>𝒑)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81317" y="3180714"/>
            <a:ext cx="49136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Measures</a:t>
            </a:r>
            <a:r>
              <a:rPr dirty="0" sz="1600" spc="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frequency</a:t>
            </a:r>
            <a:r>
              <a:rPr dirty="0" sz="1600" spc="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occurrence</a:t>
            </a:r>
            <a:r>
              <a:rPr dirty="0" sz="1600" spc="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one</a:t>
            </a:r>
            <a:r>
              <a:rPr dirty="0" sz="1600" spc="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possible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outcomes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over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trials.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36105" y="3732403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628" y="0"/>
                </a:moveTo>
                <a:lnTo>
                  <a:pt x="584962" y="7620"/>
                </a:lnTo>
                <a:lnTo>
                  <a:pt x="595820" y="12334"/>
                </a:lnTo>
                <a:lnTo>
                  <a:pt x="605154" y="18859"/>
                </a:lnTo>
                <a:lnTo>
                  <a:pt x="627538" y="62277"/>
                </a:lnTo>
                <a:lnTo>
                  <a:pt x="630301" y="92837"/>
                </a:lnTo>
                <a:lnTo>
                  <a:pt x="629610" y="109410"/>
                </a:lnTo>
                <a:lnTo>
                  <a:pt x="619251" y="149987"/>
                </a:lnTo>
                <a:lnTo>
                  <a:pt x="585216" y="180086"/>
                </a:lnTo>
                <a:lnTo>
                  <a:pt x="587628" y="187706"/>
                </a:lnTo>
                <a:lnTo>
                  <a:pt x="623508" y="166417"/>
                </a:lnTo>
                <a:lnTo>
                  <a:pt x="643620" y="127015"/>
                </a:lnTo>
                <a:lnTo>
                  <a:pt x="647446" y="93853"/>
                </a:lnTo>
                <a:lnTo>
                  <a:pt x="646489" y="76666"/>
                </a:lnTo>
                <a:lnTo>
                  <a:pt x="631951" y="32893"/>
                </a:lnTo>
                <a:lnTo>
                  <a:pt x="601198" y="4907"/>
                </a:lnTo>
                <a:lnTo>
                  <a:pt x="587628" y="0"/>
                </a:lnTo>
                <a:close/>
              </a:path>
              <a:path w="647700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8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13572" y="3732403"/>
            <a:ext cx="461645" cy="187960"/>
          </a:xfrm>
          <a:custGeom>
            <a:avLst/>
            <a:gdLst/>
            <a:ahLst/>
            <a:cxnLst/>
            <a:rect l="l" t="t" r="r" b="b"/>
            <a:pathLst>
              <a:path w="461645" h="187960">
                <a:moveTo>
                  <a:pt x="401700" y="0"/>
                </a:moveTo>
                <a:lnTo>
                  <a:pt x="399033" y="7620"/>
                </a:lnTo>
                <a:lnTo>
                  <a:pt x="409892" y="12334"/>
                </a:lnTo>
                <a:lnTo>
                  <a:pt x="419226" y="18859"/>
                </a:lnTo>
                <a:lnTo>
                  <a:pt x="441610" y="62277"/>
                </a:lnTo>
                <a:lnTo>
                  <a:pt x="444373" y="92837"/>
                </a:lnTo>
                <a:lnTo>
                  <a:pt x="443682" y="109410"/>
                </a:lnTo>
                <a:lnTo>
                  <a:pt x="433324" y="149987"/>
                </a:lnTo>
                <a:lnTo>
                  <a:pt x="399287" y="180086"/>
                </a:lnTo>
                <a:lnTo>
                  <a:pt x="401700" y="187706"/>
                </a:lnTo>
                <a:lnTo>
                  <a:pt x="437580" y="166417"/>
                </a:lnTo>
                <a:lnTo>
                  <a:pt x="457692" y="127015"/>
                </a:lnTo>
                <a:lnTo>
                  <a:pt x="461518" y="93853"/>
                </a:lnTo>
                <a:lnTo>
                  <a:pt x="460561" y="76666"/>
                </a:lnTo>
                <a:lnTo>
                  <a:pt x="446024" y="32893"/>
                </a:lnTo>
                <a:lnTo>
                  <a:pt x="415270" y="4907"/>
                </a:lnTo>
                <a:lnTo>
                  <a:pt x="401700" y="0"/>
                </a:lnTo>
                <a:close/>
              </a:path>
              <a:path w="461645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8"/>
                </a:lnTo>
                <a:lnTo>
                  <a:pt x="62610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203817" y="3732403"/>
            <a:ext cx="624840" cy="187960"/>
          </a:xfrm>
          <a:custGeom>
            <a:avLst/>
            <a:gdLst/>
            <a:ahLst/>
            <a:cxnLst/>
            <a:rect l="l" t="t" r="r" b="b"/>
            <a:pathLst>
              <a:path w="624840" h="187960">
                <a:moveTo>
                  <a:pt x="564768" y="0"/>
                </a:moveTo>
                <a:lnTo>
                  <a:pt x="562101" y="7620"/>
                </a:lnTo>
                <a:lnTo>
                  <a:pt x="572960" y="12334"/>
                </a:lnTo>
                <a:lnTo>
                  <a:pt x="582294" y="18859"/>
                </a:lnTo>
                <a:lnTo>
                  <a:pt x="604678" y="62277"/>
                </a:lnTo>
                <a:lnTo>
                  <a:pt x="607440" y="92837"/>
                </a:lnTo>
                <a:lnTo>
                  <a:pt x="606750" y="109410"/>
                </a:lnTo>
                <a:lnTo>
                  <a:pt x="596391" y="149987"/>
                </a:lnTo>
                <a:lnTo>
                  <a:pt x="562355" y="180086"/>
                </a:lnTo>
                <a:lnTo>
                  <a:pt x="564768" y="187706"/>
                </a:lnTo>
                <a:lnTo>
                  <a:pt x="600648" y="166417"/>
                </a:lnTo>
                <a:lnTo>
                  <a:pt x="620760" y="127015"/>
                </a:lnTo>
                <a:lnTo>
                  <a:pt x="624585" y="93853"/>
                </a:lnTo>
                <a:lnTo>
                  <a:pt x="623629" y="76666"/>
                </a:lnTo>
                <a:lnTo>
                  <a:pt x="609091" y="32893"/>
                </a:lnTo>
                <a:lnTo>
                  <a:pt x="578338" y="4907"/>
                </a:lnTo>
                <a:lnTo>
                  <a:pt x="564768" y="0"/>
                </a:lnTo>
                <a:close/>
              </a:path>
              <a:path w="62484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4" y="92837"/>
                </a:lnTo>
                <a:lnTo>
                  <a:pt x="17837" y="76860"/>
                </a:lnTo>
                <a:lnTo>
                  <a:pt x="28321" y="37338"/>
                </a:lnTo>
                <a:lnTo>
                  <a:pt x="62610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233027" y="3593719"/>
            <a:ext cx="944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2400">
                <a:solidFill>
                  <a:srgbClr val="FFFFFF"/>
                </a:solidFill>
                <a:latin typeface="Cambria Math"/>
                <a:cs typeface="Cambria Math"/>
              </a:rPr>
              <a:t>𝟏 −</a:t>
            </a:r>
            <a:r>
              <a:rPr dirty="0" baseline="-20833" sz="2400" spc="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baseline="-20833" sz="2400">
                <a:solidFill>
                  <a:srgbClr val="FFFFFF"/>
                </a:solidFill>
                <a:latin typeface="Cambria Math"/>
                <a:cs typeface="Cambria Math"/>
              </a:rPr>
              <a:t>𝒑</a:t>
            </a:r>
            <a:r>
              <a:rPr dirty="0" baseline="-20833" sz="2400" spc="4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150" spc="-25">
                <a:solidFill>
                  <a:srgbClr val="FFFFFF"/>
                </a:solidFill>
                <a:latin typeface="Cambria Math"/>
                <a:cs typeface="Cambria Math"/>
              </a:rPr>
              <a:t>𝒏−𝒚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930008" y="3976242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3" y="0"/>
                </a:moveTo>
                <a:lnTo>
                  <a:pt x="197866" y="7619"/>
                </a:lnTo>
                <a:lnTo>
                  <a:pt x="208724" y="12334"/>
                </a:lnTo>
                <a:lnTo>
                  <a:pt x="218059" y="18859"/>
                </a:lnTo>
                <a:lnTo>
                  <a:pt x="240442" y="62277"/>
                </a:lnTo>
                <a:lnTo>
                  <a:pt x="243205" y="92836"/>
                </a:lnTo>
                <a:lnTo>
                  <a:pt x="242514" y="109410"/>
                </a:lnTo>
                <a:lnTo>
                  <a:pt x="232156" y="149986"/>
                </a:lnTo>
                <a:lnTo>
                  <a:pt x="198120" y="180085"/>
                </a:lnTo>
                <a:lnTo>
                  <a:pt x="200533" y="187705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2"/>
                </a:lnTo>
                <a:lnTo>
                  <a:pt x="259393" y="76666"/>
                </a:lnTo>
                <a:lnTo>
                  <a:pt x="244856" y="32892"/>
                </a:lnTo>
                <a:lnTo>
                  <a:pt x="214102" y="4907"/>
                </a:lnTo>
                <a:lnTo>
                  <a:pt x="200533" y="0"/>
                </a:lnTo>
                <a:close/>
              </a:path>
              <a:path w="260350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5"/>
                </a:lnTo>
                <a:lnTo>
                  <a:pt x="15494" y="154939"/>
                </a:lnTo>
                <a:lnTo>
                  <a:pt x="46301" y="182800"/>
                </a:lnTo>
                <a:lnTo>
                  <a:pt x="59944" y="187705"/>
                </a:lnTo>
                <a:lnTo>
                  <a:pt x="62357" y="180085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59"/>
                </a:lnTo>
                <a:lnTo>
                  <a:pt x="17145" y="92836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1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164705" y="4220083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533" y="0"/>
                </a:moveTo>
                <a:lnTo>
                  <a:pt x="197866" y="7620"/>
                </a:lnTo>
                <a:lnTo>
                  <a:pt x="208724" y="12334"/>
                </a:lnTo>
                <a:lnTo>
                  <a:pt x="218058" y="18859"/>
                </a:lnTo>
                <a:lnTo>
                  <a:pt x="240442" y="62277"/>
                </a:lnTo>
                <a:lnTo>
                  <a:pt x="243204" y="92837"/>
                </a:lnTo>
                <a:lnTo>
                  <a:pt x="242514" y="109410"/>
                </a:lnTo>
                <a:lnTo>
                  <a:pt x="232155" y="149987"/>
                </a:lnTo>
                <a:lnTo>
                  <a:pt x="198120" y="180086"/>
                </a:lnTo>
                <a:lnTo>
                  <a:pt x="200533" y="187706"/>
                </a:lnTo>
                <a:lnTo>
                  <a:pt x="236412" y="166417"/>
                </a:lnTo>
                <a:lnTo>
                  <a:pt x="256524" y="127015"/>
                </a:lnTo>
                <a:lnTo>
                  <a:pt x="260350" y="93853"/>
                </a:lnTo>
                <a:lnTo>
                  <a:pt x="259393" y="76666"/>
                </a:lnTo>
                <a:lnTo>
                  <a:pt x="244855" y="32893"/>
                </a:lnTo>
                <a:lnTo>
                  <a:pt x="214102" y="4907"/>
                </a:lnTo>
                <a:lnTo>
                  <a:pt x="200533" y="0"/>
                </a:lnTo>
                <a:close/>
              </a:path>
              <a:path w="260350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8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455917" y="3668395"/>
            <a:ext cx="27368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24485" algn="l"/>
                <a:tab pos="1205230" algn="l"/>
                <a:tab pos="208280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𝑪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𝒚,</a:t>
            </a:r>
            <a:r>
              <a:rPr dirty="0" sz="16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×</a:t>
            </a:r>
            <a:r>
              <a:rPr dirty="0" sz="1600" spc="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𝒑</a:t>
            </a:r>
            <a:r>
              <a:rPr dirty="0" baseline="28985" sz="1725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baseline="28985" sz="1725" spc="23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endParaRPr sz="1600">
              <a:latin typeface="Cambria Math"/>
              <a:cs typeface="Cambria Math"/>
            </a:endParaRPr>
          </a:p>
          <a:p>
            <a:pPr marL="324485" indent="-286385">
              <a:lnSpc>
                <a:spcPct val="100000"/>
              </a:lnSpc>
              <a:buFont typeface="Arial MT"/>
              <a:buChar char="•"/>
              <a:tabLst>
                <a:tab pos="324485" algn="l"/>
                <a:tab pos="81026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×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𝒑</a:t>
            </a:r>
            <a:endParaRPr sz="1600">
              <a:latin typeface="Cambria Math"/>
              <a:cs typeface="Cambria Math"/>
            </a:endParaRPr>
          </a:p>
          <a:p>
            <a:pPr marL="324485" indent="-286385">
              <a:lnSpc>
                <a:spcPct val="100000"/>
              </a:lnSpc>
              <a:buFont typeface="Arial MT"/>
              <a:buChar char="•"/>
              <a:tabLst>
                <a:tab pos="324485" algn="l"/>
                <a:tab pos="104521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r>
              <a:rPr dirty="0" sz="1600" spc="-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× 𝒑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×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(𝟏 −</a:t>
            </a:r>
            <a:r>
              <a:rPr dirty="0" sz="1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𝒑)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81317" y="4644009"/>
            <a:ext cx="49142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Determining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how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many</a:t>
            </a:r>
            <a:r>
              <a:rPr dirty="0" sz="1600" spc="3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times</a:t>
            </a:r>
            <a:r>
              <a:rPr dirty="0" sz="1600" spc="3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expect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3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get</a:t>
            </a:r>
            <a:r>
              <a:rPr dirty="0" sz="1600" spc="3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endParaRPr sz="1600">
              <a:latin typeface="Leelawadee UI Semilight"/>
              <a:cs typeface="Leelawadee UI Semiligh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heads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if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 flip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coin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10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times.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4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4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when</a:t>
            </a:r>
            <a:r>
              <a:rPr dirty="0" sz="1600" spc="4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trying</a:t>
            </a:r>
            <a:r>
              <a:rPr dirty="0" sz="1600" spc="4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4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predict</a:t>
            </a:r>
            <a:r>
              <a:rPr dirty="0" sz="1600" spc="4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how</a:t>
            </a:r>
            <a:r>
              <a:rPr dirty="0" sz="1600" spc="4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likely</a:t>
            </a:r>
            <a:r>
              <a:rPr dirty="0" sz="1600" spc="4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an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event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is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occur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over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series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trials.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24127" y="1139190"/>
            <a:ext cx="9144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sequence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identical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Bernoulli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events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is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called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Binomial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and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follows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Binomial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40051"/>
            <a:ext cx="57277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3665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Poisson</a:t>
            </a:r>
            <a:r>
              <a:rPr dirty="0" spc="-125"/>
              <a:t> </a:t>
            </a:r>
            <a:r>
              <a:rPr dirty="0" spc="-5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21957" y="2204973"/>
            <a:ext cx="491490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</a:t>
            </a:r>
            <a:r>
              <a:rPr dirty="0" sz="16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𝑷𝒐(λ)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Measures</a:t>
            </a:r>
            <a:r>
              <a:rPr dirty="0" sz="1600" spc="1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1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frequency</a:t>
            </a:r>
            <a:r>
              <a:rPr dirty="0" sz="1600" spc="1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over</a:t>
            </a:r>
            <a:r>
              <a:rPr dirty="0" sz="1600" spc="1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time</a:t>
            </a:r>
            <a:r>
              <a:rPr dirty="0" sz="1600" spc="1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or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distance.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(Only</a:t>
            </a:r>
            <a:r>
              <a:rPr dirty="0" sz="1600" spc="-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non-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negative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values.)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976744" y="3797934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501" y="0"/>
                </a:moveTo>
                <a:lnTo>
                  <a:pt x="584834" y="7619"/>
                </a:lnTo>
                <a:lnTo>
                  <a:pt x="595693" y="12334"/>
                </a:lnTo>
                <a:lnTo>
                  <a:pt x="605027" y="18859"/>
                </a:lnTo>
                <a:lnTo>
                  <a:pt x="627522" y="62277"/>
                </a:lnTo>
                <a:lnTo>
                  <a:pt x="630301" y="92837"/>
                </a:lnTo>
                <a:lnTo>
                  <a:pt x="629590" y="109410"/>
                </a:lnTo>
                <a:lnTo>
                  <a:pt x="619125" y="149987"/>
                </a:lnTo>
                <a:lnTo>
                  <a:pt x="585088" y="180085"/>
                </a:lnTo>
                <a:lnTo>
                  <a:pt x="587501" y="187706"/>
                </a:lnTo>
                <a:lnTo>
                  <a:pt x="623381" y="166417"/>
                </a:lnTo>
                <a:lnTo>
                  <a:pt x="643493" y="127015"/>
                </a:lnTo>
                <a:lnTo>
                  <a:pt x="647319" y="93852"/>
                </a:lnTo>
                <a:lnTo>
                  <a:pt x="646362" y="76666"/>
                </a:lnTo>
                <a:lnTo>
                  <a:pt x="631825" y="32892"/>
                </a:lnTo>
                <a:lnTo>
                  <a:pt x="601124" y="4907"/>
                </a:lnTo>
                <a:lnTo>
                  <a:pt x="587501" y="0"/>
                </a:lnTo>
                <a:close/>
              </a:path>
              <a:path w="647700" h="187960">
                <a:moveTo>
                  <a:pt x="59816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6" y="154939"/>
                </a:lnTo>
                <a:lnTo>
                  <a:pt x="46174" y="182800"/>
                </a:lnTo>
                <a:lnTo>
                  <a:pt x="59816" y="187706"/>
                </a:lnTo>
                <a:lnTo>
                  <a:pt x="62229" y="180085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09814" y="3884548"/>
            <a:ext cx="384175" cy="13970"/>
          </a:xfrm>
          <a:custGeom>
            <a:avLst/>
            <a:gdLst/>
            <a:ahLst/>
            <a:cxnLst/>
            <a:rect l="l" t="t" r="r" b="b"/>
            <a:pathLst>
              <a:path w="384175" h="13970">
                <a:moveTo>
                  <a:pt x="384048" y="0"/>
                </a:moveTo>
                <a:lnTo>
                  <a:pt x="0" y="0"/>
                </a:lnTo>
                <a:lnTo>
                  <a:pt x="0" y="13715"/>
                </a:lnTo>
                <a:lnTo>
                  <a:pt x="384048" y="13715"/>
                </a:lnTo>
                <a:lnTo>
                  <a:pt x="384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82457" y="3615054"/>
            <a:ext cx="2349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1739" sz="1725" spc="44">
                <a:solidFill>
                  <a:srgbClr val="FFFFFF"/>
                </a:solidFill>
                <a:latin typeface="Cambria Math"/>
                <a:cs typeface="Cambria Math"/>
              </a:rPr>
              <a:t>λ</a:t>
            </a:r>
            <a:r>
              <a:rPr dirty="0" sz="950" spc="3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2730" y="3890594"/>
            <a:ext cx="454659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Cambria Math"/>
                <a:cs typeface="Cambria Math"/>
              </a:rPr>
              <a:t>y!𝒆</a:t>
            </a:r>
            <a:r>
              <a:rPr dirty="0" baseline="20467" sz="1425" spc="-15">
                <a:solidFill>
                  <a:srgbClr val="FFFFFF"/>
                </a:solidFill>
                <a:latin typeface="Cambria Math"/>
                <a:cs typeface="Cambria Math"/>
              </a:rPr>
              <a:t>−λ</a:t>
            </a:r>
            <a:endParaRPr baseline="20467" sz="1425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970648" y="4128642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6"/>
                </a:lnTo>
                <a:lnTo>
                  <a:pt x="242494" y="109410"/>
                </a:lnTo>
                <a:lnTo>
                  <a:pt x="232028" y="149986"/>
                </a:lnTo>
                <a:lnTo>
                  <a:pt x="197993" y="180085"/>
                </a:lnTo>
                <a:lnTo>
                  <a:pt x="200405" y="187705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2"/>
                </a:lnTo>
                <a:lnTo>
                  <a:pt x="259266" y="76666"/>
                </a:lnTo>
                <a:lnTo>
                  <a:pt x="244728" y="32892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5"/>
                </a:lnTo>
                <a:lnTo>
                  <a:pt x="62229" y="180085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59"/>
                </a:lnTo>
                <a:lnTo>
                  <a:pt x="17018" y="92836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05344" y="4372483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8" y="7620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3"/>
                </a:lnTo>
                <a:lnTo>
                  <a:pt x="259266" y="76666"/>
                </a:lnTo>
                <a:lnTo>
                  <a:pt x="244728" y="32893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6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3"/>
                </a:lnTo>
                <a:lnTo>
                  <a:pt x="954" y="111095"/>
                </a:lnTo>
                <a:lnTo>
                  <a:pt x="15366" y="154940"/>
                </a:lnTo>
                <a:lnTo>
                  <a:pt x="46174" y="182800"/>
                </a:lnTo>
                <a:lnTo>
                  <a:pt x="59816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8"/>
                </a:lnTo>
                <a:lnTo>
                  <a:pt x="62483" y="7620"/>
                </a:lnTo>
                <a:lnTo>
                  <a:pt x="59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521957" y="3645819"/>
            <a:ext cx="1344930" cy="931544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99085" algn="l"/>
                <a:tab pos="117983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99085" algn="l"/>
                <a:tab pos="78486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λ</a:t>
            </a:r>
            <a:endParaRPr sz="16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01981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λ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21957" y="4796409"/>
            <a:ext cx="491363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algn="just" marL="300990" indent="-288290">
              <a:lnSpc>
                <a:spcPct val="100000"/>
              </a:lnSpc>
              <a:buFont typeface="Arial MT"/>
              <a:buChar char="•"/>
              <a:tabLst>
                <a:tab pos="300990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Used</a:t>
            </a:r>
            <a:r>
              <a:rPr dirty="0" sz="1600" spc="1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11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determine</a:t>
            </a:r>
            <a:r>
              <a:rPr dirty="0" sz="1600" spc="10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how</a:t>
            </a:r>
            <a:r>
              <a:rPr dirty="0" sz="1600" spc="1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likely</a:t>
            </a:r>
            <a:r>
              <a:rPr dirty="0" sz="1600" spc="1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1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specific</a:t>
            </a:r>
            <a:r>
              <a:rPr dirty="0" sz="1600" spc="10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outcome</a:t>
            </a:r>
            <a:r>
              <a:rPr dirty="0" sz="1600" spc="1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is,</a:t>
            </a:r>
            <a:endParaRPr sz="1600">
              <a:latin typeface="Leelawadee UI Semilight"/>
              <a:cs typeface="Leelawadee UI Semilight"/>
            </a:endParaRPr>
          </a:p>
          <a:p>
            <a:pPr algn="just" marL="2990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knowing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how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event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usually</a:t>
            </a:r>
            <a:r>
              <a:rPr dirty="0" sz="1600" spc="-1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occurs.</a:t>
            </a:r>
            <a:endParaRPr sz="1600">
              <a:latin typeface="Leelawadee UI Semilight"/>
              <a:cs typeface="Leelawadee UI Semilight"/>
            </a:endParaRPr>
          </a:p>
          <a:p>
            <a:pPr algn="just"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Often</a:t>
            </a:r>
            <a:r>
              <a:rPr dirty="0" sz="1600" spc="39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incorporated</a:t>
            </a:r>
            <a:r>
              <a:rPr dirty="0" sz="1600" spc="409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40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marketing</a:t>
            </a:r>
            <a:r>
              <a:rPr dirty="0" sz="1600" spc="400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analysis</a:t>
            </a:r>
            <a:r>
              <a:rPr dirty="0" sz="1600" spc="415">
                <a:solidFill>
                  <a:srgbClr val="FFFFFF"/>
                </a:solidFill>
                <a:latin typeface="Leelawadee UI Semilight"/>
                <a:cs typeface="Leelawadee UI Semilight"/>
              </a:rPr>
              <a:t> 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to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determine</a:t>
            </a:r>
            <a:r>
              <a:rPr dirty="0" sz="1600" spc="2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whether</a:t>
            </a:r>
            <a:r>
              <a:rPr dirty="0" sz="1600" spc="2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above</a:t>
            </a:r>
            <a:r>
              <a:rPr dirty="0" sz="1600" spc="2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average</a:t>
            </a:r>
            <a:r>
              <a:rPr dirty="0" sz="1600" spc="2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visits</a:t>
            </a:r>
            <a:r>
              <a:rPr dirty="0" sz="1600" spc="2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are</a:t>
            </a:r>
            <a:r>
              <a:rPr dirty="0" sz="1600" spc="2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out</a:t>
            </a:r>
            <a:r>
              <a:rPr dirty="0" sz="1600" spc="2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of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ordinary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not.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3165" y="1074165"/>
            <a:ext cx="1040003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When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want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to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know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likelihood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certain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event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occurring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over</a:t>
            </a:r>
            <a:r>
              <a:rPr dirty="0" sz="1800" spc="-2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given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interval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time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or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distance</a:t>
            </a:r>
            <a:endParaRPr sz="1800">
              <a:latin typeface="Leelawadee UI Semilight"/>
              <a:cs typeface="Leelawadee UI Semilight"/>
            </a:endParaRPr>
          </a:p>
          <a:p>
            <a:pPr algn="ctr" marL="6350">
              <a:lnSpc>
                <a:spcPts val="2050"/>
              </a:lnSpc>
            </a:pPr>
            <a:r>
              <a:rPr dirty="0" sz="1800">
                <a:latin typeface="Leelawadee UI Semilight"/>
                <a:cs typeface="Leelawadee UI Semilight"/>
              </a:rPr>
              <a:t>we</a:t>
            </a:r>
            <a:r>
              <a:rPr dirty="0" sz="1800" spc="-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use</a:t>
            </a:r>
            <a:r>
              <a:rPr dirty="0" sz="1800" spc="-1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25">
                <a:latin typeface="Leelawadee UI Semilight"/>
                <a:cs typeface="Leelawadee UI Semilight"/>
              </a:rPr>
              <a:t> Poisson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2343912"/>
            <a:ext cx="6190488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9946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Continuous</a:t>
            </a:r>
            <a:r>
              <a:rPr dirty="0" spc="-110"/>
              <a:t> </a:t>
            </a:r>
            <a:r>
              <a:rPr dirty="0" spc="-50"/>
              <a:t>Distributions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936105" y="4707763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628" y="0"/>
                </a:moveTo>
                <a:lnTo>
                  <a:pt x="584962" y="7619"/>
                </a:lnTo>
                <a:lnTo>
                  <a:pt x="595820" y="12334"/>
                </a:lnTo>
                <a:lnTo>
                  <a:pt x="605154" y="18859"/>
                </a:lnTo>
                <a:lnTo>
                  <a:pt x="627538" y="62277"/>
                </a:lnTo>
                <a:lnTo>
                  <a:pt x="630301" y="92837"/>
                </a:lnTo>
                <a:lnTo>
                  <a:pt x="629610" y="109410"/>
                </a:lnTo>
                <a:lnTo>
                  <a:pt x="619251" y="149987"/>
                </a:lnTo>
                <a:lnTo>
                  <a:pt x="585216" y="180086"/>
                </a:lnTo>
                <a:lnTo>
                  <a:pt x="587628" y="187706"/>
                </a:lnTo>
                <a:lnTo>
                  <a:pt x="623508" y="166417"/>
                </a:lnTo>
                <a:lnTo>
                  <a:pt x="643620" y="127015"/>
                </a:lnTo>
                <a:lnTo>
                  <a:pt x="647446" y="93853"/>
                </a:lnTo>
                <a:lnTo>
                  <a:pt x="646489" y="76666"/>
                </a:lnTo>
                <a:lnTo>
                  <a:pt x="631951" y="32893"/>
                </a:lnTo>
                <a:lnTo>
                  <a:pt x="601198" y="4907"/>
                </a:lnTo>
                <a:lnTo>
                  <a:pt x="587628" y="0"/>
                </a:lnTo>
                <a:close/>
              </a:path>
              <a:path w="647700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4" y="154939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1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36105" y="4951603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628" y="0"/>
                </a:moveTo>
                <a:lnTo>
                  <a:pt x="584962" y="7620"/>
                </a:lnTo>
                <a:lnTo>
                  <a:pt x="595820" y="12334"/>
                </a:lnTo>
                <a:lnTo>
                  <a:pt x="605154" y="18859"/>
                </a:lnTo>
                <a:lnTo>
                  <a:pt x="627538" y="62277"/>
                </a:lnTo>
                <a:lnTo>
                  <a:pt x="630301" y="92837"/>
                </a:lnTo>
                <a:lnTo>
                  <a:pt x="629610" y="109410"/>
                </a:lnTo>
                <a:lnTo>
                  <a:pt x="619251" y="149987"/>
                </a:lnTo>
                <a:lnTo>
                  <a:pt x="585216" y="180086"/>
                </a:lnTo>
                <a:lnTo>
                  <a:pt x="587628" y="187706"/>
                </a:lnTo>
                <a:lnTo>
                  <a:pt x="623508" y="166417"/>
                </a:lnTo>
                <a:lnTo>
                  <a:pt x="643620" y="127015"/>
                </a:lnTo>
                <a:lnTo>
                  <a:pt x="647446" y="93853"/>
                </a:lnTo>
                <a:lnTo>
                  <a:pt x="646489" y="76666"/>
                </a:lnTo>
                <a:lnTo>
                  <a:pt x="631951" y="32893"/>
                </a:lnTo>
                <a:lnTo>
                  <a:pt x="601198" y="4907"/>
                </a:lnTo>
                <a:lnTo>
                  <a:pt x="587628" y="0"/>
                </a:lnTo>
                <a:close/>
              </a:path>
              <a:path w="647700" h="187960">
                <a:moveTo>
                  <a:pt x="59944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8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25765" y="4951603"/>
            <a:ext cx="647700" cy="187960"/>
          </a:xfrm>
          <a:custGeom>
            <a:avLst/>
            <a:gdLst/>
            <a:ahLst/>
            <a:cxnLst/>
            <a:rect l="l" t="t" r="r" b="b"/>
            <a:pathLst>
              <a:path w="647700" h="187960">
                <a:moveTo>
                  <a:pt x="587628" y="0"/>
                </a:moveTo>
                <a:lnTo>
                  <a:pt x="584961" y="7620"/>
                </a:lnTo>
                <a:lnTo>
                  <a:pt x="595820" y="12334"/>
                </a:lnTo>
                <a:lnTo>
                  <a:pt x="605154" y="18859"/>
                </a:lnTo>
                <a:lnTo>
                  <a:pt x="627538" y="62277"/>
                </a:lnTo>
                <a:lnTo>
                  <a:pt x="630301" y="92837"/>
                </a:lnTo>
                <a:lnTo>
                  <a:pt x="629610" y="109410"/>
                </a:lnTo>
                <a:lnTo>
                  <a:pt x="619251" y="149987"/>
                </a:lnTo>
                <a:lnTo>
                  <a:pt x="585215" y="180086"/>
                </a:lnTo>
                <a:lnTo>
                  <a:pt x="587628" y="187706"/>
                </a:lnTo>
                <a:lnTo>
                  <a:pt x="623508" y="166417"/>
                </a:lnTo>
                <a:lnTo>
                  <a:pt x="643620" y="127015"/>
                </a:lnTo>
                <a:lnTo>
                  <a:pt x="647445" y="93853"/>
                </a:lnTo>
                <a:lnTo>
                  <a:pt x="646489" y="76666"/>
                </a:lnTo>
                <a:lnTo>
                  <a:pt x="631951" y="32893"/>
                </a:lnTo>
                <a:lnTo>
                  <a:pt x="601198" y="4907"/>
                </a:lnTo>
                <a:lnTo>
                  <a:pt x="587628" y="0"/>
                </a:lnTo>
                <a:close/>
              </a:path>
              <a:path w="647700" h="187960">
                <a:moveTo>
                  <a:pt x="59943" y="0"/>
                </a:moveTo>
                <a:lnTo>
                  <a:pt x="24118" y="21341"/>
                </a:lnTo>
                <a:lnTo>
                  <a:pt x="3889" y="60753"/>
                </a:lnTo>
                <a:lnTo>
                  <a:pt x="0" y="93853"/>
                </a:lnTo>
                <a:lnTo>
                  <a:pt x="974" y="111095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356" y="180086"/>
                </a:lnTo>
                <a:lnTo>
                  <a:pt x="51645" y="175347"/>
                </a:lnTo>
                <a:lnTo>
                  <a:pt x="42386" y="168751"/>
                </a:lnTo>
                <a:lnTo>
                  <a:pt x="19923" y="124460"/>
                </a:lnTo>
                <a:lnTo>
                  <a:pt x="17144" y="92837"/>
                </a:lnTo>
                <a:lnTo>
                  <a:pt x="17837" y="76860"/>
                </a:lnTo>
                <a:lnTo>
                  <a:pt x="28320" y="37338"/>
                </a:lnTo>
                <a:lnTo>
                  <a:pt x="62610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81317" y="2204973"/>
            <a:ext cx="491490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Have</a:t>
            </a:r>
            <a:r>
              <a:rPr dirty="0" sz="1600" spc="-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infinitely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many</a:t>
            </a:r>
            <a:r>
              <a:rPr dirty="0" sz="1600" spc="-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consecutive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possible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values.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Cannot</a:t>
            </a:r>
            <a:r>
              <a:rPr dirty="0" sz="1600" spc="1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add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up</a:t>
            </a:r>
            <a:r>
              <a:rPr dirty="0" sz="1600" spc="2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20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individual</a:t>
            </a:r>
            <a:r>
              <a:rPr dirty="0" sz="1600" spc="22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2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that</a:t>
            </a:r>
            <a:r>
              <a:rPr dirty="0" sz="1600" spc="2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make</a:t>
            </a:r>
            <a:r>
              <a:rPr dirty="0" sz="1600" spc="2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up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because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there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are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infinitely</a:t>
            </a:r>
            <a:r>
              <a:rPr dirty="0" sz="1600" spc="-9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many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them.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Can</a:t>
            </a:r>
            <a:r>
              <a:rPr dirty="0" sz="1600" spc="45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</a:t>
            </a:r>
            <a:r>
              <a:rPr dirty="0" sz="1600" spc="4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expressed</a:t>
            </a:r>
            <a:r>
              <a:rPr dirty="0" sz="1600" spc="4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with</a:t>
            </a:r>
            <a:r>
              <a:rPr dirty="0" sz="1600" spc="47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47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45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or</a:t>
            </a:r>
            <a:r>
              <a:rPr dirty="0" sz="1600" spc="459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4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continuous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function.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Cannot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</a:t>
            </a:r>
            <a:r>
              <a:rPr dirty="0" sz="1600" spc="-1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table,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be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consists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5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smooth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curve.</a:t>
            </a:r>
            <a:endParaRPr sz="1600">
              <a:latin typeface="Leelawadee UI Semilight"/>
              <a:cs typeface="Leelawadee UI Semilight"/>
            </a:endParaRPr>
          </a:p>
          <a:p>
            <a:pPr marL="299085" marR="69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2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calculate</a:t>
            </a:r>
            <a:r>
              <a:rPr dirty="0" sz="1600" spc="25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26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likelihood</a:t>
            </a:r>
            <a:r>
              <a:rPr dirty="0" sz="1600" spc="26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25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</a:t>
            </a:r>
            <a:r>
              <a:rPr dirty="0" sz="1600" spc="25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interval,</a:t>
            </a:r>
            <a:r>
              <a:rPr dirty="0" sz="1600" spc="25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we</a:t>
            </a:r>
            <a:r>
              <a:rPr dirty="0" sz="1600" spc="254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need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integrals.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They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have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important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CDFs.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17983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6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r>
              <a:rPr dirty="0" sz="1600" spc="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for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any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individual</a:t>
            </a:r>
            <a:r>
              <a:rPr dirty="0" sz="1600" spc="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</a:t>
            </a:r>
            <a:r>
              <a:rPr dirty="0" sz="1600" spc="-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y.</a:t>
            </a:r>
            <a:endParaRPr sz="1600">
              <a:latin typeface="Leelawadee UI Semilight"/>
              <a:cs typeface="Leelawadee UI Semi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17983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&lt;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𝑷</a:t>
            </a:r>
            <a:r>
              <a:rPr dirty="0" sz="1600" spc="2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 spc="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600" spc="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6505" y="1139190"/>
            <a:ext cx="1029462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079115" marR="5080" indent="-306705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Leelawadee UI Semilight"/>
                <a:cs typeface="Leelawadee UI Semilight"/>
              </a:rPr>
              <a:t>If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possible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random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variable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can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take</a:t>
            </a:r>
            <a:r>
              <a:rPr dirty="0" sz="1800" spc="-4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are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6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sequence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of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infinitely</a:t>
            </a:r>
            <a:r>
              <a:rPr dirty="0" sz="1800" spc="-9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many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consecutive</a:t>
            </a:r>
            <a:r>
              <a:rPr dirty="0" sz="1800" spc="-6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values,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 spc="-25">
                <a:latin typeface="Leelawadee UI Semilight"/>
                <a:cs typeface="Leelawadee UI Semilight"/>
              </a:rPr>
              <a:t>we </a:t>
            </a:r>
            <a:r>
              <a:rPr dirty="0" sz="1800">
                <a:latin typeface="Leelawadee UI Semilight"/>
                <a:cs typeface="Leelawadee UI Semilight"/>
              </a:rPr>
              <a:t>are</a:t>
            </a:r>
            <a:r>
              <a:rPr dirty="0" sz="1800" spc="-1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dealing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with</a:t>
            </a:r>
            <a:r>
              <a:rPr dirty="0" sz="1800" spc="-2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450">
                <a:latin typeface="Leelawadee UI Semilight"/>
                <a:cs typeface="Leelawadee UI Semilight"/>
              </a:rPr>
              <a:t> </a:t>
            </a:r>
            <a:r>
              <a:rPr dirty="0" sz="1800" spc="-20">
                <a:latin typeface="Leelawadee UI Semilight"/>
                <a:cs typeface="Leelawadee UI Semilight"/>
              </a:rPr>
              <a:t>continuous</a:t>
            </a:r>
            <a:r>
              <a:rPr dirty="0" sz="1800" spc="-7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2040635"/>
            <a:ext cx="3488436" cy="1967483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018032" y="3128772"/>
            <a:ext cx="5078095" cy="3013075"/>
            <a:chOff x="1018032" y="3128772"/>
            <a:chExt cx="5078095" cy="30130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816" y="3128772"/>
              <a:ext cx="2234184" cy="126034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032" y="4171188"/>
              <a:ext cx="3488436" cy="19705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42365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Normal</a:t>
            </a:r>
            <a:r>
              <a:rPr dirty="0" spc="-55"/>
              <a:t> </a:t>
            </a:r>
            <a:r>
              <a:rPr dirty="0" spc="-45"/>
              <a:t>Distribution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970648" y="3736975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9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2"/>
                </a:lnTo>
                <a:lnTo>
                  <a:pt x="259266" y="76666"/>
                </a:lnTo>
                <a:lnTo>
                  <a:pt x="244728" y="32893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7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205344" y="3986910"/>
            <a:ext cx="260350" cy="187960"/>
          </a:xfrm>
          <a:custGeom>
            <a:avLst/>
            <a:gdLst/>
            <a:ahLst/>
            <a:cxnLst/>
            <a:rect l="l" t="t" r="r" b="b"/>
            <a:pathLst>
              <a:path w="260350" h="187960">
                <a:moveTo>
                  <a:pt x="200405" y="0"/>
                </a:moveTo>
                <a:lnTo>
                  <a:pt x="197738" y="7619"/>
                </a:lnTo>
                <a:lnTo>
                  <a:pt x="208597" y="12334"/>
                </a:lnTo>
                <a:lnTo>
                  <a:pt x="217931" y="18859"/>
                </a:lnTo>
                <a:lnTo>
                  <a:pt x="240426" y="62277"/>
                </a:lnTo>
                <a:lnTo>
                  <a:pt x="243204" y="92837"/>
                </a:lnTo>
                <a:lnTo>
                  <a:pt x="242494" y="109410"/>
                </a:lnTo>
                <a:lnTo>
                  <a:pt x="232028" y="149987"/>
                </a:lnTo>
                <a:lnTo>
                  <a:pt x="197993" y="180086"/>
                </a:lnTo>
                <a:lnTo>
                  <a:pt x="200405" y="187706"/>
                </a:lnTo>
                <a:lnTo>
                  <a:pt x="236285" y="166417"/>
                </a:lnTo>
                <a:lnTo>
                  <a:pt x="256397" y="127015"/>
                </a:lnTo>
                <a:lnTo>
                  <a:pt x="260223" y="93852"/>
                </a:lnTo>
                <a:lnTo>
                  <a:pt x="259266" y="76666"/>
                </a:lnTo>
                <a:lnTo>
                  <a:pt x="244728" y="32893"/>
                </a:lnTo>
                <a:lnTo>
                  <a:pt x="214028" y="4907"/>
                </a:lnTo>
                <a:lnTo>
                  <a:pt x="200405" y="0"/>
                </a:lnTo>
                <a:close/>
              </a:path>
              <a:path w="260350" h="187960">
                <a:moveTo>
                  <a:pt x="59816" y="0"/>
                </a:moveTo>
                <a:lnTo>
                  <a:pt x="24044" y="21341"/>
                </a:lnTo>
                <a:lnTo>
                  <a:pt x="3841" y="60753"/>
                </a:lnTo>
                <a:lnTo>
                  <a:pt x="0" y="93852"/>
                </a:lnTo>
                <a:lnTo>
                  <a:pt x="954" y="111095"/>
                </a:lnTo>
                <a:lnTo>
                  <a:pt x="15366" y="154939"/>
                </a:lnTo>
                <a:lnTo>
                  <a:pt x="46174" y="182800"/>
                </a:lnTo>
                <a:lnTo>
                  <a:pt x="59816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843" y="124460"/>
                </a:lnTo>
                <a:lnTo>
                  <a:pt x="17018" y="92837"/>
                </a:lnTo>
                <a:lnTo>
                  <a:pt x="17728" y="76860"/>
                </a:lnTo>
                <a:lnTo>
                  <a:pt x="28194" y="37337"/>
                </a:lnTo>
                <a:lnTo>
                  <a:pt x="62483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20358" y="2204973"/>
            <a:ext cx="5128895" cy="3694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Notation:</a:t>
            </a:r>
            <a:endParaRPr sz="1600">
              <a:latin typeface="Leelawadee UI Semilight"/>
              <a:cs typeface="Leelawadee UI Semilight"/>
            </a:endParaRPr>
          </a:p>
          <a:p>
            <a:pPr marL="400685" indent="-28638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006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𝒀~ 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𝑵(μ,</a:t>
            </a:r>
            <a:r>
              <a:rPr dirty="0" sz="1600" spc="-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σ</a:t>
            </a:r>
            <a:r>
              <a:rPr dirty="0" baseline="28985" sz="1725" spc="-37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Key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characteristics</a:t>
            </a:r>
            <a:endParaRPr sz="1600">
              <a:latin typeface="Leelawadee UI Semilight"/>
              <a:cs typeface="Leelawadee UI Semilight"/>
            </a:endParaRPr>
          </a:p>
          <a:p>
            <a:pPr marL="400685" marR="119380" indent="-287020">
              <a:lnSpc>
                <a:spcPct val="100000"/>
              </a:lnSpc>
              <a:buFont typeface="Arial MT"/>
              <a:buChar char="•"/>
              <a:tabLst>
                <a:tab pos="4006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Its</a:t>
            </a:r>
            <a:r>
              <a:rPr dirty="0" sz="1600" spc="32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graph</a:t>
            </a:r>
            <a:r>
              <a:rPr dirty="0" sz="1600" spc="30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is</a:t>
            </a:r>
            <a:r>
              <a:rPr dirty="0" sz="1600" spc="3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bell-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shaped</a:t>
            </a:r>
            <a:r>
              <a:rPr dirty="0" sz="1600" spc="30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curve,</a:t>
            </a:r>
            <a:r>
              <a:rPr dirty="0" sz="1600" spc="3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symmetric</a:t>
            </a:r>
            <a:r>
              <a:rPr dirty="0" sz="1600" spc="30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30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has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thin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tails.</a:t>
            </a:r>
            <a:endParaRPr sz="1600">
              <a:latin typeface="Leelawadee UI Semilight"/>
              <a:cs typeface="Leelawadee UI Semilight"/>
            </a:endParaRPr>
          </a:p>
          <a:p>
            <a:pPr marL="400685" indent="-286385">
              <a:lnSpc>
                <a:spcPct val="100000"/>
              </a:lnSpc>
              <a:buFont typeface="Arial MT"/>
              <a:buChar char="•"/>
              <a:tabLst>
                <a:tab pos="400685" algn="l"/>
                <a:tab pos="88646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𝑬</a:t>
            </a:r>
            <a:r>
              <a:rPr dirty="0" sz="1600" spc="2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μ</a:t>
            </a:r>
            <a:endParaRPr sz="1600">
              <a:latin typeface="Cambria Math"/>
              <a:cs typeface="Cambria Math"/>
            </a:endParaRPr>
          </a:p>
          <a:p>
            <a:pPr marL="400685" indent="-28638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00685" algn="l"/>
                <a:tab pos="1121410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𝑽𝒂𝒓</a:t>
            </a:r>
            <a:r>
              <a:rPr dirty="0" sz="1600" spc="2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mbria Math"/>
                <a:cs typeface="Cambria Math"/>
              </a:rPr>
              <a:t>𝒀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	=</a:t>
            </a:r>
            <a:r>
              <a:rPr dirty="0" sz="1600" spc="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σ</a:t>
            </a:r>
            <a:r>
              <a:rPr dirty="0" baseline="28985" sz="1725" spc="-37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endParaRPr baseline="28985" sz="1725">
              <a:latin typeface="Cambria Math"/>
              <a:cs typeface="Cambria Math"/>
            </a:endParaRPr>
          </a:p>
          <a:p>
            <a:pPr marL="400685" indent="-286385">
              <a:lnSpc>
                <a:spcPct val="100000"/>
              </a:lnSpc>
              <a:buFont typeface="Arial MT"/>
              <a:buChar char="•"/>
              <a:tabLst>
                <a:tab pos="4006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68%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all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its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values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should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fall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 spc="-3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interval:</a:t>
            </a:r>
            <a:endParaRPr sz="1600">
              <a:latin typeface="Leelawadee UI Semilight"/>
              <a:cs typeface="Leelawadee UI Semilight"/>
            </a:endParaRPr>
          </a:p>
          <a:p>
            <a:pPr lvl="1" marL="857885" indent="-286385">
              <a:lnSpc>
                <a:spcPct val="100000"/>
              </a:lnSpc>
              <a:buFont typeface="Arial MT"/>
              <a:buChar char="•"/>
              <a:tabLst>
                <a:tab pos="857885" algn="l"/>
              </a:tabLst>
            </a:pP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(μ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−</a:t>
            </a:r>
            <a:r>
              <a:rPr dirty="0" sz="1600" spc="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𝝈,</a:t>
            </a:r>
            <a:r>
              <a:rPr dirty="0" sz="1600" spc="42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𝝁</a:t>
            </a:r>
            <a:r>
              <a:rPr dirty="0" sz="1600" spc="-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>
                <a:solidFill>
                  <a:srgbClr val="FFFFFF"/>
                </a:solidFill>
                <a:latin typeface="Cambria Math"/>
                <a:cs typeface="Cambria Math"/>
              </a:rPr>
              <a:t>+</a:t>
            </a:r>
            <a:r>
              <a:rPr dirty="0" sz="1600" spc="1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mbria Math"/>
                <a:cs typeface="Cambria Math"/>
              </a:rPr>
              <a:t>𝝈)</a:t>
            </a:r>
            <a:endParaRPr sz="16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Example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and</a:t>
            </a:r>
            <a:r>
              <a:rPr dirty="0" sz="1600" spc="-9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uses:</a:t>
            </a:r>
            <a:endParaRPr sz="1600">
              <a:latin typeface="Leelawadee UI Semilight"/>
              <a:cs typeface="Leelawadee UI Semilight"/>
            </a:endParaRPr>
          </a:p>
          <a:p>
            <a:pPr marL="400685" indent="-286385">
              <a:lnSpc>
                <a:spcPct val="100000"/>
              </a:lnSpc>
              <a:buFont typeface="Arial MT"/>
              <a:buChar char="•"/>
              <a:tabLst>
                <a:tab pos="400685" algn="l"/>
                <a:tab pos="1052830" algn="l"/>
                <a:tab pos="2023745" algn="l"/>
                <a:tab pos="2337435" algn="l"/>
                <a:tab pos="2774950" algn="l"/>
                <a:tab pos="3258185" algn="l"/>
                <a:tab pos="3589020" algn="l"/>
                <a:tab pos="4405630" algn="l"/>
                <a:tab pos="4721225" algn="l"/>
              </a:tabLst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Often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observed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size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of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animals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in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	</a:t>
            </a:r>
            <a:r>
              <a:rPr dirty="0" sz="1600" spc="-25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endParaRPr sz="1600">
              <a:latin typeface="Leelawadee UI Semilight"/>
              <a:cs typeface="Leelawadee UI Semilight"/>
            </a:endParaRPr>
          </a:p>
          <a:p>
            <a:pPr marL="40068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wilderness.</a:t>
            </a:r>
            <a:endParaRPr sz="1600">
              <a:latin typeface="Leelawadee UI Semilight"/>
              <a:cs typeface="Leelawadee UI Semilight"/>
            </a:endParaRPr>
          </a:p>
          <a:p>
            <a:pPr marL="400685" indent="-286385">
              <a:lnSpc>
                <a:spcPct val="100000"/>
              </a:lnSpc>
              <a:buFont typeface="Arial MT"/>
              <a:buChar char="•"/>
              <a:tabLst>
                <a:tab pos="400685" algn="l"/>
              </a:tabLst>
            </a:pP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Could</a:t>
            </a:r>
            <a:r>
              <a:rPr dirty="0" sz="1600" spc="-3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be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standardized</a:t>
            </a:r>
            <a:r>
              <a:rPr dirty="0" sz="1600" spc="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to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use</a:t>
            </a:r>
            <a:r>
              <a:rPr dirty="0" sz="1600" spc="-45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>
                <a:solidFill>
                  <a:srgbClr val="FFFFFF"/>
                </a:solidFill>
                <a:latin typeface="Leelawadee UI Semilight"/>
                <a:cs typeface="Leelawadee UI Semilight"/>
              </a:rPr>
              <a:t>the</a:t>
            </a:r>
            <a:r>
              <a:rPr dirty="0" sz="1600" spc="-40">
                <a:solidFill>
                  <a:srgbClr val="FFFFFF"/>
                </a:solidFill>
                <a:latin typeface="Leelawadee UI Semilight"/>
                <a:cs typeface="Leelawadee UI Semi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eelawadee UI Semilight"/>
                <a:cs typeface="Leelawadee UI Semilight"/>
              </a:rPr>
              <a:t>Z-</a:t>
            </a:r>
            <a:r>
              <a:rPr dirty="0" sz="1600" spc="-10">
                <a:solidFill>
                  <a:srgbClr val="FFFFFF"/>
                </a:solidFill>
                <a:latin typeface="Leelawadee UI Semilight"/>
                <a:cs typeface="Leelawadee UI Semilight"/>
              </a:rPr>
              <a:t>table.</a:t>
            </a:r>
            <a:endParaRPr sz="1600">
              <a:latin typeface="Leelawadee UI Semilight"/>
              <a:cs typeface="Leelawadee UI Semi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43454" y="1074165"/>
            <a:ext cx="7702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Normal</a:t>
            </a:r>
            <a:r>
              <a:rPr dirty="0" sz="1800" spc="-7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Distribution</a:t>
            </a:r>
            <a:r>
              <a:rPr dirty="0" sz="1800" spc="-80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represents</a:t>
            </a:r>
            <a:r>
              <a:rPr dirty="0" sz="1800" spc="-3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a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distribution</a:t>
            </a:r>
            <a:r>
              <a:rPr dirty="0" sz="1800" spc="-5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that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most</a:t>
            </a:r>
            <a:r>
              <a:rPr dirty="0" sz="1800" spc="-3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natural</a:t>
            </a:r>
            <a:r>
              <a:rPr dirty="0" sz="1800" spc="-50">
                <a:latin typeface="Leelawadee UI Semilight"/>
                <a:cs typeface="Leelawadee UI Semilight"/>
              </a:rPr>
              <a:t> </a:t>
            </a:r>
            <a:r>
              <a:rPr dirty="0" sz="1800">
                <a:latin typeface="Leelawadee UI Semilight"/>
                <a:cs typeface="Leelawadee UI Semilight"/>
              </a:rPr>
              <a:t>events</a:t>
            </a:r>
            <a:r>
              <a:rPr dirty="0" sz="1800" spc="-45">
                <a:latin typeface="Leelawadee UI Semilight"/>
                <a:cs typeface="Leelawadee UI Semilight"/>
              </a:rPr>
              <a:t> </a:t>
            </a:r>
            <a:r>
              <a:rPr dirty="0" sz="1800" spc="-10">
                <a:latin typeface="Leelawadee UI Semilight"/>
                <a:cs typeface="Leelawadee UI Semilight"/>
              </a:rPr>
              <a:t>follow.</a:t>
            </a:r>
            <a:endParaRPr sz="1800">
              <a:latin typeface="Leelawadee UI Semilight"/>
              <a:cs typeface="Leelawadee UI Semi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7" y="2426207"/>
            <a:ext cx="6278879" cy="3541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365_Careers_Designer</dc:creator>
  <dc:title>PowerPoint Presentation</dc:title>
  <dcterms:created xsi:type="dcterms:W3CDTF">2023-12-11T14:15:04Z</dcterms:created>
  <dcterms:modified xsi:type="dcterms:W3CDTF">2023-12-11T14:15:04Z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2023-12-11T00:00:00Z</vt:filetime>
  </property>
  <property fmtid="{D5CDD505-2E9C-101B-9397-08002B2CF9AE}" pid="5" name="Producer">
    <vt:lpwstr>Microsoft® PowerPoint® for Office 365</vt:lpwstr>
  </property>
</Properties>
</file>