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2" r:id="rId4"/>
    <p:sldId id="257" r:id="rId5"/>
    <p:sldId id="258" r:id="rId6"/>
    <p:sldId id="259" r:id="rId7"/>
    <p:sldId id="260" r:id="rId8"/>
    <p:sldId id="273" r:id="rId9"/>
    <p:sldId id="274" r:id="rId10"/>
    <p:sldId id="262" r:id="rId11"/>
    <p:sldId id="263" r:id="rId12"/>
    <p:sldId id="264" r:id="rId13"/>
    <p:sldId id="276" r:id="rId14"/>
    <p:sldId id="265" r:id="rId15"/>
    <p:sldId id="266" r:id="rId16"/>
    <p:sldId id="268" r:id="rId17"/>
    <p:sldId id="27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71EA-F037-472B-7CB1-0B83D820B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E2EDBE-05A2-20CE-F65E-FA1196B37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73D359-0BFF-0734-B98C-4863992BAA5A}"/>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5" name="Footer Placeholder 4">
            <a:extLst>
              <a:ext uri="{FF2B5EF4-FFF2-40B4-BE49-F238E27FC236}">
                <a16:creationId xmlns:a16="http://schemas.microsoft.com/office/drawing/2014/main" id="{89F5BA1D-94DF-491C-4721-D7280480C4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65F3E-B550-6337-EA6C-7EF4C3231C8C}"/>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39337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04C6-D24D-4C79-28FD-ECA593AB5D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CF524-4FB7-C857-DCBF-EA6A2B701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ECF82C-5B7E-4A8B-AB96-FF49E0EEB3DA}"/>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5" name="Footer Placeholder 4">
            <a:extLst>
              <a:ext uri="{FF2B5EF4-FFF2-40B4-BE49-F238E27FC236}">
                <a16:creationId xmlns:a16="http://schemas.microsoft.com/office/drawing/2014/main" id="{ADFA2B2B-ACA3-6C4D-E7BD-C6E6E9EA1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5EA63-ABEF-2ADB-8D7D-9F7F7DFB4DCE}"/>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256564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D2DD1A-9E4A-5C6E-B2C9-23C57F25CA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42CE0-FD5F-7FAD-1003-EE2E69923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C743C-D37C-152E-AB3E-CD463C80DDAC}"/>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5" name="Footer Placeholder 4">
            <a:extLst>
              <a:ext uri="{FF2B5EF4-FFF2-40B4-BE49-F238E27FC236}">
                <a16:creationId xmlns:a16="http://schemas.microsoft.com/office/drawing/2014/main" id="{70F90F6F-D9E7-4BE3-5219-5CD6311EB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F2E4-552F-45BF-E704-7287C472CF95}"/>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297809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3EA8-C44F-C791-270F-AB41B3ACC4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3FA69-AECA-B85C-CBB6-B2FA74836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52D154-B829-679F-135F-D9E744C2EA77}"/>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5" name="Footer Placeholder 4">
            <a:extLst>
              <a:ext uri="{FF2B5EF4-FFF2-40B4-BE49-F238E27FC236}">
                <a16:creationId xmlns:a16="http://schemas.microsoft.com/office/drawing/2014/main" id="{5ED8ED14-6CD9-A253-05E3-6AAE3A0449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FFDD00-1351-0FA7-1806-CA4E35306C2E}"/>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1345573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6409-2383-5BF9-2FE0-10B4D87AF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871D67-DA5D-C735-EC7D-09D8B98241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147AA7-1701-BBDC-0C6C-6409BCB43C07}"/>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5" name="Footer Placeholder 4">
            <a:extLst>
              <a:ext uri="{FF2B5EF4-FFF2-40B4-BE49-F238E27FC236}">
                <a16:creationId xmlns:a16="http://schemas.microsoft.com/office/drawing/2014/main" id="{9E12471D-1AD4-ABCE-ECA1-50B66D437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A6207-FB51-666A-CFEE-75F257AE1F4E}"/>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2001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89D2-D0A7-C12C-A21C-3DA470263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97CBF0-EBB5-A32E-A487-56EB8D3985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CF2DA6-EFE6-53D6-C34C-91695913D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54B5EC-BF14-F323-F709-BF9D095A4D9C}"/>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6" name="Footer Placeholder 5">
            <a:extLst>
              <a:ext uri="{FF2B5EF4-FFF2-40B4-BE49-F238E27FC236}">
                <a16:creationId xmlns:a16="http://schemas.microsoft.com/office/drawing/2014/main" id="{5434E59C-2D6C-753C-6BD1-291C5FCBEC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4EE464-E302-AD48-D978-84C4B23AD3E7}"/>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383314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2629-01A8-B70D-72AF-A78417C15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750E43-0AB3-D0D8-4BC4-0D81AA4187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66542D-0554-FD37-26B1-3091EF7E8C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F045B5-D7F5-B23D-9F74-A0436AFFD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61E81B-69F9-3549-0787-7075DD3D8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9DF6A-4E9D-A856-C1AE-7231174020F6}"/>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8" name="Footer Placeholder 7">
            <a:extLst>
              <a:ext uri="{FF2B5EF4-FFF2-40B4-BE49-F238E27FC236}">
                <a16:creationId xmlns:a16="http://schemas.microsoft.com/office/drawing/2014/main" id="{4C6A0A29-89FF-69CE-A637-26745F9368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2B9FC2-6A0F-C86D-7A05-546F1EEA4EC8}"/>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58049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1FDA-CE5A-898B-EBE2-5F330957C9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FA96F-5079-00B3-17AF-C4AC48F07AB3}"/>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4" name="Footer Placeholder 3">
            <a:extLst>
              <a:ext uri="{FF2B5EF4-FFF2-40B4-BE49-F238E27FC236}">
                <a16:creationId xmlns:a16="http://schemas.microsoft.com/office/drawing/2014/main" id="{B2266784-EE10-142A-2650-DB68EB810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207E95-BB6E-F23B-79CA-18EFD1308D2D}"/>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97479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29763D-AEAF-494C-96E9-80811C81B93E}"/>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3" name="Footer Placeholder 2">
            <a:extLst>
              <a:ext uri="{FF2B5EF4-FFF2-40B4-BE49-F238E27FC236}">
                <a16:creationId xmlns:a16="http://schemas.microsoft.com/office/drawing/2014/main" id="{8E2AB2C3-1671-0A0C-D41D-EBE84F9310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54D35C-3A32-8BBC-77B7-81E389551D5A}"/>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1734673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5AD6-52E1-0384-B883-E2193412A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8D19B3-7619-D7B9-E83D-D14A1C319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3CE21A-6F34-4F21-3878-A4015F3C4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074B2-4E88-1CE5-AF45-CEE01ADA2A08}"/>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6" name="Footer Placeholder 5">
            <a:extLst>
              <a:ext uri="{FF2B5EF4-FFF2-40B4-BE49-F238E27FC236}">
                <a16:creationId xmlns:a16="http://schemas.microsoft.com/office/drawing/2014/main" id="{A75492F8-F6A8-4664-E7C9-A2931C739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3A851-F370-8BBC-EFEB-E485C30D96F5}"/>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245192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C356-9E6B-87F1-5B93-3EB390885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9D4769-A80D-BBFA-6526-727274176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09D4C2-1E2C-DE03-CDFA-F430E1739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0D450D-C798-F3E1-A876-DF21D502E1C5}"/>
              </a:ext>
            </a:extLst>
          </p:cNvPr>
          <p:cNvSpPr>
            <a:spLocks noGrp="1"/>
          </p:cNvSpPr>
          <p:nvPr>
            <p:ph type="dt" sz="half" idx="10"/>
          </p:nvPr>
        </p:nvSpPr>
        <p:spPr/>
        <p:txBody>
          <a:bodyPr/>
          <a:lstStyle/>
          <a:p>
            <a:fld id="{1CDF2883-5841-4BD7-B93E-217A1B82F5AD}" type="datetimeFigureOut">
              <a:rPr lang="en-IN" smtClean="0"/>
              <a:t>16-10-2022</a:t>
            </a:fld>
            <a:endParaRPr lang="en-IN"/>
          </a:p>
        </p:txBody>
      </p:sp>
      <p:sp>
        <p:nvSpPr>
          <p:cNvPr id="6" name="Footer Placeholder 5">
            <a:extLst>
              <a:ext uri="{FF2B5EF4-FFF2-40B4-BE49-F238E27FC236}">
                <a16:creationId xmlns:a16="http://schemas.microsoft.com/office/drawing/2014/main" id="{FC28D5DB-B77F-A2AC-6C1B-00501680B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AFC1D6-3CB8-A021-73F8-A744D7A199C1}"/>
              </a:ext>
            </a:extLst>
          </p:cNvPr>
          <p:cNvSpPr>
            <a:spLocks noGrp="1"/>
          </p:cNvSpPr>
          <p:nvPr>
            <p:ph type="sldNum" sz="quarter" idx="12"/>
          </p:nvPr>
        </p:nvSpPr>
        <p:spPr/>
        <p:txBody>
          <a:bodyPr/>
          <a:lstStyle/>
          <a:p>
            <a:fld id="{984BCA02-C5F5-42E1-A9A0-4E68FCEEAAB1}" type="slidenum">
              <a:rPr lang="en-IN" smtClean="0"/>
              <a:t>‹#›</a:t>
            </a:fld>
            <a:endParaRPr lang="en-IN"/>
          </a:p>
        </p:txBody>
      </p:sp>
    </p:spTree>
    <p:extLst>
      <p:ext uri="{BB962C8B-B14F-4D97-AF65-F5344CB8AC3E}">
        <p14:creationId xmlns:p14="http://schemas.microsoft.com/office/powerpoint/2010/main" val="1425895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C54C0-4189-2141-E4A3-E2B00D444F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42378D-7353-C1CE-DA55-D6930D821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F0BCE-278C-A208-F910-D256DDEE6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F2883-5841-4BD7-B93E-217A1B82F5AD}" type="datetimeFigureOut">
              <a:rPr lang="en-IN" smtClean="0"/>
              <a:t>16-10-2022</a:t>
            </a:fld>
            <a:endParaRPr lang="en-IN"/>
          </a:p>
        </p:txBody>
      </p:sp>
      <p:sp>
        <p:nvSpPr>
          <p:cNvPr id="5" name="Footer Placeholder 4">
            <a:extLst>
              <a:ext uri="{FF2B5EF4-FFF2-40B4-BE49-F238E27FC236}">
                <a16:creationId xmlns:a16="http://schemas.microsoft.com/office/drawing/2014/main" id="{998AD88F-CC4F-F506-593D-CAF04E6971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F0FF52-1155-E851-E5EE-D98559CE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BCA02-C5F5-42E1-A9A0-4E68FCEEAAB1}" type="slidenum">
              <a:rPr lang="en-IN" smtClean="0"/>
              <a:t>‹#›</a:t>
            </a:fld>
            <a:endParaRPr lang="en-IN"/>
          </a:p>
        </p:txBody>
      </p:sp>
    </p:spTree>
    <p:extLst>
      <p:ext uri="{BB962C8B-B14F-4D97-AF65-F5344CB8AC3E}">
        <p14:creationId xmlns:p14="http://schemas.microsoft.com/office/powerpoint/2010/main" val="2177662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redirect?event=video_description&amp;redir_token=QUFFLUhqbV9LZ0cwRXp1V0MtS25DOWpYU25lV2d2UUNVZ3xBQ3Jtc0tsckZ0Y0tjSTVDM29WVDZtODM1QlRqeklMTkEtb2ZSZmRRblRqMkhuVTV2T3lYNWRaYW9GUWpyNnlHWk13SGcwLWdrYnJia1htY2duYUJ0bmpneDlJNnJzSmJObXZTNDB6cHMtRjVlWHZYNVRjbXU1Zw&amp;q=https%3A%2F%2Fcode.visualstudio.com%2Fdownload&amp;v=cUAK4x_7thA" TargetMode="External"/><Relationship Id="rId2" Type="http://schemas.openxmlformats.org/officeDocument/2006/relationships/hyperlink" Target="https://www.youtube.com/redirect?event=video_description&amp;redir_token=QUFFLUhqbXRvSUhHNzJxVXBvSGVHRjBBNkhQTGRyeUYxQXxBQ3Jtc0tsd0RwY1REc1J2YmZrUHp5UGcwdEVvalFJMHNpbW5ibkhFeklydnA4OUN5LW81clNPSGpxNlBEc0VxMlJHX0dsYmxyZU5iRTFZdGhRQXhCcERrVEhXZUpUSWpCVW9BcXVJQk41U1VwcF9HLVQxamszZw&amp;q=https%3A%2F%2Fwww.python.org%2Fdownloads%2F&amp;v=cUAK4x_7th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DEF5-B9D5-08B9-47E6-6619B0DCA827}"/>
              </a:ext>
            </a:extLst>
          </p:cNvPr>
          <p:cNvSpPr>
            <a:spLocks noGrp="1"/>
          </p:cNvSpPr>
          <p:nvPr>
            <p:ph type="ctrTitle"/>
          </p:nvPr>
        </p:nvSpPr>
        <p:spPr>
          <a:xfrm>
            <a:off x="1448586" y="1600200"/>
            <a:ext cx="9144000" cy="2387600"/>
          </a:xfrm>
        </p:spPr>
        <p:txBody>
          <a:bodyPr>
            <a:normAutofit/>
          </a:bodyPr>
          <a:lstStyle/>
          <a:p>
            <a:r>
              <a:rPr lang="en-IN" sz="9600" b="1" dirty="0"/>
              <a:t>PYTHON</a:t>
            </a:r>
          </a:p>
        </p:txBody>
      </p:sp>
      <p:sp>
        <p:nvSpPr>
          <p:cNvPr id="3" name="Subtitle 2">
            <a:extLst>
              <a:ext uri="{FF2B5EF4-FFF2-40B4-BE49-F238E27FC236}">
                <a16:creationId xmlns:a16="http://schemas.microsoft.com/office/drawing/2014/main" id="{581928B4-648D-C3A3-4C68-54A3F78A4D9B}"/>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594679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E62B4-1E29-BC47-333E-6830D33A6A5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D89D1AB-A565-37DC-1885-A0B7514AC498}"/>
              </a:ext>
            </a:extLst>
          </p:cNvPr>
          <p:cNvSpPr>
            <a:spLocks noGrp="1"/>
          </p:cNvSpPr>
          <p:nvPr>
            <p:ph idx="1"/>
          </p:nvPr>
        </p:nvSpPr>
        <p:spPr/>
        <p:txBody>
          <a:bodyPr/>
          <a:lstStyle/>
          <a:p>
            <a:r>
              <a:rPr lang="en-IN" dirty="0"/>
              <a:t> </a:t>
            </a:r>
          </a:p>
        </p:txBody>
      </p:sp>
      <p:pic>
        <p:nvPicPr>
          <p:cNvPr id="2050" name="Picture 2" descr="Python 2 vs Python 3: Which Should I Learn?">
            <a:extLst>
              <a:ext uri="{FF2B5EF4-FFF2-40B4-BE49-F238E27FC236}">
                <a16:creationId xmlns:a16="http://schemas.microsoft.com/office/drawing/2014/main" id="{86FF80B2-3BC2-919E-EE16-8504B2EAB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955" y="-952107"/>
            <a:ext cx="6055514" cy="8852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43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04DB-F5CA-BBEA-EC96-92774885F9A4}"/>
              </a:ext>
            </a:extLst>
          </p:cNvPr>
          <p:cNvSpPr>
            <a:spLocks noGrp="1"/>
          </p:cNvSpPr>
          <p:nvPr>
            <p:ph type="title"/>
          </p:nvPr>
        </p:nvSpPr>
        <p:spPr>
          <a:xfrm>
            <a:off x="1737360" y="1"/>
            <a:ext cx="8046720" cy="899159"/>
          </a:xfrm>
        </p:spPr>
        <p:txBody>
          <a:bodyPr/>
          <a:lstStyle/>
          <a:p>
            <a:r>
              <a:rPr lang="en-IN" b="1" dirty="0" err="1"/>
              <a:t>Cpython</a:t>
            </a:r>
            <a:r>
              <a:rPr lang="en-IN" b="1" dirty="0"/>
              <a:t>, </a:t>
            </a:r>
            <a:r>
              <a:rPr lang="en-IN" b="1" dirty="0" err="1"/>
              <a:t>Jython</a:t>
            </a:r>
            <a:r>
              <a:rPr lang="en-IN" b="1" dirty="0"/>
              <a:t>, </a:t>
            </a:r>
            <a:r>
              <a:rPr lang="en-IN" b="1" dirty="0" err="1"/>
              <a:t>PyPy</a:t>
            </a:r>
            <a:r>
              <a:rPr lang="en-IN" b="1" dirty="0"/>
              <a:t>, </a:t>
            </a:r>
            <a:r>
              <a:rPr lang="en-IN" b="1" dirty="0" err="1"/>
              <a:t>IronPython</a:t>
            </a:r>
            <a:endParaRPr lang="en-IN" b="1" dirty="0"/>
          </a:p>
        </p:txBody>
      </p:sp>
      <p:sp>
        <p:nvSpPr>
          <p:cNvPr id="3" name="Content Placeholder 2">
            <a:extLst>
              <a:ext uri="{FF2B5EF4-FFF2-40B4-BE49-F238E27FC236}">
                <a16:creationId xmlns:a16="http://schemas.microsoft.com/office/drawing/2014/main" id="{28ED218C-220D-18A8-7139-4C023667BA24}"/>
              </a:ext>
            </a:extLst>
          </p:cNvPr>
          <p:cNvSpPr>
            <a:spLocks noGrp="1"/>
          </p:cNvSpPr>
          <p:nvPr>
            <p:ph idx="1"/>
          </p:nvPr>
        </p:nvSpPr>
        <p:spPr>
          <a:xfrm>
            <a:off x="838200" y="1097280"/>
            <a:ext cx="10515600" cy="5684520"/>
          </a:xfrm>
        </p:spPr>
        <p:txBody>
          <a:bodyPr>
            <a:normAutofit/>
          </a:bodyPr>
          <a:lstStyle/>
          <a:p>
            <a:pPr algn="l" fontAlgn="base"/>
            <a:r>
              <a:rPr lang="en-US" b="0" i="0" dirty="0" err="1">
                <a:solidFill>
                  <a:srgbClr val="232629"/>
                </a:solidFill>
                <a:effectLst/>
                <a:latin typeface="Times New Roman" panose="02020603050405020304" pitchFamily="18" charset="0"/>
                <a:cs typeface="Times New Roman" panose="02020603050405020304" pitchFamily="18" charset="0"/>
              </a:rPr>
              <a:t>CPython</a:t>
            </a:r>
            <a:r>
              <a:rPr lang="en-US" b="0" i="0" dirty="0">
                <a:solidFill>
                  <a:srgbClr val="232629"/>
                </a:solidFill>
                <a:effectLst/>
                <a:latin typeface="Times New Roman" panose="02020603050405020304" pitchFamily="18" charset="0"/>
                <a:cs typeface="Times New Roman" panose="02020603050405020304" pitchFamily="18" charset="0"/>
              </a:rPr>
              <a:t> is the original implementation, written in C. (The "C" part in "</a:t>
            </a:r>
            <a:r>
              <a:rPr lang="en-US" b="0" i="0" dirty="0" err="1">
                <a:solidFill>
                  <a:srgbClr val="232629"/>
                </a:solidFill>
                <a:effectLst/>
                <a:latin typeface="Times New Roman" panose="02020603050405020304" pitchFamily="18" charset="0"/>
                <a:cs typeface="Times New Roman" panose="02020603050405020304" pitchFamily="18" charset="0"/>
              </a:rPr>
              <a:t>CPython</a:t>
            </a:r>
            <a:r>
              <a:rPr lang="en-US" b="0" i="0" dirty="0">
                <a:solidFill>
                  <a:srgbClr val="232629"/>
                </a:solidFill>
                <a:effectLst/>
                <a:latin typeface="Times New Roman" panose="02020603050405020304" pitchFamily="18" charset="0"/>
                <a:cs typeface="Times New Roman" panose="02020603050405020304" pitchFamily="18" charset="0"/>
              </a:rPr>
              <a:t>" refers to the language that was used to write Python interpreter itself.)</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CPython</a:t>
            </a:r>
            <a:r>
              <a:rPr lang="en-US" b="0" i="0" dirty="0">
                <a:solidFill>
                  <a:srgbClr val="202124"/>
                </a:solidFill>
                <a:effectLst/>
                <a:latin typeface="Times New Roman" panose="02020603050405020304" pitchFamily="18" charset="0"/>
                <a:cs typeface="Times New Roman" panose="02020603050405020304" pitchFamily="18" charset="0"/>
              </a:rPr>
              <a:t> compiles Python to intermediate bytecode that is then interpreted by a virtual machine</a:t>
            </a:r>
            <a:endParaRPr lang="en-US" b="0" i="0" dirty="0">
              <a:solidFill>
                <a:srgbClr val="232629"/>
              </a:solidFill>
              <a:effectLst/>
              <a:latin typeface="Times New Roman" panose="02020603050405020304" pitchFamily="18" charset="0"/>
              <a:cs typeface="Times New Roman" panose="02020603050405020304" pitchFamily="18" charset="0"/>
            </a:endParaRPr>
          </a:p>
          <a:p>
            <a:pPr algn="l" fontAlgn="base"/>
            <a:r>
              <a:rPr lang="en-US" b="0" i="0" dirty="0" err="1">
                <a:solidFill>
                  <a:srgbClr val="232629"/>
                </a:solidFill>
                <a:effectLst/>
                <a:latin typeface="Times New Roman" panose="02020603050405020304" pitchFamily="18" charset="0"/>
                <a:cs typeface="Times New Roman" panose="02020603050405020304" pitchFamily="18" charset="0"/>
              </a:rPr>
              <a:t>Jython</a:t>
            </a:r>
            <a:r>
              <a:rPr lang="en-US" b="0" i="0" dirty="0">
                <a:solidFill>
                  <a:srgbClr val="232629"/>
                </a:solidFill>
                <a:effectLst/>
                <a:latin typeface="Times New Roman" panose="02020603050405020304" pitchFamily="18" charset="0"/>
                <a:cs typeface="Times New Roman" panose="02020603050405020304" pitchFamily="18" charset="0"/>
              </a:rPr>
              <a:t> is the same language (Python), but implemented using Java. </a:t>
            </a:r>
            <a:r>
              <a:rPr lang="en-US" b="0" i="0" dirty="0" err="1">
                <a:solidFill>
                  <a:srgbClr val="202124"/>
                </a:solidFill>
                <a:effectLst/>
                <a:latin typeface="Times New Roman" panose="02020603050405020304" pitchFamily="18" charset="0"/>
                <a:cs typeface="Times New Roman" panose="02020603050405020304" pitchFamily="18" charset="0"/>
              </a:rPr>
              <a:t>Jython</a:t>
            </a:r>
            <a:r>
              <a:rPr lang="en-US" b="0" i="0" dirty="0">
                <a:solidFill>
                  <a:srgbClr val="202124"/>
                </a:solidFill>
                <a:effectLst/>
                <a:latin typeface="Times New Roman" panose="02020603050405020304" pitchFamily="18" charset="0"/>
                <a:cs typeface="Times New Roman" panose="02020603050405020304" pitchFamily="18" charset="0"/>
              </a:rPr>
              <a:t> compiles your Python code to Java bytecode, so your Python code can run on the JVM.</a:t>
            </a:r>
            <a:endParaRPr lang="en-US" b="0" i="0" dirty="0">
              <a:solidFill>
                <a:srgbClr val="232629"/>
              </a:solidFill>
              <a:effectLst/>
              <a:latin typeface="Times New Roman" panose="02020603050405020304" pitchFamily="18" charset="0"/>
              <a:cs typeface="Times New Roman" panose="02020603050405020304" pitchFamily="18" charset="0"/>
            </a:endParaRPr>
          </a:p>
          <a:p>
            <a:pPr algn="l" fontAlgn="base"/>
            <a:r>
              <a:rPr lang="en-US" b="0" i="0" dirty="0" err="1">
                <a:solidFill>
                  <a:srgbClr val="232629"/>
                </a:solidFill>
                <a:effectLst/>
                <a:latin typeface="Times New Roman" panose="02020603050405020304" pitchFamily="18" charset="0"/>
                <a:cs typeface="Times New Roman" panose="02020603050405020304" pitchFamily="18" charset="0"/>
              </a:rPr>
              <a:t>IronPython</a:t>
            </a:r>
            <a:r>
              <a:rPr lang="en-US" b="0" i="0" dirty="0">
                <a:solidFill>
                  <a:srgbClr val="232629"/>
                </a:solidFill>
                <a:effectLst/>
                <a:latin typeface="Times New Roman" panose="02020603050405020304" pitchFamily="18" charset="0"/>
                <a:cs typeface="Times New Roman" panose="02020603050405020304" pitchFamily="18" charset="0"/>
              </a:rPr>
              <a:t> interpreter was written in C#.</a:t>
            </a:r>
          </a:p>
          <a:p>
            <a:pPr algn="l" fontAlgn="base"/>
            <a:r>
              <a:rPr lang="en-US" b="0" i="0" dirty="0">
                <a:solidFill>
                  <a:srgbClr val="232629"/>
                </a:solidFill>
                <a:effectLst/>
                <a:latin typeface="Times New Roman" panose="02020603050405020304" pitchFamily="18" charset="0"/>
                <a:cs typeface="Times New Roman" panose="02020603050405020304" pitchFamily="18" charset="0"/>
              </a:rPr>
              <a:t>There's also </a:t>
            </a:r>
            <a:r>
              <a:rPr lang="en-US" b="0" i="0" dirty="0" err="1">
                <a:solidFill>
                  <a:srgbClr val="232629"/>
                </a:solidFill>
                <a:effectLst/>
                <a:latin typeface="Times New Roman" panose="02020603050405020304" pitchFamily="18" charset="0"/>
                <a:cs typeface="Times New Roman" panose="02020603050405020304" pitchFamily="18" charset="0"/>
              </a:rPr>
              <a:t>PyPy</a:t>
            </a:r>
            <a:r>
              <a:rPr lang="en-US" b="0" i="0" dirty="0">
                <a:solidFill>
                  <a:srgbClr val="232629"/>
                </a:solidFill>
                <a:effectLst/>
                <a:latin typeface="Times New Roman" panose="02020603050405020304" pitchFamily="18" charset="0"/>
                <a:cs typeface="Times New Roman" panose="02020603050405020304" pitchFamily="18" charset="0"/>
              </a:rPr>
              <a:t> - a Python interpreter written in Python</a:t>
            </a:r>
            <a:r>
              <a:rPr lang="en-US" b="1" i="0" dirty="0">
                <a:solidFill>
                  <a:srgbClr val="232629"/>
                </a:solidFill>
                <a:effectLst/>
                <a:latin typeface="Times New Roman" panose="02020603050405020304" pitchFamily="18" charset="0"/>
                <a:cs typeface="Times New Roman" panose="02020603050405020304" pitchFamily="18" charset="0"/>
              </a:rPr>
              <a:t>.</a:t>
            </a:r>
            <a:r>
              <a:rPr lang="en-US" b="1" i="0" dirty="0">
                <a:solidFill>
                  <a:srgbClr val="202124"/>
                </a:solidFill>
                <a:effectLst/>
                <a:latin typeface="Times New Roman" panose="02020603050405020304" pitchFamily="18" charset="0"/>
                <a:cs typeface="Times New Roman" panose="02020603050405020304" pitchFamily="18" charset="0"/>
              </a:rPr>
              <a:t> </a:t>
            </a:r>
            <a:r>
              <a:rPr lang="en-US" i="0" dirty="0">
                <a:solidFill>
                  <a:srgbClr val="202124"/>
                </a:solidFill>
                <a:effectLst/>
                <a:latin typeface="Times New Roman" panose="02020603050405020304" pitchFamily="18" charset="0"/>
                <a:cs typeface="Times New Roman" panose="02020603050405020304" pitchFamily="18" charset="0"/>
              </a:rPr>
              <a:t>The </a:t>
            </a:r>
            <a:r>
              <a:rPr lang="en-US" i="0" dirty="0" err="1">
                <a:solidFill>
                  <a:srgbClr val="202124"/>
                </a:solidFill>
                <a:effectLst/>
                <a:latin typeface="Times New Roman" panose="02020603050405020304" pitchFamily="18" charset="0"/>
                <a:cs typeface="Times New Roman" panose="02020603050405020304" pitchFamily="18" charset="0"/>
              </a:rPr>
              <a:t>PyPy</a:t>
            </a:r>
            <a:r>
              <a:rPr lang="en-US" i="0" dirty="0">
                <a:solidFill>
                  <a:srgbClr val="202124"/>
                </a:solidFill>
                <a:effectLst/>
                <a:latin typeface="Times New Roman" panose="02020603050405020304" pitchFamily="18" charset="0"/>
                <a:cs typeface="Times New Roman" panose="02020603050405020304" pitchFamily="18" charset="0"/>
              </a:rPr>
              <a:t> implementation is 16 times faster than the </a:t>
            </a:r>
            <a:r>
              <a:rPr lang="en-US" i="0" dirty="0" err="1">
                <a:solidFill>
                  <a:srgbClr val="202124"/>
                </a:solidFill>
                <a:effectLst/>
                <a:latin typeface="Times New Roman" panose="02020603050405020304" pitchFamily="18" charset="0"/>
                <a:cs typeface="Times New Roman" panose="02020603050405020304" pitchFamily="18" charset="0"/>
              </a:rPr>
              <a:t>CPython</a:t>
            </a:r>
            <a:r>
              <a:rPr lang="en-US" i="0" dirty="0">
                <a:solidFill>
                  <a:srgbClr val="202124"/>
                </a:solidFill>
                <a:effectLst/>
                <a:latin typeface="Times New Roman" panose="02020603050405020304" pitchFamily="18" charset="0"/>
                <a:cs typeface="Times New Roman" panose="02020603050405020304" pitchFamily="18" charset="0"/>
              </a:rPr>
              <a:t> implementation.</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err="1">
                <a:solidFill>
                  <a:srgbClr val="202124"/>
                </a:solidFill>
                <a:effectLst/>
                <a:latin typeface="Times New Roman" panose="02020603050405020304" pitchFamily="18" charset="0"/>
                <a:cs typeface="Times New Roman" panose="02020603050405020304" pitchFamily="18" charset="0"/>
              </a:rPr>
              <a:t>PyPy</a:t>
            </a:r>
            <a:r>
              <a:rPr lang="en-US" b="0" i="0" dirty="0">
                <a:solidFill>
                  <a:srgbClr val="202124"/>
                </a:solidFill>
                <a:effectLst/>
                <a:latin typeface="Times New Roman" panose="02020603050405020304" pitchFamily="18" charset="0"/>
                <a:cs typeface="Times New Roman" panose="02020603050405020304" pitchFamily="18" charset="0"/>
              </a:rPr>
              <a:t> uses just-in-time (JIT) compilation to translate Python code into machine-native assembly language</a:t>
            </a:r>
          </a:p>
          <a:p>
            <a:pPr algn="l" fontAlgn="base"/>
            <a:r>
              <a:rPr lang="en-US" b="0" i="0" dirty="0">
                <a:solidFill>
                  <a:srgbClr val="202124"/>
                </a:solidFill>
                <a:effectLst/>
                <a:latin typeface="Times New Roman" panose="02020603050405020304" pitchFamily="18" charset="0"/>
                <a:cs typeface="Times New Roman" panose="02020603050405020304" pitchFamily="18" charset="0"/>
              </a:rPr>
              <a:t>C# and </a:t>
            </a:r>
            <a:r>
              <a:rPr lang="en-US" b="0" i="0" dirty="0" err="1">
                <a:solidFill>
                  <a:srgbClr val="202124"/>
                </a:solidFill>
                <a:effectLst/>
                <a:latin typeface="Times New Roman" panose="02020603050405020304" pitchFamily="18" charset="0"/>
                <a:cs typeface="Times New Roman" panose="02020603050405020304" pitchFamily="18" charset="0"/>
              </a:rPr>
              <a:t>RPython</a:t>
            </a:r>
            <a:r>
              <a:rPr lang="en-US" b="0" i="0" dirty="0">
                <a:solidFill>
                  <a:srgbClr val="202124"/>
                </a:solidFill>
                <a:effectLst/>
                <a:latin typeface="Times New Roman" panose="02020603050405020304" pitchFamily="18" charset="0"/>
                <a:cs typeface="Times New Roman" panose="02020603050405020304" pitchFamily="18" charset="0"/>
              </a:rPr>
              <a:t> (a subset of Python), respectively.</a:t>
            </a:r>
            <a:endParaRPr lang="en-US" i="0" dirty="0">
              <a:solidFill>
                <a:srgbClr val="232629"/>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09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1200-68B7-576F-1B21-9F44EA88156B}"/>
              </a:ext>
            </a:extLst>
          </p:cNvPr>
          <p:cNvSpPr>
            <a:spLocks noGrp="1"/>
          </p:cNvSpPr>
          <p:nvPr>
            <p:ph type="title"/>
          </p:nvPr>
        </p:nvSpPr>
        <p:spPr>
          <a:xfrm>
            <a:off x="838200" y="681037"/>
            <a:ext cx="10515600" cy="1325563"/>
          </a:xfrm>
        </p:spPr>
        <p:txBody>
          <a:bodyPr/>
          <a:lstStyle/>
          <a:p>
            <a:r>
              <a:rPr lang="en-US" b="1" i="0" dirty="0">
                <a:solidFill>
                  <a:srgbClr val="202124"/>
                </a:solidFill>
                <a:effectLst/>
                <a:latin typeface="Google Sans"/>
              </a:rPr>
              <a:t>Python Features and Advantages</a:t>
            </a:r>
            <a:br>
              <a:rPr lang="en-US" b="0" i="0" dirty="0">
                <a:solidFill>
                  <a:srgbClr val="202124"/>
                </a:solidFill>
                <a:effectLst/>
                <a:latin typeface="Google Sans"/>
              </a:rPr>
            </a:br>
            <a:endParaRPr lang="en-IN" dirty="0"/>
          </a:p>
        </p:txBody>
      </p:sp>
      <p:sp>
        <p:nvSpPr>
          <p:cNvPr id="3" name="Content Placeholder 2">
            <a:extLst>
              <a:ext uri="{FF2B5EF4-FFF2-40B4-BE49-F238E27FC236}">
                <a16:creationId xmlns:a16="http://schemas.microsoft.com/office/drawing/2014/main" id="{0B8415B9-E002-5213-2B6F-1D680A8B0013}"/>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Easy to Code. Python is a very high-level programming language, yet it is effortless to learn. ...</a:t>
            </a:r>
          </a:p>
          <a:p>
            <a:pPr algn="l">
              <a:buFont typeface="Arial" panose="020B0604020202020204" pitchFamily="34" charset="0"/>
              <a:buChar char="•"/>
            </a:pPr>
            <a:r>
              <a:rPr lang="en-US" b="0" i="0" dirty="0">
                <a:solidFill>
                  <a:srgbClr val="202124"/>
                </a:solidFill>
                <a:effectLst/>
                <a:latin typeface="arial" panose="020B0604020202020204" pitchFamily="34" charset="0"/>
              </a:rPr>
              <a:t>Easy to Read. Python code looks like simple English words. ...</a:t>
            </a:r>
          </a:p>
          <a:p>
            <a:pPr algn="l">
              <a:buFont typeface="Arial" panose="020B0604020202020204" pitchFamily="34" charset="0"/>
              <a:buChar char="•"/>
            </a:pPr>
            <a:r>
              <a:rPr lang="en-US" b="0" i="0" dirty="0">
                <a:solidFill>
                  <a:srgbClr val="202124"/>
                </a:solidFill>
                <a:effectLst/>
                <a:latin typeface="arial" panose="020B0604020202020204" pitchFamily="34" charset="0"/>
              </a:rPr>
              <a:t>Free and Open-Source. ...</a:t>
            </a:r>
          </a:p>
          <a:p>
            <a:pPr algn="l">
              <a:buFont typeface="Arial" panose="020B0604020202020204" pitchFamily="34" charset="0"/>
              <a:buChar char="•"/>
            </a:pPr>
            <a:r>
              <a:rPr lang="en-US" b="0" i="0" dirty="0">
                <a:solidFill>
                  <a:srgbClr val="202124"/>
                </a:solidFill>
                <a:effectLst/>
                <a:latin typeface="arial" panose="020B0604020202020204" pitchFamily="34" charset="0"/>
              </a:rPr>
              <a:t>Robust Standard Library. ...</a:t>
            </a:r>
          </a:p>
          <a:p>
            <a:pPr algn="l">
              <a:buFont typeface="Arial" panose="020B0604020202020204" pitchFamily="34" charset="0"/>
              <a:buChar char="•"/>
            </a:pPr>
            <a:r>
              <a:rPr lang="en-US" b="0" i="0" dirty="0">
                <a:solidFill>
                  <a:srgbClr val="202124"/>
                </a:solidFill>
                <a:effectLst/>
                <a:latin typeface="arial" panose="020B0604020202020204" pitchFamily="34" charset="0"/>
              </a:rPr>
              <a:t>Interpreted. ...</a:t>
            </a:r>
          </a:p>
          <a:p>
            <a:pPr algn="l">
              <a:buFont typeface="Arial" panose="020B0604020202020204" pitchFamily="34" charset="0"/>
              <a:buChar char="•"/>
            </a:pPr>
            <a:r>
              <a:rPr lang="en-US" b="0" i="0" dirty="0">
                <a:solidFill>
                  <a:srgbClr val="202124"/>
                </a:solidFill>
                <a:effectLst/>
                <a:latin typeface="arial" panose="020B0604020202020204" pitchFamily="34" charset="0"/>
              </a:rPr>
              <a:t>Portable. ...</a:t>
            </a:r>
          </a:p>
          <a:p>
            <a:pPr algn="l">
              <a:buFont typeface="Arial" panose="020B0604020202020204" pitchFamily="34" charset="0"/>
              <a:buChar char="•"/>
            </a:pPr>
            <a:r>
              <a:rPr lang="en-US" b="0" i="0" dirty="0">
                <a:solidFill>
                  <a:srgbClr val="202124"/>
                </a:solidFill>
                <a:effectLst/>
                <a:latin typeface="arial" panose="020B0604020202020204" pitchFamily="34" charset="0"/>
              </a:rPr>
              <a:t>Object-Oriented and Procedure-Oriented. ...</a:t>
            </a:r>
          </a:p>
          <a:p>
            <a:pPr algn="l">
              <a:buFont typeface="Arial" panose="020B0604020202020204" pitchFamily="34" charset="0"/>
              <a:buChar char="•"/>
            </a:pPr>
            <a:r>
              <a:rPr lang="en-US" b="0" i="0" dirty="0">
                <a:solidFill>
                  <a:srgbClr val="202124"/>
                </a:solidFill>
                <a:effectLst/>
                <a:latin typeface="arial" panose="020B0604020202020204" pitchFamily="34" charset="0"/>
              </a:rPr>
              <a:t>Extensible.</a:t>
            </a:r>
          </a:p>
          <a:p>
            <a:endParaRPr lang="en-IN" dirty="0"/>
          </a:p>
        </p:txBody>
      </p:sp>
    </p:spTree>
    <p:extLst>
      <p:ext uri="{BB962C8B-B14F-4D97-AF65-F5344CB8AC3E}">
        <p14:creationId xmlns:p14="http://schemas.microsoft.com/office/powerpoint/2010/main" val="338917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6BD5-650C-76BC-F2D5-EE8FD4B78049}"/>
              </a:ext>
            </a:extLst>
          </p:cNvPr>
          <p:cNvSpPr>
            <a:spLocks noGrp="1"/>
          </p:cNvSpPr>
          <p:nvPr>
            <p:ph type="title"/>
          </p:nvPr>
        </p:nvSpPr>
        <p:spPr>
          <a:xfrm>
            <a:off x="838200" y="278062"/>
            <a:ext cx="10515600" cy="805949"/>
          </a:xfrm>
        </p:spPr>
        <p:txBody>
          <a:bodyPr/>
          <a:lstStyle/>
          <a:p>
            <a:r>
              <a:rPr lang="en-IN" b="1" dirty="0"/>
              <a:t>Diff of Python from other languages</a:t>
            </a:r>
          </a:p>
        </p:txBody>
      </p:sp>
      <p:sp>
        <p:nvSpPr>
          <p:cNvPr id="3" name="Content Placeholder 2">
            <a:extLst>
              <a:ext uri="{FF2B5EF4-FFF2-40B4-BE49-F238E27FC236}">
                <a16:creationId xmlns:a16="http://schemas.microsoft.com/office/drawing/2014/main" id="{957145A7-4987-761A-3551-318344850928}"/>
              </a:ext>
            </a:extLst>
          </p:cNvPr>
          <p:cNvSpPr>
            <a:spLocks noGrp="1"/>
          </p:cNvSpPr>
          <p:nvPr>
            <p:ph idx="1"/>
          </p:nvPr>
        </p:nvSpPr>
        <p:spPr>
          <a:xfrm>
            <a:off x="838200" y="1171074"/>
            <a:ext cx="10515600" cy="5005889"/>
          </a:xfrm>
        </p:spPr>
        <p:txBody>
          <a:bodyPr>
            <a:normAutofit fontScale="92500" lnSpcReduction="10000"/>
          </a:bodyPr>
          <a:lstStyle/>
          <a:p>
            <a:r>
              <a:rPr lang="en-IN" dirty="0"/>
              <a:t>Python code does not declare the types of variables –just assign to them and go</a:t>
            </a:r>
          </a:p>
          <a:p>
            <a:endParaRPr lang="en-IN" dirty="0"/>
          </a:p>
          <a:p>
            <a:r>
              <a:rPr lang="en-IN" dirty="0"/>
              <a:t>Python raises a runtime error if the code tries to read from a variable that has not been given a value</a:t>
            </a:r>
          </a:p>
          <a:p>
            <a:endParaRPr lang="en-IN" dirty="0"/>
          </a:p>
          <a:p>
            <a:r>
              <a:rPr lang="en-IN" dirty="0"/>
              <a:t>Like C++ and Java, python is case sensitive so “a” and “A” are different variables</a:t>
            </a:r>
          </a:p>
          <a:p>
            <a:endParaRPr lang="en-IN" dirty="0"/>
          </a:p>
          <a:p>
            <a:r>
              <a:rPr lang="en-IN" dirty="0"/>
              <a:t>The end of a line marks the end of a statement, so unlike C++ and java, Python does not require a semicolon at the end of each statement. You can include semicolons at the end of python statements, but it’s not the best practice. </a:t>
            </a:r>
          </a:p>
        </p:txBody>
      </p:sp>
    </p:spTree>
    <p:extLst>
      <p:ext uri="{BB962C8B-B14F-4D97-AF65-F5344CB8AC3E}">
        <p14:creationId xmlns:p14="http://schemas.microsoft.com/office/powerpoint/2010/main" val="678684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FFC9-0BA8-EBF7-3374-2A92682F5A76}"/>
              </a:ext>
            </a:extLst>
          </p:cNvPr>
          <p:cNvSpPr>
            <a:spLocks noGrp="1"/>
          </p:cNvSpPr>
          <p:nvPr>
            <p:ph type="title"/>
          </p:nvPr>
        </p:nvSpPr>
        <p:spPr>
          <a:xfrm>
            <a:off x="838200" y="921307"/>
            <a:ext cx="10515600" cy="1039469"/>
          </a:xfrm>
        </p:spPr>
        <p:txBody>
          <a:bodyPr>
            <a:normAutofit fontScale="90000"/>
          </a:bodyPr>
          <a:lstStyle/>
          <a:p>
            <a:r>
              <a:rPr lang="en-US" b="1" i="0" dirty="0">
                <a:solidFill>
                  <a:srgbClr val="202124"/>
                </a:solidFill>
                <a:effectLst/>
                <a:latin typeface="Google Sans"/>
              </a:rPr>
              <a:t>Real-world Applications of Python</a:t>
            </a:r>
            <a:br>
              <a:rPr lang="en-US" b="0" i="0" dirty="0">
                <a:solidFill>
                  <a:srgbClr val="202124"/>
                </a:solidFill>
                <a:effectLst/>
                <a:latin typeface="Google Sans"/>
              </a:rPr>
            </a:br>
            <a:br>
              <a:rPr lang="en-US" b="0" i="0" dirty="0">
                <a:solidFill>
                  <a:srgbClr val="202124"/>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FDEEF9A-FE5A-BA7A-0995-A9806B3A6DA6}"/>
              </a:ext>
            </a:extLst>
          </p:cNvPr>
          <p:cNvSpPr>
            <a:spLocks noGrp="1"/>
          </p:cNvSpPr>
          <p:nvPr>
            <p:ph idx="1"/>
          </p:nvPr>
        </p:nvSpPr>
        <p:spPr>
          <a:xfrm>
            <a:off x="838200" y="1665369"/>
            <a:ext cx="10515600" cy="4351338"/>
          </a:xfrm>
        </p:spPr>
        <p:txBody>
          <a:bodyPr>
            <a:normAutofit lnSpcReduction="10000"/>
          </a:bodyPr>
          <a:lstStyle/>
          <a:p>
            <a:pPr algn="l">
              <a:buFont typeface="Arial" panose="020B0604020202020204" pitchFamily="34" charset="0"/>
              <a:buChar char="•"/>
            </a:pPr>
            <a:r>
              <a:rPr lang="en-US" b="0" i="0" dirty="0">
                <a:solidFill>
                  <a:srgbClr val="202124"/>
                </a:solidFill>
                <a:effectLst/>
                <a:latin typeface="arial" panose="020B0604020202020204" pitchFamily="34" charset="0"/>
              </a:rPr>
              <a:t>Web Development. </a:t>
            </a:r>
          </a:p>
          <a:p>
            <a:pPr algn="l">
              <a:buFont typeface="Arial" panose="020B0604020202020204" pitchFamily="34" charset="0"/>
              <a:buChar char="•"/>
            </a:pPr>
            <a:r>
              <a:rPr lang="en-US" b="0" i="0" dirty="0">
                <a:solidFill>
                  <a:srgbClr val="202124"/>
                </a:solidFill>
                <a:effectLst/>
                <a:latin typeface="arial" panose="020B0604020202020204" pitchFamily="34" charset="0"/>
              </a:rPr>
              <a:t>Game Development. </a:t>
            </a:r>
          </a:p>
          <a:p>
            <a:pPr algn="l">
              <a:buFont typeface="Arial" panose="020B0604020202020204" pitchFamily="34" charset="0"/>
              <a:buChar char="•"/>
            </a:pPr>
            <a:r>
              <a:rPr lang="en-US" b="0" i="0" dirty="0">
                <a:solidFill>
                  <a:srgbClr val="202124"/>
                </a:solidFill>
                <a:effectLst/>
                <a:latin typeface="arial" panose="020B0604020202020204" pitchFamily="34" charset="0"/>
              </a:rPr>
              <a:t>Scientific and Numeric Applications.</a:t>
            </a:r>
          </a:p>
          <a:p>
            <a:pPr algn="l">
              <a:buFont typeface="Arial" panose="020B0604020202020204" pitchFamily="34" charset="0"/>
              <a:buChar char="•"/>
            </a:pPr>
            <a:r>
              <a:rPr lang="en-US" b="0" i="0" dirty="0">
                <a:solidFill>
                  <a:srgbClr val="202124"/>
                </a:solidFill>
                <a:effectLst/>
                <a:latin typeface="arial" panose="020B0604020202020204" pitchFamily="34" charset="0"/>
              </a:rPr>
              <a:t>Artificial Intelligence and Machine Learning. </a:t>
            </a:r>
          </a:p>
          <a:p>
            <a:pPr algn="l">
              <a:buFont typeface="Arial" panose="020B0604020202020204" pitchFamily="34" charset="0"/>
              <a:buChar char="•"/>
            </a:pPr>
            <a:r>
              <a:rPr lang="en-US" b="0" i="0" dirty="0">
                <a:solidFill>
                  <a:srgbClr val="202124"/>
                </a:solidFill>
                <a:effectLst/>
                <a:latin typeface="arial" panose="020B0604020202020204" pitchFamily="34" charset="0"/>
              </a:rPr>
              <a:t>Software Development. </a:t>
            </a:r>
          </a:p>
          <a:p>
            <a:pPr algn="l">
              <a:buFont typeface="Arial" panose="020B0604020202020204" pitchFamily="34" charset="0"/>
              <a:buChar char="•"/>
            </a:pPr>
            <a:r>
              <a:rPr lang="en-US" b="0" i="0" dirty="0">
                <a:solidFill>
                  <a:srgbClr val="202124"/>
                </a:solidFill>
                <a:effectLst/>
                <a:latin typeface="arial" panose="020B0604020202020204" pitchFamily="34" charset="0"/>
              </a:rPr>
              <a:t>Enterprise-level/Business Applications. </a:t>
            </a:r>
          </a:p>
          <a:p>
            <a:pPr algn="l">
              <a:buFont typeface="Arial" panose="020B0604020202020204" pitchFamily="34" charset="0"/>
              <a:buChar char="•"/>
            </a:pPr>
            <a:r>
              <a:rPr lang="en-US" b="0" i="0" dirty="0">
                <a:solidFill>
                  <a:srgbClr val="202124"/>
                </a:solidFill>
                <a:effectLst/>
                <a:latin typeface="arial" panose="020B0604020202020204" pitchFamily="34" charset="0"/>
              </a:rPr>
              <a:t>Education programs and training courses. </a:t>
            </a:r>
          </a:p>
          <a:p>
            <a:pPr algn="l">
              <a:buFont typeface="Arial" panose="020B0604020202020204" pitchFamily="34" charset="0"/>
              <a:buChar char="•"/>
            </a:pPr>
            <a:r>
              <a:rPr lang="en-US" dirty="0"/>
              <a:t>Etc...</a:t>
            </a:r>
            <a:br>
              <a:rPr lang="en-US" dirty="0"/>
            </a:br>
            <a:endParaRPr lang="en-IN" dirty="0"/>
          </a:p>
        </p:txBody>
      </p:sp>
    </p:spTree>
    <p:extLst>
      <p:ext uri="{BB962C8B-B14F-4D97-AF65-F5344CB8AC3E}">
        <p14:creationId xmlns:p14="http://schemas.microsoft.com/office/powerpoint/2010/main" val="2657563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4ACAE-5EB4-2478-9C0C-2A5539850A7B}"/>
              </a:ext>
            </a:extLst>
          </p:cNvPr>
          <p:cNvSpPr>
            <a:spLocks noGrp="1"/>
          </p:cNvSpPr>
          <p:nvPr>
            <p:ph type="title"/>
          </p:nvPr>
        </p:nvSpPr>
        <p:spPr>
          <a:xfrm>
            <a:off x="838200" y="365125"/>
            <a:ext cx="10515600" cy="153349"/>
          </a:xfrm>
        </p:spPr>
        <p:txBody>
          <a:bodyPr>
            <a:normAutofit fontScale="90000"/>
          </a:bodyPr>
          <a:lstStyle/>
          <a:p>
            <a:r>
              <a:rPr lang="en-IN"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1B20B5B-1238-51A9-BFEA-DB9D8D3B1123}"/>
              </a:ext>
            </a:extLst>
          </p:cNvPr>
          <p:cNvSpPr>
            <a:spLocks noGrp="1"/>
          </p:cNvSpPr>
          <p:nvPr>
            <p:ph idx="1"/>
          </p:nvPr>
        </p:nvSpPr>
        <p:spPr>
          <a:xfrm>
            <a:off x="838200" y="365125"/>
            <a:ext cx="10515600" cy="2283807"/>
          </a:xfrm>
        </p:spPr>
        <p:txBody>
          <a:bodyPr/>
          <a:lstStyle/>
          <a:p>
            <a:pPr fontAlgn="base"/>
            <a:r>
              <a:rPr lang="en-IN" b="1" i="0" dirty="0">
                <a:solidFill>
                  <a:srgbClr val="273239"/>
                </a:solidFill>
                <a:effectLst/>
                <a:latin typeface="Times New Roman" panose="02020603050405020304" pitchFamily="18" charset="0"/>
                <a:cs typeface="Times New Roman" panose="02020603050405020304" pitchFamily="18" charset="0"/>
              </a:rPr>
              <a:t>Interactive mode</a:t>
            </a:r>
          </a:p>
          <a:p>
            <a:pPr lvl="1" fontAlgn="base"/>
            <a:r>
              <a:rPr lang="en-US" i="0" dirty="0">
                <a:solidFill>
                  <a:srgbClr val="202124"/>
                </a:solidFill>
                <a:effectLst/>
                <a:latin typeface="Times New Roman" panose="02020603050405020304" pitchFamily="18" charset="0"/>
                <a:cs typeface="Times New Roman" panose="02020603050405020304" pitchFamily="18" charset="0"/>
              </a:rPr>
              <a:t>Interactive mode is a command line shell which gives immediate feedback for each statement, while running previously fed statements in active memory. As new lines are fed into the interpreter, the fed program is evaluated both in part and in whole.[.</a:t>
            </a:r>
            <a:r>
              <a:rPr lang="en-US" i="0" dirty="0" err="1">
                <a:solidFill>
                  <a:srgbClr val="202124"/>
                </a:solidFill>
                <a:effectLst/>
                <a:latin typeface="Times New Roman" panose="02020603050405020304" pitchFamily="18" charset="0"/>
                <a:cs typeface="Times New Roman" panose="02020603050405020304" pitchFamily="18" charset="0"/>
              </a:rPr>
              <a:t>ipynb</a:t>
            </a:r>
            <a:r>
              <a:rPr lang="en-US" i="0" dirty="0">
                <a:solidFill>
                  <a:srgbClr val="202124"/>
                </a:solidFill>
                <a:effectLst/>
                <a:latin typeface="Times New Roman" panose="02020603050405020304" pitchFamily="18" charset="0"/>
                <a:cs typeface="Times New Roman" panose="02020603050405020304" pitchFamily="18" charset="0"/>
              </a:rPr>
              <a:t>]</a:t>
            </a:r>
            <a:endParaRPr lang="en-IN" dirty="0">
              <a:solidFill>
                <a:srgbClr val="273239"/>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5279616-8D19-209D-CC32-6AD1083629B5}"/>
              </a:ext>
            </a:extLst>
          </p:cNvPr>
          <p:cNvSpPr txBox="1">
            <a:spLocks/>
          </p:cNvSpPr>
          <p:nvPr/>
        </p:nvSpPr>
        <p:spPr>
          <a:xfrm>
            <a:off x="838200" y="2553714"/>
            <a:ext cx="10515600" cy="4304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b="1" i="0" dirty="0">
                <a:solidFill>
                  <a:srgbClr val="273239"/>
                </a:solidFill>
                <a:effectLst/>
                <a:latin typeface="Times New Roman" panose="02020603050405020304" pitchFamily="18" charset="0"/>
                <a:cs typeface="Times New Roman" panose="02020603050405020304" pitchFamily="18" charset="0"/>
              </a:rPr>
              <a:t>Script</a:t>
            </a:r>
            <a:r>
              <a:rPr lang="en-IN" b="1" dirty="0">
                <a:solidFill>
                  <a:srgbClr val="273239"/>
                </a:solidFill>
                <a:latin typeface="Times New Roman" panose="02020603050405020304" pitchFamily="18" charset="0"/>
                <a:cs typeface="Times New Roman" panose="02020603050405020304" pitchFamily="18" charset="0"/>
              </a:rPr>
              <a:t> mode</a:t>
            </a:r>
          </a:p>
          <a:p>
            <a:pPr lvl="1" fontAlgn="base"/>
            <a:r>
              <a:rPr lang="en-US" b="0" i="0" dirty="0">
                <a:solidFill>
                  <a:srgbClr val="273239"/>
                </a:solidFill>
                <a:effectLst/>
                <a:latin typeface="Times New Roman" panose="02020603050405020304" pitchFamily="18" charset="0"/>
                <a:cs typeface="Times New Roman" panose="02020603050405020304" pitchFamily="18" charset="0"/>
              </a:rPr>
              <a:t>Script etymologically means a system of writing. In the script mode, a python program can be written in a file. This file can then be saved and executed using the command prompt.</a:t>
            </a:r>
          </a:p>
          <a:p>
            <a:pPr lvl="1" fontAlgn="base"/>
            <a:r>
              <a:rPr lang="en-US" b="0" i="0" dirty="0">
                <a:solidFill>
                  <a:srgbClr val="273239"/>
                </a:solidFill>
                <a:effectLst/>
                <a:latin typeface="Times New Roman" panose="02020603050405020304" pitchFamily="18" charset="0"/>
                <a:cs typeface="Times New Roman" panose="02020603050405020304" pitchFamily="18" charset="0"/>
              </a:rPr>
              <a:t>We can view the code at any time by opening the file and editing becomes quite easy as we can open and view the entire code as many times as we want. Script mode is very suitable for writing long pieces of code. It is much preferred over interactive mode by experts in the program. The file made in the script made is by default saved in the Python installation folder and the extension to save a python file is “.</a:t>
            </a:r>
            <a:r>
              <a:rPr lang="en-US" b="0" i="0" dirty="0" err="1">
                <a:solidFill>
                  <a:srgbClr val="273239"/>
                </a:solidFill>
                <a:effectLst/>
                <a:latin typeface="Times New Roman" panose="02020603050405020304" pitchFamily="18" charset="0"/>
                <a:cs typeface="Times New Roman" panose="02020603050405020304" pitchFamily="18" charset="0"/>
              </a:rPr>
              <a:t>py</a:t>
            </a:r>
            <a:r>
              <a:rPr lang="en-US" b="0" i="0" dirty="0">
                <a:solidFill>
                  <a:srgbClr val="273239"/>
                </a:solidFill>
                <a:effectLst/>
                <a:latin typeface="Times New Roman" panose="02020603050405020304" pitchFamily="18" charset="0"/>
                <a:cs typeface="Times New Roman" panose="02020603050405020304" pitchFamily="18" charset="0"/>
              </a:rPr>
              <a:t>”.</a:t>
            </a:r>
            <a:endParaRPr lang="en-IN" b="1"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57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EF4A-C700-BCDD-9325-528E54CAA6EB}"/>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Why do we need to learn Python?</a:t>
            </a:r>
            <a:endParaRPr lang="en-IN" dirty="0"/>
          </a:p>
        </p:txBody>
      </p:sp>
      <p:sp>
        <p:nvSpPr>
          <p:cNvPr id="3" name="Content Placeholder 2">
            <a:extLst>
              <a:ext uri="{FF2B5EF4-FFF2-40B4-BE49-F238E27FC236}">
                <a16:creationId xmlns:a16="http://schemas.microsoft.com/office/drawing/2014/main" id="{196A4489-F23B-4C7E-7F15-4603D269AD27}"/>
              </a:ext>
            </a:extLst>
          </p:cNvPr>
          <p:cNvSpPr>
            <a:spLocks noGrp="1"/>
          </p:cNvSpPr>
          <p:nvPr>
            <p:ph idx="1"/>
          </p:nvPr>
        </p:nvSpPr>
        <p:spPr/>
        <p:txBody>
          <a:bodyPr>
            <a:normAutofit lnSpcReduction="10000"/>
          </a:bodyPr>
          <a:lstStyle/>
          <a:p>
            <a:r>
              <a:rPr lang="en-US" b="1" i="0" dirty="0">
                <a:solidFill>
                  <a:srgbClr val="202124"/>
                </a:solidFill>
                <a:effectLst/>
                <a:latin typeface="Times New Roman" panose="02020603050405020304" pitchFamily="18" charset="0"/>
                <a:cs typeface="Times New Roman" panose="02020603050405020304" pitchFamily="18" charset="0"/>
              </a:rPr>
              <a:t>Python is highly versatile</a:t>
            </a:r>
            <a:r>
              <a:rPr lang="en-US" b="0" i="0" dirty="0">
                <a:solidFill>
                  <a:srgbClr val="202124"/>
                </a:solidFill>
                <a:effectLst/>
                <a:latin typeface="Times New Roman" panose="02020603050405020304" pitchFamily="18" charset="0"/>
                <a:cs typeface="Times New Roman" panose="02020603050405020304" pitchFamily="18" charset="0"/>
              </a:rPr>
              <a:t>. You can use it for both small and complex tasks, and it is used across many different industries from its more common applications in data science and software engineering to environments like mobile app development, artificial intelligence, and machine learning.</a:t>
            </a:r>
          </a:p>
          <a:p>
            <a:endParaRPr lang="en-US" b="0" i="0" dirty="0">
              <a:solidFill>
                <a:srgbClr val="202124"/>
              </a:solidFill>
              <a:effectLst/>
              <a:latin typeface="Times New Roman" panose="02020603050405020304" pitchFamily="18" charset="0"/>
              <a:cs typeface="Times New Roman" panose="02020603050405020304" pitchFamily="18" charset="0"/>
            </a:endParaRPr>
          </a:p>
          <a:p>
            <a:r>
              <a:rPr lang="en-US" b="0" i="0" dirty="0">
                <a:solidFill>
                  <a:srgbClr val="202124"/>
                </a:solidFill>
                <a:effectLst/>
                <a:latin typeface="Times New Roman" panose="02020603050405020304" pitchFamily="18" charset="0"/>
                <a:cs typeface="Times New Roman" panose="02020603050405020304" pitchFamily="18" charset="0"/>
              </a:rPr>
              <a:t>The major fields include </a:t>
            </a:r>
            <a:r>
              <a:rPr lang="en-US" b="1" i="0" dirty="0">
                <a:solidFill>
                  <a:srgbClr val="202124"/>
                </a:solidFill>
                <a:effectLst/>
                <a:latin typeface="Times New Roman" panose="02020603050405020304" pitchFamily="18" charset="0"/>
                <a:cs typeface="Times New Roman" panose="02020603050405020304" pitchFamily="18" charset="0"/>
              </a:rPr>
              <a:t>Machine Learning and AI, Web Development, Data Analytics, Game Development, IoT, Application Development, and Game Development</a:t>
            </a:r>
            <a:r>
              <a:rPr lang="en-US" b="0" i="0" dirty="0">
                <a:solidFill>
                  <a:srgbClr val="202124"/>
                </a:solidFill>
                <a:effectLst/>
                <a:latin typeface="Times New Roman" panose="02020603050405020304" pitchFamily="18" charset="0"/>
                <a:cs typeface="Times New Roman" panose="02020603050405020304" pitchFamily="18" charset="0"/>
              </a:rPr>
              <a:t>. Many sectors including the healthcare sector, finance sector, aerospace sector, and banking sector rely heavily on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34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3727-C314-D8FB-CAEC-D9C4B3C1DD3E}"/>
              </a:ext>
            </a:extLst>
          </p:cNvPr>
          <p:cNvSpPr>
            <a:spLocks noGrp="1"/>
          </p:cNvSpPr>
          <p:nvPr>
            <p:ph type="title"/>
          </p:nvPr>
        </p:nvSpPr>
        <p:spPr>
          <a:xfrm>
            <a:off x="838200" y="365126"/>
            <a:ext cx="10515600" cy="950328"/>
          </a:xfrm>
        </p:spPr>
        <p:txBody>
          <a:bodyPr/>
          <a:lstStyle/>
          <a:p>
            <a:r>
              <a:rPr lang="en-IN" b="1" dirty="0"/>
              <a:t>Python Code Execution</a:t>
            </a:r>
          </a:p>
        </p:txBody>
      </p:sp>
      <p:sp>
        <p:nvSpPr>
          <p:cNvPr id="3" name="Content Placeholder 2">
            <a:extLst>
              <a:ext uri="{FF2B5EF4-FFF2-40B4-BE49-F238E27FC236}">
                <a16:creationId xmlns:a16="http://schemas.microsoft.com/office/drawing/2014/main" id="{97858E59-581E-D747-D792-83FE15258D40}"/>
              </a:ext>
            </a:extLst>
          </p:cNvPr>
          <p:cNvSpPr>
            <a:spLocks noGrp="1"/>
          </p:cNvSpPr>
          <p:nvPr>
            <p:ph idx="1"/>
          </p:nvPr>
        </p:nvSpPr>
        <p:spPr>
          <a:xfrm>
            <a:off x="838200" y="1825625"/>
            <a:ext cx="10515600" cy="2136775"/>
          </a:xfrm>
        </p:spPr>
        <p:txBody>
          <a:bodyPr/>
          <a:lstStyle/>
          <a:p>
            <a:pPr marL="0" indent="0">
              <a:buNone/>
            </a:pPr>
            <a:r>
              <a:rPr lang="en-IN" dirty="0"/>
              <a:t>Python’s  traditional execution mode:</a:t>
            </a:r>
          </a:p>
          <a:p>
            <a:pPr marL="0" indent="0">
              <a:buNone/>
            </a:pPr>
            <a:r>
              <a:rPr lang="en-IN" dirty="0"/>
              <a:t>	Source code is translated to byte code, which is then run by the Python Virtual Machine. Code is automatically compiled, then it is interpreted.</a:t>
            </a:r>
          </a:p>
        </p:txBody>
      </p:sp>
      <p:pic>
        <p:nvPicPr>
          <p:cNvPr id="5" name="Picture 4">
            <a:extLst>
              <a:ext uri="{FF2B5EF4-FFF2-40B4-BE49-F238E27FC236}">
                <a16:creationId xmlns:a16="http://schemas.microsoft.com/office/drawing/2014/main" id="{59DCF523-A56F-E063-731E-460B10368917}"/>
              </a:ext>
            </a:extLst>
          </p:cNvPr>
          <p:cNvPicPr>
            <a:picLocks noChangeAspect="1"/>
          </p:cNvPicPr>
          <p:nvPr/>
        </p:nvPicPr>
        <p:blipFill>
          <a:blip r:embed="rId2"/>
          <a:stretch>
            <a:fillRect/>
          </a:stretch>
        </p:blipFill>
        <p:spPr>
          <a:xfrm>
            <a:off x="1989221" y="3441866"/>
            <a:ext cx="8293768" cy="3416134"/>
          </a:xfrm>
          <a:prstGeom prst="rect">
            <a:avLst/>
          </a:prstGeom>
        </p:spPr>
      </p:pic>
    </p:spTree>
    <p:extLst>
      <p:ext uri="{BB962C8B-B14F-4D97-AF65-F5344CB8AC3E}">
        <p14:creationId xmlns:p14="http://schemas.microsoft.com/office/powerpoint/2010/main" val="907849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2BD3-5AE9-3067-EE51-047F168B3B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8D0420-7BCC-5E03-687C-B435A97CA136}"/>
              </a:ext>
            </a:extLst>
          </p:cNvPr>
          <p:cNvSpPr>
            <a:spLocks noGrp="1"/>
          </p:cNvSpPr>
          <p:nvPr>
            <p:ph idx="1"/>
          </p:nvPr>
        </p:nvSpPr>
        <p:spPr/>
        <p:txBody>
          <a:bodyPr/>
          <a:lstStyle/>
          <a:p>
            <a:pPr algn="l"/>
            <a:r>
              <a:rPr lang="en-US" b="0" i="0" dirty="0">
                <a:solidFill>
                  <a:srgbClr val="030303"/>
                </a:solidFill>
                <a:effectLst/>
                <a:latin typeface="Roboto" panose="02000000000000000000" pitchFamily="2" charset="0"/>
              </a:rPr>
              <a:t>Download Python - </a:t>
            </a:r>
            <a:r>
              <a:rPr lang="en-US" b="0" i="0" dirty="0">
                <a:effectLst/>
                <a:latin typeface="Roboto" panose="02000000000000000000" pitchFamily="2" charset="0"/>
                <a:hlinkClick r:id="rId2"/>
              </a:rPr>
              <a:t>https://www.python.org/downloads/</a:t>
            </a:r>
          </a:p>
          <a:p>
            <a:pPr algn="l"/>
            <a:r>
              <a:rPr lang="en-US" b="0" i="0" dirty="0">
                <a:solidFill>
                  <a:srgbClr val="030303"/>
                </a:solidFill>
                <a:effectLst/>
                <a:latin typeface="Roboto" panose="02000000000000000000" pitchFamily="2" charset="0"/>
              </a:rPr>
              <a:t>Download VS Code - </a:t>
            </a:r>
            <a:r>
              <a:rPr lang="en-US" b="0" i="0" dirty="0">
                <a:effectLst/>
                <a:latin typeface="Roboto" panose="02000000000000000000" pitchFamily="2" charset="0"/>
                <a:hlinkClick r:id="rId3"/>
              </a:rPr>
              <a:t>https://code.visualstudio.com/download</a:t>
            </a:r>
          </a:p>
          <a:p>
            <a:pPr marL="0" indent="0">
              <a:buNone/>
            </a:pPr>
            <a:br>
              <a:rPr lang="en-US" b="0" i="0" dirty="0">
                <a:solidFill>
                  <a:srgbClr val="030303"/>
                </a:solidFill>
                <a:effectLst/>
                <a:latin typeface="Roboto" panose="02000000000000000000" pitchFamily="2" charset="0"/>
              </a:rPr>
            </a:br>
            <a:endParaRPr lang="en-IN" dirty="0"/>
          </a:p>
        </p:txBody>
      </p:sp>
    </p:spTree>
    <p:extLst>
      <p:ext uri="{BB962C8B-B14F-4D97-AF65-F5344CB8AC3E}">
        <p14:creationId xmlns:p14="http://schemas.microsoft.com/office/powerpoint/2010/main" val="383199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9942F-E320-B13D-F179-00313D461956}"/>
              </a:ext>
            </a:extLst>
          </p:cNvPr>
          <p:cNvSpPr>
            <a:spLocks noGrp="1"/>
          </p:cNvSpPr>
          <p:nvPr>
            <p:ph type="title"/>
          </p:nvPr>
        </p:nvSpPr>
        <p:spPr/>
        <p:txBody>
          <a:bodyPr/>
          <a:lstStyle/>
          <a:p>
            <a:r>
              <a:rPr lang="en-IN" b="1" dirty="0"/>
              <a:t>What is Python</a:t>
            </a:r>
          </a:p>
        </p:txBody>
      </p:sp>
      <p:sp>
        <p:nvSpPr>
          <p:cNvPr id="3" name="Content Placeholder 2">
            <a:extLst>
              <a:ext uri="{FF2B5EF4-FFF2-40B4-BE49-F238E27FC236}">
                <a16:creationId xmlns:a16="http://schemas.microsoft.com/office/drawing/2014/main" id="{FE07F9CF-FF68-A3CB-FF0A-A823F95F5839}"/>
              </a:ext>
            </a:extLst>
          </p:cNvPr>
          <p:cNvSpPr>
            <a:spLocks noGrp="1"/>
          </p:cNvSpPr>
          <p:nvPr>
            <p:ph idx="1"/>
          </p:nvPr>
        </p:nvSpPr>
        <p:spPr/>
        <p:txBody>
          <a:bodyPr>
            <a:normAutofit/>
          </a:bodyPr>
          <a:lstStyle/>
          <a:p>
            <a:pPr lvl="2"/>
            <a:r>
              <a:rPr lang="en-IN" sz="3200" dirty="0"/>
              <a:t>Python is a general purpose programming language that is often applied in scripting roles</a:t>
            </a:r>
          </a:p>
          <a:p>
            <a:pPr lvl="2"/>
            <a:endParaRPr lang="en-IN" sz="3200" dirty="0"/>
          </a:p>
          <a:p>
            <a:pPr lvl="2"/>
            <a:r>
              <a:rPr lang="en-IN" sz="3200" dirty="0"/>
              <a:t>So, Python is a programming language as well a scripting language</a:t>
            </a:r>
          </a:p>
          <a:p>
            <a:pPr lvl="2"/>
            <a:endParaRPr lang="en-IN" sz="3200" dirty="0"/>
          </a:p>
          <a:p>
            <a:pPr lvl="2"/>
            <a:r>
              <a:rPr lang="en-IN" sz="3200" dirty="0"/>
              <a:t>Python is also called as Interpreted language</a:t>
            </a:r>
          </a:p>
        </p:txBody>
      </p:sp>
    </p:spTree>
    <p:extLst>
      <p:ext uri="{BB962C8B-B14F-4D97-AF65-F5344CB8AC3E}">
        <p14:creationId xmlns:p14="http://schemas.microsoft.com/office/powerpoint/2010/main" val="162577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0378-A137-AF30-4F01-8C7A45558E6B}"/>
              </a:ext>
            </a:extLst>
          </p:cNvPr>
          <p:cNvSpPr>
            <a:spLocks noGrp="1"/>
          </p:cNvSpPr>
          <p:nvPr>
            <p:ph type="title"/>
          </p:nvPr>
        </p:nvSpPr>
        <p:spPr/>
        <p:txBody>
          <a:bodyPr/>
          <a:lstStyle/>
          <a:p>
            <a:pPr algn="ctr"/>
            <a:r>
              <a:rPr lang="en-IN" b="1" dirty="0"/>
              <a:t>Program vs Scripting language</a:t>
            </a:r>
          </a:p>
        </p:txBody>
      </p:sp>
      <p:sp>
        <p:nvSpPr>
          <p:cNvPr id="3" name="Text Placeholder 2">
            <a:extLst>
              <a:ext uri="{FF2B5EF4-FFF2-40B4-BE49-F238E27FC236}">
                <a16:creationId xmlns:a16="http://schemas.microsoft.com/office/drawing/2014/main" id="{19941843-7DC0-122B-126A-73E97F8CD36F}"/>
              </a:ext>
            </a:extLst>
          </p:cNvPr>
          <p:cNvSpPr>
            <a:spLocks noGrp="1"/>
          </p:cNvSpPr>
          <p:nvPr>
            <p:ph type="body" idx="1"/>
          </p:nvPr>
        </p:nvSpPr>
        <p:spPr/>
        <p:txBody>
          <a:bodyPr/>
          <a:lstStyle/>
          <a:p>
            <a:r>
              <a:rPr lang="en-IN" sz="3600" dirty="0"/>
              <a:t>Program</a:t>
            </a:r>
            <a:r>
              <a:rPr lang="en-IN" dirty="0"/>
              <a:t>	</a:t>
            </a:r>
          </a:p>
        </p:txBody>
      </p:sp>
      <p:sp>
        <p:nvSpPr>
          <p:cNvPr id="4" name="Content Placeholder 3">
            <a:extLst>
              <a:ext uri="{FF2B5EF4-FFF2-40B4-BE49-F238E27FC236}">
                <a16:creationId xmlns:a16="http://schemas.microsoft.com/office/drawing/2014/main" id="{A208FF67-8791-6F16-C6CC-DE481AE9F284}"/>
              </a:ext>
            </a:extLst>
          </p:cNvPr>
          <p:cNvSpPr>
            <a:spLocks noGrp="1"/>
          </p:cNvSpPr>
          <p:nvPr>
            <p:ph sz="half" idx="2"/>
          </p:nvPr>
        </p:nvSpPr>
        <p:spPr/>
        <p:txBody>
          <a:bodyPr>
            <a:normAutofit/>
          </a:bodyPr>
          <a:lstStyle/>
          <a:p>
            <a:pPr marL="0" indent="0">
              <a:buNone/>
            </a:pPr>
            <a:r>
              <a:rPr lang="en-IN" sz="3200" dirty="0"/>
              <a:t>      A program is executed </a:t>
            </a:r>
          </a:p>
          <a:p>
            <a:pPr lvl="1"/>
            <a:r>
              <a:rPr lang="en-IN" sz="2800" dirty="0"/>
              <a:t>( the source is first compiled and the result of that compilation is expected)</a:t>
            </a:r>
          </a:p>
          <a:p>
            <a:pPr marL="457200" lvl="1" indent="0">
              <a:buNone/>
            </a:pPr>
            <a:r>
              <a:rPr lang="en-IN" sz="2800" dirty="0"/>
              <a:t>A “program” in general, is a sequence of instructions written so that a computer can perform certain task.</a:t>
            </a:r>
          </a:p>
        </p:txBody>
      </p:sp>
      <p:sp>
        <p:nvSpPr>
          <p:cNvPr id="5" name="Text Placeholder 4">
            <a:extLst>
              <a:ext uri="{FF2B5EF4-FFF2-40B4-BE49-F238E27FC236}">
                <a16:creationId xmlns:a16="http://schemas.microsoft.com/office/drawing/2014/main" id="{21A09379-568C-2CE4-DEBD-A6E2D0A11F3F}"/>
              </a:ext>
            </a:extLst>
          </p:cNvPr>
          <p:cNvSpPr>
            <a:spLocks noGrp="1"/>
          </p:cNvSpPr>
          <p:nvPr>
            <p:ph type="body" sz="quarter" idx="3"/>
          </p:nvPr>
        </p:nvSpPr>
        <p:spPr/>
        <p:txBody>
          <a:bodyPr>
            <a:normAutofit/>
          </a:bodyPr>
          <a:lstStyle/>
          <a:p>
            <a:r>
              <a:rPr lang="en-IN" sz="3600" dirty="0"/>
              <a:t>Scripting</a:t>
            </a:r>
          </a:p>
        </p:txBody>
      </p:sp>
      <p:sp>
        <p:nvSpPr>
          <p:cNvPr id="6" name="Content Placeholder 5">
            <a:extLst>
              <a:ext uri="{FF2B5EF4-FFF2-40B4-BE49-F238E27FC236}">
                <a16:creationId xmlns:a16="http://schemas.microsoft.com/office/drawing/2014/main" id="{973570D9-A08E-B5A7-A755-ED5FDAB3A8B3}"/>
              </a:ext>
            </a:extLst>
          </p:cNvPr>
          <p:cNvSpPr>
            <a:spLocks noGrp="1"/>
          </p:cNvSpPr>
          <p:nvPr>
            <p:ph sz="quarter" idx="4"/>
          </p:nvPr>
        </p:nvSpPr>
        <p:spPr/>
        <p:txBody>
          <a:bodyPr>
            <a:normAutofit/>
          </a:bodyPr>
          <a:lstStyle/>
          <a:p>
            <a:r>
              <a:rPr lang="en-IN" dirty="0"/>
              <a:t>A script is interpreted</a:t>
            </a:r>
          </a:p>
          <a:p>
            <a:r>
              <a:rPr lang="en-IN" dirty="0"/>
              <a:t>A “script” is code written in a scripting language. A scripting language is nothing but a type of programming which we can write code to control another software application.</a:t>
            </a:r>
          </a:p>
        </p:txBody>
      </p:sp>
    </p:spTree>
    <p:extLst>
      <p:ext uri="{BB962C8B-B14F-4D97-AF65-F5344CB8AC3E}">
        <p14:creationId xmlns:p14="http://schemas.microsoft.com/office/powerpoint/2010/main" val="4064981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5C68817-2E25-5CCC-CE4B-D96250C87D9C}"/>
              </a:ext>
            </a:extLst>
          </p:cNvPr>
          <p:cNvSpPr txBox="1">
            <a:spLocks/>
          </p:cNvSpPr>
          <p:nvPr/>
        </p:nvSpPr>
        <p:spPr>
          <a:xfrm>
            <a:off x="838200" y="1690688"/>
            <a:ext cx="10515600" cy="4160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Invented in the Netherlands, early 90s </a:t>
            </a:r>
            <a:r>
              <a:rPr lang="en-US" sz="3200" u="sng" dirty="0"/>
              <a:t>by Guido van Rossum </a:t>
            </a:r>
          </a:p>
          <a:p>
            <a:r>
              <a:rPr lang="en-US" sz="3200" u="sng" dirty="0"/>
              <a:t> Open sourced from the beginning, managed by Python Software </a:t>
            </a:r>
            <a:r>
              <a:rPr lang="en-US" sz="3200" dirty="0"/>
              <a:t>Foundation </a:t>
            </a:r>
          </a:p>
          <a:p>
            <a:r>
              <a:rPr lang="en-US" sz="3200" dirty="0"/>
              <a:t> Considered a scripting language, but is much more </a:t>
            </a:r>
          </a:p>
          <a:p>
            <a:r>
              <a:rPr lang="en-US" sz="3200" dirty="0"/>
              <a:t> Scalable, object oriented and functional from the beginning</a:t>
            </a:r>
          </a:p>
          <a:p>
            <a:r>
              <a:rPr lang="en-US" sz="3200" dirty="0"/>
              <a:t> Used by Google from the beginning</a:t>
            </a:r>
            <a:endParaRPr lang="en-IN" sz="3200" dirty="0"/>
          </a:p>
        </p:txBody>
      </p:sp>
      <p:sp>
        <p:nvSpPr>
          <p:cNvPr id="6" name="Title 5">
            <a:extLst>
              <a:ext uri="{FF2B5EF4-FFF2-40B4-BE49-F238E27FC236}">
                <a16:creationId xmlns:a16="http://schemas.microsoft.com/office/drawing/2014/main" id="{E598DAFA-6DBB-15CF-3E73-39D712C9A769}"/>
              </a:ext>
            </a:extLst>
          </p:cNvPr>
          <p:cNvSpPr>
            <a:spLocks noGrp="1"/>
          </p:cNvSpPr>
          <p:nvPr>
            <p:ph type="title"/>
          </p:nvPr>
        </p:nvSpPr>
        <p:spPr/>
        <p:txBody>
          <a:bodyPr>
            <a:normAutofit fontScale="90000"/>
          </a:bodyPr>
          <a:lstStyle/>
          <a:p>
            <a:r>
              <a:rPr lang="en-IN" sz="6000" b="1" dirty="0"/>
              <a:t>History of python:</a:t>
            </a:r>
            <a:br>
              <a:rPr lang="en-IN" sz="4400" b="1" dirty="0"/>
            </a:br>
            <a:endParaRPr lang="en-IN" dirty="0"/>
          </a:p>
        </p:txBody>
      </p:sp>
    </p:spTree>
    <p:extLst>
      <p:ext uri="{BB962C8B-B14F-4D97-AF65-F5344CB8AC3E}">
        <p14:creationId xmlns:p14="http://schemas.microsoft.com/office/powerpoint/2010/main" val="276902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7F9A-3A8D-E889-BF63-84C8F6B31D00}"/>
              </a:ext>
            </a:extLst>
          </p:cNvPr>
          <p:cNvSpPr>
            <a:spLocks noGrp="1"/>
          </p:cNvSpPr>
          <p:nvPr>
            <p:ph type="title"/>
          </p:nvPr>
        </p:nvSpPr>
        <p:spPr>
          <a:xfrm>
            <a:off x="838200" y="365125"/>
            <a:ext cx="10515600" cy="12506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C18707F-34F8-D8F2-A7A4-6D554C214660}"/>
              </a:ext>
            </a:extLst>
          </p:cNvPr>
          <p:cNvSpPr>
            <a:spLocks noGrp="1"/>
          </p:cNvSpPr>
          <p:nvPr>
            <p:ph idx="1"/>
          </p:nvPr>
        </p:nvSpPr>
        <p:spPr>
          <a:xfrm>
            <a:off x="838200" y="735291"/>
            <a:ext cx="10515600" cy="1593130"/>
          </a:xfrm>
        </p:spPr>
        <p:txBody>
          <a:bodyPr/>
          <a:lstStyle/>
          <a:p>
            <a:pPr marL="0" indent="0">
              <a:buNone/>
            </a:pPr>
            <a:r>
              <a:rPr lang="en-US" dirty="0"/>
              <a:t>“Python is an experiment in how much freedom programmers need. Too much freedom and nobody can read another's code; too little and expressiveness is endangered.” - Guido van Rossum</a:t>
            </a:r>
          </a:p>
          <a:p>
            <a:endParaRPr lang="en-IN" dirty="0"/>
          </a:p>
        </p:txBody>
      </p:sp>
      <p:pic>
        <p:nvPicPr>
          <p:cNvPr id="1028" name="Picture 4" descr="Guido van Rossum - Wikipedia">
            <a:extLst>
              <a:ext uri="{FF2B5EF4-FFF2-40B4-BE49-F238E27FC236}">
                <a16:creationId xmlns:a16="http://schemas.microsoft.com/office/drawing/2014/main" id="{844BFA05-179A-48E3-BF4D-476A4BE7B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876" y="2460396"/>
            <a:ext cx="3687642" cy="366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30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D587-66FE-673D-4398-8F2E893AE4B9}"/>
              </a:ext>
            </a:extLst>
          </p:cNvPr>
          <p:cNvSpPr>
            <a:spLocks noGrp="1"/>
          </p:cNvSpPr>
          <p:nvPr>
            <p:ph type="title"/>
          </p:nvPr>
        </p:nvSpPr>
        <p:spPr/>
        <p:txBody>
          <a:bodyPr/>
          <a:lstStyle/>
          <a:p>
            <a:r>
              <a:rPr lang="en-IN" u="sng" dirty="0"/>
              <a:t>https://www.python.org</a:t>
            </a:r>
            <a:r>
              <a:rPr lang="en-IN" dirty="0"/>
              <a:t>/</a:t>
            </a:r>
          </a:p>
        </p:txBody>
      </p:sp>
      <p:pic>
        <p:nvPicPr>
          <p:cNvPr id="5" name="Content Placeholder 4">
            <a:extLst>
              <a:ext uri="{FF2B5EF4-FFF2-40B4-BE49-F238E27FC236}">
                <a16:creationId xmlns:a16="http://schemas.microsoft.com/office/drawing/2014/main" id="{C560344F-E172-E262-9238-F3D3B9266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30740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4B0A-1ECE-6A97-9290-CABCF432C73E}"/>
              </a:ext>
            </a:extLst>
          </p:cNvPr>
          <p:cNvSpPr>
            <a:spLocks noGrp="1"/>
          </p:cNvSpPr>
          <p:nvPr>
            <p:ph type="title"/>
          </p:nvPr>
        </p:nvSpPr>
        <p:spPr>
          <a:xfrm>
            <a:off x="340895" y="365125"/>
            <a:ext cx="10515600" cy="1325563"/>
          </a:xfrm>
        </p:spPr>
        <p:txBody>
          <a:bodyPr/>
          <a:lstStyle/>
          <a:p>
            <a:r>
              <a:rPr lang="en-IN" b="1" dirty="0"/>
              <a:t>Why Python?</a:t>
            </a:r>
            <a:br>
              <a:rPr lang="en-IN" b="1" dirty="0"/>
            </a:br>
            <a:r>
              <a:rPr lang="en-IN" sz="2800" b="1" dirty="0"/>
              <a:t>(why do people use Python)</a:t>
            </a:r>
            <a:endParaRPr lang="en-IN" b="1" dirty="0"/>
          </a:p>
        </p:txBody>
      </p:sp>
      <p:sp>
        <p:nvSpPr>
          <p:cNvPr id="3" name="Content Placeholder 2">
            <a:extLst>
              <a:ext uri="{FF2B5EF4-FFF2-40B4-BE49-F238E27FC236}">
                <a16:creationId xmlns:a16="http://schemas.microsoft.com/office/drawing/2014/main" id="{25182F96-118D-3C9C-A1D8-51ECCA96A776}"/>
              </a:ext>
            </a:extLst>
          </p:cNvPr>
          <p:cNvSpPr>
            <a:spLocks noGrp="1"/>
          </p:cNvSpPr>
          <p:nvPr>
            <p:ph idx="1"/>
          </p:nvPr>
        </p:nvSpPr>
        <p:spPr>
          <a:xfrm>
            <a:off x="609600" y="1825625"/>
            <a:ext cx="10744200" cy="4667250"/>
          </a:xfrm>
        </p:spPr>
        <p:txBody>
          <a:bodyPr>
            <a:normAutofit lnSpcReduction="10000"/>
          </a:bodyPr>
          <a:lstStyle/>
          <a:p>
            <a:pPr marL="0" indent="0" fontAlgn="t">
              <a:buNone/>
            </a:pPr>
            <a:r>
              <a:rPr lang="en-IN" b="1" i="0" dirty="0">
                <a:solidFill>
                  <a:srgbClr val="1A1A1A"/>
                </a:solidFill>
                <a:effectLst/>
              </a:rPr>
              <a:t>Pytho</a:t>
            </a:r>
            <a:r>
              <a:rPr lang="en-IN" b="1" dirty="0">
                <a:solidFill>
                  <a:srgbClr val="1A1A1A"/>
                </a:solidFill>
              </a:rPr>
              <a:t>n is Object-Oriented</a:t>
            </a:r>
          </a:p>
          <a:p>
            <a:pPr marL="0" indent="0" fontAlgn="t">
              <a:buNone/>
            </a:pPr>
            <a:r>
              <a:rPr lang="en-IN" i="0" dirty="0">
                <a:solidFill>
                  <a:srgbClr val="1A1A1A"/>
                </a:solidFill>
                <a:effectLst/>
              </a:rPr>
              <a:t>	St</a:t>
            </a:r>
            <a:r>
              <a:rPr lang="en-IN" dirty="0">
                <a:solidFill>
                  <a:srgbClr val="1A1A1A"/>
                </a:solidFill>
              </a:rPr>
              <a:t>ructure of python supports concepts such as polymorphism, operation overloading, and multiple inheritance</a:t>
            </a:r>
          </a:p>
          <a:p>
            <a:pPr marL="457200" lvl="1" indent="0" fontAlgn="t">
              <a:buNone/>
            </a:pPr>
            <a:endParaRPr lang="en-US" i="0" dirty="0">
              <a:solidFill>
                <a:srgbClr val="1A1A1A"/>
              </a:solidFill>
              <a:effectLst/>
            </a:endParaRPr>
          </a:p>
          <a:p>
            <a:pPr marL="0" indent="0" algn="l" fontAlgn="t">
              <a:buNone/>
            </a:pPr>
            <a:r>
              <a:rPr lang="en-US" b="1" i="0" dirty="0">
                <a:solidFill>
                  <a:srgbClr val="1A1A1A"/>
                </a:solidFill>
                <a:effectLst/>
              </a:rPr>
              <a:t>Indentation</a:t>
            </a:r>
          </a:p>
          <a:p>
            <a:pPr marL="0" indent="0" algn="l" fontAlgn="t">
              <a:buNone/>
            </a:pPr>
            <a:r>
              <a:rPr lang="en-US" b="1" dirty="0">
                <a:solidFill>
                  <a:srgbClr val="1A1A1A"/>
                </a:solidFill>
              </a:rPr>
              <a:t>	</a:t>
            </a:r>
            <a:r>
              <a:rPr lang="en-US" dirty="0">
                <a:solidFill>
                  <a:srgbClr val="1A1A1A"/>
                </a:solidFill>
              </a:rPr>
              <a:t>Indentation is one of the greatest future in python</a:t>
            </a:r>
          </a:p>
          <a:p>
            <a:pPr marL="0" indent="0" algn="l" fontAlgn="t">
              <a:buNone/>
            </a:pPr>
            <a:endParaRPr lang="en-US" b="1" i="0" dirty="0">
              <a:solidFill>
                <a:srgbClr val="1A1A1A"/>
              </a:solidFill>
              <a:effectLst/>
            </a:endParaRPr>
          </a:p>
          <a:p>
            <a:pPr marL="0" indent="0" algn="l" fontAlgn="t">
              <a:buNone/>
            </a:pPr>
            <a:r>
              <a:rPr lang="en-US" b="1" i="0" dirty="0">
                <a:solidFill>
                  <a:srgbClr val="1A1A1A"/>
                </a:solidFill>
                <a:effectLst/>
              </a:rPr>
              <a:t>Open Sour</a:t>
            </a:r>
            <a:r>
              <a:rPr lang="en-US" b="1" dirty="0">
                <a:solidFill>
                  <a:srgbClr val="1A1A1A"/>
                </a:solidFill>
              </a:rPr>
              <a:t>ce</a:t>
            </a:r>
          </a:p>
          <a:p>
            <a:pPr marL="0" indent="0" algn="l" fontAlgn="t">
              <a:buNone/>
            </a:pPr>
            <a:r>
              <a:rPr lang="en-US" b="1" i="0" dirty="0">
                <a:solidFill>
                  <a:srgbClr val="1A1A1A"/>
                </a:solidFill>
                <a:effectLst/>
              </a:rPr>
              <a:t>	</a:t>
            </a:r>
            <a:r>
              <a:rPr lang="en-US" dirty="0">
                <a:solidFill>
                  <a:srgbClr val="1A1A1A"/>
                </a:solidFill>
              </a:rPr>
              <a:t>Downloading and installing Python is free and easy. Source code is easily accessible</a:t>
            </a:r>
            <a:endParaRPr lang="en-US" b="1" i="0" dirty="0">
              <a:solidFill>
                <a:srgbClr val="1A1A1A"/>
              </a:solidFill>
              <a:effectLst/>
            </a:endParaRPr>
          </a:p>
          <a:p>
            <a:pPr algn="l" fontAlgn="t"/>
            <a:endParaRPr lang="en-US" b="1" i="0" dirty="0">
              <a:solidFill>
                <a:srgbClr val="1A1A1A"/>
              </a:solidFill>
              <a:effectLst/>
              <a:latin typeface="Montserrat" panose="00000500000000000000" pitchFamily="2" charset="0"/>
            </a:endParaRPr>
          </a:p>
        </p:txBody>
      </p:sp>
    </p:spTree>
    <p:extLst>
      <p:ext uri="{BB962C8B-B14F-4D97-AF65-F5344CB8AC3E}">
        <p14:creationId xmlns:p14="http://schemas.microsoft.com/office/powerpoint/2010/main" val="83833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A174B-ECD0-DBA5-22ED-F30400C731BD}"/>
              </a:ext>
            </a:extLst>
          </p:cNvPr>
          <p:cNvSpPr>
            <a:spLocks noGrp="1"/>
          </p:cNvSpPr>
          <p:nvPr>
            <p:ph idx="1"/>
          </p:nvPr>
        </p:nvSpPr>
        <p:spPr>
          <a:xfrm>
            <a:off x="838200" y="641684"/>
            <a:ext cx="10515600" cy="5535279"/>
          </a:xfrm>
        </p:spPr>
        <p:txBody>
          <a:bodyPr/>
          <a:lstStyle/>
          <a:p>
            <a:pPr marL="0" indent="0">
              <a:buNone/>
            </a:pPr>
            <a:r>
              <a:rPr lang="en-IN" b="1" dirty="0"/>
              <a:t>It’s Powerful</a:t>
            </a:r>
          </a:p>
          <a:p>
            <a:pPr marL="0" indent="0">
              <a:buNone/>
            </a:pPr>
            <a:r>
              <a:rPr lang="en-IN" dirty="0"/>
              <a:t>	Dynamic Typing</a:t>
            </a:r>
          </a:p>
          <a:p>
            <a:pPr marL="0" indent="0">
              <a:buNone/>
            </a:pPr>
            <a:r>
              <a:rPr lang="en-IN" dirty="0"/>
              <a:t>	Built-in types and tools</a:t>
            </a:r>
          </a:p>
          <a:p>
            <a:pPr marL="0" indent="0">
              <a:buNone/>
            </a:pPr>
            <a:r>
              <a:rPr lang="en-IN" dirty="0"/>
              <a:t>	Library utilities</a:t>
            </a:r>
          </a:p>
          <a:p>
            <a:pPr marL="0" indent="0">
              <a:buNone/>
            </a:pPr>
            <a:r>
              <a:rPr lang="en-IN" dirty="0"/>
              <a:t>	Automatic memory management</a:t>
            </a:r>
          </a:p>
          <a:p>
            <a:pPr marL="0" indent="0">
              <a:buNone/>
            </a:pPr>
            <a:r>
              <a:rPr lang="en-IN" b="1" dirty="0"/>
              <a:t>Portable</a:t>
            </a:r>
          </a:p>
          <a:p>
            <a:pPr marL="0" indent="0">
              <a:buNone/>
            </a:pPr>
            <a:r>
              <a:rPr lang="en-IN" b="1" dirty="0"/>
              <a:t>	</a:t>
            </a:r>
            <a:r>
              <a:rPr lang="en-IN" dirty="0"/>
              <a:t>Python runs virtually every major platform used today</a:t>
            </a:r>
          </a:p>
          <a:p>
            <a:pPr marL="0" indent="0">
              <a:buNone/>
            </a:pPr>
            <a:r>
              <a:rPr lang="en-IN" b="1" dirty="0"/>
              <a:t>	</a:t>
            </a:r>
            <a:r>
              <a:rPr lang="en-IN" dirty="0"/>
              <a:t>Python programs will run in exactly the same manner, irrespective of platform.</a:t>
            </a:r>
            <a:endParaRPr lang="en-IN" b="1" dirty="0"/>
          </a:p>
        </p:txBody>
      </p:sp>
    </p:spTree>
    <p:extLst>
      <p:ext uri="{BB962C8B-B14F-4D97-AF65-F5344CB8AC3E}">
        <p14:creationId xmlns:p14="http://schemas.microsoft.com/office/powerpoint/2010/main" val="85528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28A25-D97A-6981-FF3C-738987BA2434}"/>
              </a:ext>
            </a:extLst>
          </p:cNvPr>
          <p:cNvSpPr>
            <a:spLocks noGrp="1"/>
          </p:cNvSpPr>
          <p:nvPr>
            <p:ph idx="1"/>
          </p:nvPr>
        </p:nvSpPr>
        <p:spPr>
          <a:xfrm>
            <a:off x="838200" y="320842"/>
            <a:ext cx="10515600" cy="5856121"/>
          </a:xfrm>
        </p:spPr>
        <p:txBody>
          <a:bodyPr/>
          <a:lstStyle/>
          <a:p>
            <a:pPr marL="0" indent="0">
              <a:buNone/>
            </a:pPr>
            <a:r>
              <a:rPr lang="en-IN" b="1" dirty="0"/>
              <a:t>Easy to use</a:t>
            </a:r>
          </a:p>
          <a:p>
            <a:pPr marL="0" indent="0">
              <a:buNone/>
            </a:pPr>
            <a:r>
              <a:rPr lang="en-IN" dirty="0"/>
              <a:t>	No intermediate compile and link steps as in C / C++</a:t>
            </a:r>
          </a:p>
          <a:p>
            <a:pPr marL="0" indent="0">
              <a:buNone/>
            </a:pPr>
            <a:endParaRPr lang="en-IN" dirty="0"/>
          </a:p>
          <a:p>
            <a:pPr marL="0" indent="0">
              <a:buNone/>
            </a:pPr>
            <a:r>
              <a:rPr lang="en-IN" dirty="0"/>
              <a:t>	Python programs are compiled automatically to an intermediate form called bytecode, which the interpreter than reads</a:t>
            </a:r>
          </a:p>
          <a:p>
            <a:pPr marL="0" indent="0">
              <a:buNone/>
            </a:pPr>
            <a:endParaRPr lang="en-IN" dirty="0"/>
          </a:p>
          <a:p>
            <a:pPr marL="0" indent="0">
              <a:buNone/>
            </a:pPr>
            <a:r>
              <a:rPr lang="en-IN" dirty="0"/>
              <a:t>	This gives Python the development speed of an interpreter without the performance loss inherent in purely interpreted languages</a:t>
            </a:r>
          </a:p>
          <a:p>
            <a:pPr marL="0" indent="0">
              <a:buNone/>
            </a:pPr>
            <a:endParaRPr lang="en-IN" dirty="0"/>
          </a:p>
          <a:p>
            <a:pPr marL="0" indent="0">
              <a:buNone/>
            </a:pPr>
            <a:r>
              <a:rPr lang="en-IN" b="1" dirty="0"/>
              <a:t>Easy to learn</a:t>
            </a:r>
          </a:p>
          <a:p>
            <a:pPr marL="0" indent="0">
              <a:buNone/>
            </a:pPr>
            <a:r>
              <a:rPr lang="en-IN" b="1" dirty="0"/>
              <a:t>	</a:t>
            </a:r>
            <a:r>
              <a:rPr lang="en-IN" dirty="0"/>
              <a:t>Structure and syntax are pretty intuitive and easy to grasp</a:t>
            </a:r>
            <a:endParaRPr lang="en-IN" b="1" dirty="0"/>
          </a:p>
        </p:txBody>
      </p:sp>
    </p:spTree>
    <p:extLst>
      <p:ext uri="{BB962C8B-B14F-4D97-AF65-F5344CB8AC3E}">
        <p14:creationId xmlns:p14="http://schemas.microsoft.com/office/powerpoint/2010/main" val="824670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1091</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vt:lpstr>
      <vt:lpstr>Calibri</vt:lpstr>
      <vt:lpstr>Calibri Light</vt:lpstr>
      <vt:lpstr>Google Sans</vt:lpstr>
      <vt:lpstr>Montserrat</vt:lpstr>
      <vt:lpstr>Roboto</vt:lpstr>
      <vt:lpstr>Times New Roman</vt:lpstr>
      <vt:lpstr>Office Theme</vt:lpstr>
      <vt:lpstr>PYTHON</vt:lpstr>
      <vt:lpstr>What is Python</vt:lpstr>
      <vt:lpstr>Program vs Scripting language</vt:lpstr>
      <vt:lpstr>History of python: </vt:lpstr>
      <vt:lpstr> </vt:lpstr>
      <vt:lpstr>https://www.python.org/</vt:lpstr>
      <vt:lpstr>Why Python? (why do people use Python)</vt:lpstr>
      <vt:lpstr>PowerPoint Presentation</vt:lpstr>
      <vt:lpstr>PowerPoint Presentation</vt:lpstr>
      <vt:lpstr> </vt:lpstr>
      <vt:lpstr>Cpython, Jython, PyPy, IronPython</vt:lpstr>
      <vt:lpstr>Python Features and Advantages </vt:lpstr>
      <vt:lpstr>Diff of Python from other languages</vt:lpstr>
      <vt:lpstr>Real-world Applications of Python  </vt:lpstr>
      <vt:lpstr> </vt:lpstr>
      <vt:lpstr>Why do we need to learn Python?</vt:lpstr>
      <vt:lpstr>Python Code Execution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hari haran</dc:creator>
  <cp:lastModifiedBy>hari haran</cp:lastModifiedBy>
  <cp:revision>11</cp:revision>
  <dcterms:created xsi:type="dcterms:W3CDTF">2022-06-21T23:46:17Z</dcterms:created>
  <dcterms:modified xsi:type="dcterms:W3CDTF">2022-10-16T06:39:47Z</dcterms:modified>
</cp:coreProperties>
</file>