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0" r:id="rId3"/>
    <p:sldId id="259" r:id="rId4"/>
    <p:sldId id="261" r:id="rId5"/>
    <p:sldId id="263" r:id="rId6"/>
    <p:sldId id="268" r:id="rId7"/>
    <p:sldId id="262" r:id="rId8"/>
    <p:sldId id="269" r:id="rId9"/>
    <p:sldId id="270" r:id="rId10"/>
    <p:sldId id="267" r:id="rId11"/>
    <p:sldId id="264" r:id="rId12"/>
    <p:sldId id="298" r:id="rId13"/>
    <p:sldId id="299" r:id="rId14"/>
    <p:sldId id="282" r:id="rId15"/>
    <p:sldId id="273" r:id="rId16"/>
    <p:sldId id="274" r:id="rId17"/>
    <p:sldId id="275" r:id="rId18"/>
    <p:sldId id="276" r:id="rId19"/>
    <p:sldId id="277" r:id="rId20"/>
    <p:sldId id="278"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80" r:id="rId38"/>
    <p:sldId id="27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9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dirty="0"/>
              <a:t>                            </a:t>
            </a:r>
          </a:p>
          <a:p>
            <a:pPr>
              <a:buNone/>
            </a:pPr>
            <a:r>
              <a:rPr lang="en-US" dirty="0"/>
              <a:t>                                </a:t>
            </a:r>
            <a:r>
              <a:rPr lang="en-US" sz="2800" b="1" i="1" dirty="0">
                <a:solidFill>
                  <a:srgbClr val="FF0000"/>
                </a:solidFill>
              </a:rPr>
              <a:t>Project-67(P67)</a:t>
            </a:r>
            <a:r>
              <a:rPr lang="en-US" dirty="0"/>
              <a:t>  </a:t>
            </a:r>
          </a:p>
          <a:p>
            <a:pPr>
              <a:buNone/>
            </a:pPr>
            <a:r>
              <a:rPr lang="en-US" sz="2800" b="1" dirty="0"/>
              <a:t>                                 </a:t>
            </a:r>
            <a:r>
              <a:rPr lang="en-US" sz="2800" b="1" dirty="0">
                <a:solidFill>
                  <a:srgbClr val="00B050"/>
                </a:solidFill>
              </a:rPr>
              <a:t>E-commerce Business </a:t>
            </a:r>
          </a:p>
          <a:p>
            <a:pPr>
              <a:buNone/>
            </a:pPr>
            <a:endParaRPr lang="en-US" sz="2800" b="1" dirty="0">
              <a:solidFill>
                <a:srgbClr val="00B050"/>
              </a:solidFill>
            </a:endParaRPr>
          </a:p>
          <a:p>
            <a:pPr>
              <a:buNone/>
            </a:pPr>
            <a:r>
              <a:rPr lang="en-US" sz="2800" b="1" dirty="0"/>
              <a:t>                              </a:t>
            </a:r>
            <a:r>
              <a:rPr lang="en-US" sz="2800" b="1" dirty="0">
                <a:solidFill>
                  <a:srgbClr val="FF0000"/>
                </a:solidFill>
                <a:latin typeface="Algerian" pitchFamily="82" charset="0"/>
              </a:rPr>
              <a:t>Mentor VINOD sir &amp; DEEPIKA </a:t>
            </a:r>
            <a:r>
              <a:rPr lang="en-US" sz="2800" b="1" dirty="0" err="1">
                <a:solidFill>
                  <a:srgbClr val="FF0000"/>
                </a:solidFill>
                <a:latin typeface="Algerian" pitchFamily="82" charset="0"/>
              </a:rPr>
              <a:t>mam</a:t>
            </a:r>
            <a:endParaRPr lang="en-US" sz="2800" b="1" dirty="0"/>
          </a:p>
          <a:p>
            <a:pPr>
              <a:buNone/>
            </a:pPr>
            <a:r>
              <a:rPr lang="en-US" sz="2800" b="1" dirty="0"/>
              <a:t>                                     Group-2</a:t>
            </a:r>
          </a:p>
          <a:p>
            <a:pPr>
              <a:buNone/>
            </a:pPr>
            <a:r>
              <a:rPr lang="en-US" sz="2800" b="1" dirty="0"/>
              <a:t>                                    Team Members</a:t>
            </a:r>
          </a:p>
          <a:p>
            <a:pPr>
              <a:buNone/>
            </a:pPr>
            <a:r>
              <a:rPr lang="en-US" sz="2800" b="1" dirty="0">
                <a:latin typeface="Algerian" pitchFamily="82" charset="0"/>
              </a:rPr>
              <a:t>                               MUSKAN </a:t>
            </a:r>
          </a:p>
          <a:p>
            <a:pPr>
              <a:buNone/>
            </a:pPr>
            <a:r>
              <a:rPr lang="en-US" sz="2800" b="1" dirty="0">
                <a:latin typeface="Algerian" pitchFamily="82" charset="0"/>
              </a:rPr>
              <a:t>                               SHIVANI</a:t>
            </a:r>
          </a:p>
          <a:p>
            <a:pPr>
              <a:buNone/>
            </a:pPr>
            <a:r>
              <a:rPr lang="en-US" sz="2800" b="1" dirty="0">
                <a:latin typeface="Algerian" pitchFamily="82" charset="0"/>
              </a:rPr>
              <a:t>                               SURAJ</a:t>
            </a:r>
          </a:p>
          <a:p>
            <a:pPr>
              <a:buNone/>
            </a:pPr>
            <a:r>
              <a:rPr lang="en-US" sz="2800" b="1" dirty="0">
                <a:latin typeface="Algerian" pitchFamily="82" charset="0"/>
              </a:rPr>
              <a:t>                               GOVIND</a:t>
            </a:r>
          </a:p>
          <a:p>
            <a:pPr>
              <a:buNone/>
            </a:pPr>
            <a:r>
              <a:rPr lang="en-US" sz="2800" b="1" dirty="0">
                <a:latin typeface="Algerian" pitchFamily="82" charset="0"/>
              </a:rPr>
              <a:t>                               ROSHAN</a:t>
            </a:r>
          </a:p>
          <a:p>
            <a:pPr>
              <a:buNone/>
            </a:pPr>
            <a:r>
              <a:rPr lang="en-US" sz="2800" b="1">
                <a:latin typeface="Algerian" pitchFamily="82" charset="0"/>
              </a:rPr>
              <a:t>                               HARISHANKAR</a:t>
            </a:r>
            <a:endParaRPr lang="en-US" sz="2800" b="1" dirty="0">
              <a:latin typeface="Algerian" pitchFamily="82" charset="0"/>
            </a:endParaRPr>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eatmap.png"/>
          <p:cNvPicPr>
            <a:picLocks noGrp="1" noChangeAspect="1"/>
          </p:cNvPicPr>
          <p:nvPr>
            <p:ph sz="half" idx="4294967295"/>
          </p:nvPr>
        </p:nvPicPr>
        <p:blipFill>
          <a:blip r:embed="rId2"/>
          <a:stretch>
            <a:fillRect/>
          </a:stretch>
        </p:blipFill>
        <p:spPr>
          <a:xfrm>
            <a:off x="0" y="609600"/>
            <a:ext cx="9144000" cy="62484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mn-lt"/>
                <a:ea typeface="+mn-ea"/>
                <a:cs typeface="+mn-cs"/>
              </a:rPr>
              <a:t>Correlation between Variables</a:t>
            </a:r>
          </a:p>
        </p:txBody>
      </p:sp>
      <p:sp>
        <p:nvSpPr>
          <p:cNvPr id="7" name="Content Placeholder 6"/>
          <p:cNvSpPr>
            <a:spLocks noGrp="1"/>
          </p:cNvSpPr>
          <p:nvPr>
            <p:ph idx="1"/>
          </p:nvPr>
        </p:nvSpPr>
        <p:spPr/>
        <p:txBody>
          <a:bodyPr>
            <a:normAutofit fontScale="92500" lnSpcReduction="10000"/>
          </a:bodyPr>
          <a:lstStyle/>
          <a:p>
            <a:pPr>
              <a:buFont typeface="Wingdings" pitchFamily="2" charset="2"/>
              <a:buChar char="Ø"/>
            </a:pPr>
            <a:r>
              <a:rPr lang="en-US" sz="3600" b="1" dirty="0">
                <a:solidFill>
                  <a:srgbClr val="FF0000"/>
                </a:solidFill>
              </a:rPr>
              <a:t>Cost of product and customer care calls have more strong relationship compared to other relationships. That means if our costumer pays more money for product, they have tendency to have more customer care calls.</a:t>
            </a:r>
            <a:endParaRPr lang="en-IN" sz="3600" b="1" dirty="0">
              <a:solidFill>
                <a:srgbClr val="FF0000"/>
              </a:solidFill>
            </a:endParaRPr>
          </a:p>
          <a:p>
            <a:pPr>
              <a:buFont typeface="Wingdings" pitchFamily="2" charset="2"/>
              <a:buChar char="Ø"/>
            </a:pPr>
            <a:r>
              <a:rPr lang="en-US" sz="3600" b="1" i="1" dirty="0">
                <a:solidFill>
                  <a:srgbClr val="FF0000"/>
                </a:solidFill>
              </a:rPr>
              <a:t>Weight, and Cost are positively.</a:t>
            </a:r>
          </a:p>
          <a:p>
            <a:pPr>
              <a:buFont typeface="Wingdings" pitchFamily="2" charset="2"/>
              <a:buChar char="Ø"/>
            </a:pPr>
            <a:r>
              <a:rPr lang="en-US" sz="3600" b="1" i="1" dirty="0">
                <a:solidFill>
                  <a:srgbClr val="FF0000"/>
                </a:solidFill>
              </a:rPr>
              <a:t> amount of Discount is negatively correlated with the target variable.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ML Models used for Problem Solving</a:t>
            </a:r>
          </a:p>
        </p:txBody>
      </p:sp>
      <p:sp>
        <p:nvSpPr>
          <p:cNvPr id="3" name="Content Placeholder 2"/>
          <p:cNvSpPr>
            <a:spLocks noGrp="1"/>
          </p:cNvSpPr>
          <p:nvPr>
            <p:ph idx="1"/>
          </p:nvPr>
        </p:nvSpPr>
        <p:spPr/>
        <p:txBody>
          <a:bodyPr/>
          <a:lstStyle/>
          <a:p>
            <a:pPr marL="0" indent="0">
              <a:buNone/>
            </a:pPr>
            <a:r>
              <a:rPr lang="en-US" dirty="0"/>
              <a:t>                                </a:t>
            </a:r>
          </a:p>
          <a:p>
            <a:pPr marL="0" indent="0">
              <a:buNone/>
            </a:pPr>
            <a:r>
              <a:rPr lang="en-US" dirty="0"/>
              <a:t>                </a:t>
            </a:r>
            <a:r>
              <a:rPr lang="en-US" sz="9600" b="1" i="1" dirty="0" err="1">
                <a:solidFill>
                  <a:srgbClr val="002060"/>
                </a:solidFill>
                <a:latin typeface="Algerian" pitchFamily="82" charset="0"/>
              </a:rPr>
              <a:t>XGBoost</a:t>
            </a:r>
            <a:endParaRPr lang="en-US" sz="9600" b="1" i="1" dirty="0">
              <a:solidFill>
                <a:srgbClr val="002060"/>
              </a:solidFill>
              <a:latin typeface="Algerian" pitchFamily="82" charset="0"/>
            </a:endParaRPr>
          </a:p>
        </p:txBody>
      </p:sp>
    </p:spTree>
    <p:extLst>
      <p:ext uri="{BB962C8B-B14F-4D97-AF65-F5344CB8AC3E}">
        <p14:creationId xmlns:p14="http://schemas.microsoft.com/office/powerpoint/2010/main" val="4189880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662112"/>
            <a:ext cx="8272462" cy="4464051"/>
          </a:xfrm>
          <a:prstGeom prst="rect">
            <a:avLst/>
          </a:prstGeom>
        </p:spPr>
      </p:pic>
    </p:spTree>
    <p:extLst>
      <p:ext uri="{BB962C8B-B14F-4D97-AF65-F5344CB8AC3E}">
        <p14:creationId xmlns:p14="http://schemas.microsoft.com/office/powerpoint/2010/main" val="108758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b="1" i="1" dirty="0">
                <a:solidFill>
                  <a:srgbClr val="FF0000"/>
                </a:solidFill>
                <a:latin typeface="Algerian" pitchFamily="82" charset="0"/>
              </a:rPr>
              <a:t>RANDOM FOREST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Outlier Detection</a:t>
            </a:r>
          </a:p>
        </p:txBody>
      </p:sp>
      <p:pic>
        <p:nvPicPr>
          <p:cNvPr id="6" name="Picture 5"/>
          <p:cNvPicPr>
            <a:picLocks noChangeAspect="1"/>
          </p:cNvPicPr>
          <p:nvPr/>
        </p:nvPicPr>
        <p:blipFill>
          <a:blip r:embed="rId2"/>
          <a:stretch>
            <a:fillRect/>
          </a:stretch>
        </p:blipFill>
        <p:spPr>
          <a:xfrm>
            <a:off x="152400" y="1417638"/>
            <a:ext cx="3076575" cy="2763837"/>
          </a:xfrm>
          <a:prstGeom prst="rect">
            <a:avLst/>
          </a:prstGeom>
        </p:spPr>
      </p:pic>
      <p:pic>
        <p:nvPicPr>
          <p:cNvPr id="7" name="Content Placeholder 6"/>
          <p:cNvPicPr>
            <a:picLocks noGrp="1" noChangeAspect="1"/>
          </p:cNvPicPr>
          <p:nvPr>
            <p:ph idx="1"/>
          </p:nvPr>
        </p:nvPicPr>
        <p:blipFill>
          <a:blip r:embed="rId3"/>
          <a:stretch>
            <a:fillRect/>
          </a:stretch>
        </p:blipFill>
        <p:spPr>
          <a:xfrm>
            <a:off x="3352801" y="1417638"/>
            <a:ext cx="2828924" cy="2787649"/>
          </a:xfrm>
          <a:prstGeom prst="rect">
            <a:avLst/>
          </a:prstGeom>
        </p:spPr>
      </p:pic>
      <p:pic>
        <p:nvPicPr>
          <p:cNvPr id="8" name="Picture 7"/>
          <p:cNvPicPr>
            <a:picLocks noChangeAspect="1"/>
          </p:cNvPicPr>
          <p:nvPr/>
        </p:nvPicPr>
        <p:blipFill>
          <a:blip r:embed="rId4"/>
          <a:stretch>
            <a:fillRect/>
          </a:stretch>
        </p:blipFill>
        <p:spPr>
          <a:xfrm>
            <a:off x="6324600" y="1417638"/>
            <a:ext cx="2667000" cy="2825749"/>
          </a:xfrm>
          <a:prstGeom prst="rect">
            <a:avLst/>
          </a:prstGeom>
        </p:spPr>
      </p:pic>
      <p:sp>
        <p:nvSpPr>
          <p:cNvPr id="10" name="Rectangle 9"/>
          <p:cNvSpPr/>
          <p:nvPr/>
        </p:nvSpPr>
        <p:spPr>
          <a:xfrm>
            <a:off x="152400" y="4748122"/>
            <a:ext cx="8839200" cy="1477328"/>
          </a:xfrm>
          <a:prstGeom prst="rect">
            <a:avLst/>
          </a:prstGeom>
        </p:spPr>
        <p:txBody>
          <a:bodyPr wrap="square">
            <a:spAutoFit/>
          </a:bodyPr>
          <a:lstStyle/>
          <a:p>
            <a:pPr lvl="0" eaLnBrk="0" fontAlgn="base" hangingPunct="0">
              <a:spcBef>
                <a:spcPct val="0"/>
              </a:spcBef>
              <a:spcAft>
                <a:spcPct val="0"/>
              </a:spcAft>
            </a:pPr>
            <a:r>
              <a:rPr lang="en-US" altLang="en-US" sz="3000" dirty="0">
                <a:solidFill>
                  <a:srgbClr val="FF0000"/>
                </a:solidFill>
                <a:latin typeface="Arial Unicode MS" panose="020B0604020202020204" pitchFamily="34" charset="-128"/>
              </a:rPr>
              <a:t>It seems like we have a lot of outliers for discount offered but we might have some outliers for other features as well. Let's find them with z_score.</a:t>
            </a:r>
            <a:endParaRPr lang="en-US" altLang="en-US" sz="30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15418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Outlier Detection with </a:t>
            </a:r>
            <a:r>
              <a:rPr lang="en-IN" b="1" dirty="0" err="1">
                <a:solidFill>
                  <a:srgbClr val="FF0000"/>
                </a:solidFill>
              </a:rPr>
              <a:t>Z_Score</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914400" y="1436688"/>
            <a:ext cx="1847850" cy="3743325"/>
          </a:xfrm>
          <a:prstGeom prst="rect">
            <a:avLst/>
          </a:prstGeom>
        </p:spPr>
      </p:pic>
      <p:pic>
        <p:nvPicPr>
          <p:cNvPr id="5" name="Picture 4"/>
          <p:cNvPicPr>
            <a:picLocks noChangeAspect="1"/>
          </p:cNvPicPr>
          <p:nvPr/>
        </p:nvPicPr>
        <p:blipFill>
          <a:blip r:embed="rId3"/>
          <a:stretch>
            <a:fillRect/>
          </a:stretch>
        </p:blipFill>
        <p:spPr>
          <a:xfrm>
            <a:off x="3200400" y="1446213"/>
            <a:ext cx="1866900" cy="3733800"/>
          </a:xfrm>
          <a:prstGeom prst="rect">
            <a:avLst/>
          </a:prstGeom>
        </p:spPr>
      </p:pic>
      <p:pic>
        <p:nvPicPr>
          <p:cNvPr id="6" name="Picture 5"/>
          <p:cNvPicPr>
            <a:picLocks noChangeAspect="1"/>
          </p:cNvPicPr>
          <p:nvPr/>
        </p:nvPicPr>
        <p:blipFill>
          <a:blip r:embed="rId4"/>
          <a:stretch>
            <a:fillRect/>
          </a:stretch>
        </p:blipFill>
        <p:spPr>
          <a:xfrm>
            <a:off x="5715000" y="1470025"/>
            <a:ext cx="1676400" cy="3709988"/>
          </a:xfrm>
          <a:prstGeom prst="rect">
            <a:avLst/>
          </a:prstGeom>
        </p:spPr>
      </p:pic>
      <p:sp>
        <p:nvSpPr>
          <p:cNvPr id="7" name="Rectangle 6"/>
          <p:cNvSpPr/>
          <p:nvPr/>
        </p:nvSpPr>
        <p:spPr>
          <a:xfrm>
            <a:off x="228600" y="5260975"/>
            <a:ext cx="8915400" cy="1246495"/>
          </a:xfrm>
          <a:prstGeom prst="rect">
            <a:avLst/>
          </a:prstGeom>
        </p:spPr>
        <p:txBody>
          <a:bodyPr wrap="square">
            <a:spAutoFit/>
          </a:bodyPr>
          <a:lstStyle/>
          <a:p>
            <a:r>
              <a:rPr lang="en-US" sz="2500" b="1" dirty="0">
                <a:solidFill>
                  <a:srgbClr val="FF0000"/>
                </a:solidFill>
                <a:latin typeface="Helvetica Neue"/>
              </a:rPr>
              <a:t>We have most number of outliers in "discount_offered" column. We can’t drop them considering the number of data, winsorization technique is the solution on it.</a:t>
            </a:r>
            <a:endParaRPr lang="en-US" sz="2500" b="1" dirty="0">
              <a:solidFill>
                <a:srgbClr val="FF0000"/>
              </a:solidFill>
            </a:endParaRPr>
          </a:p>
        </p:txBody>
      </p:sp>
    </p:spTree>
    <p:extLst>
      <p:ext uri="{BB962C8B-B14F-4D97-AF65-F5344CB8AC3E}">
        <p14:creationId xmlns:p14="http://schemas.microsoft.com/office/powerpoint/2010/main" val="126829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91199"/>
            <a:ext cx="9144000" cy="785811"/>
          </a:xfrm>
        </p:spPr>
        <p:txBody>
          <a:bodyPr>
            <a:normAutofit/>
          </a:bodyPr>
          <a:lstStyle/>
          <a:p>
            <a:r>
              <a:rPr lang="en-US" sz="3000" b="1" dirty="0">
                <a:solidFill>
                  <a:srgbClr val="FF0000"/>
                </a:solidFill>
              </a:rPr>
              <a:t>Now outliers have visibly decreased after winsorization.</a:t>
            </a:r>
          </a:p>
        </p:txBody>
      </p:sp>
      <p:sp>
        <p:nvSpPr>
          <p:cNvPr id="3" name="Content Placeholder 2"/>
          <p:cNvSpPr>
            <a:spLocks noGrp="1"/>
          </p:cNvSpPr>
          <p:nvPr>
            <p:ph idx="1"/>
          </p:nvPr>
        </p:nvSpPr>
        <p:spPr>
          <a:xfrm>
            <a:off x="457200" y="1600201"/>
            <a:ext cx="8229600" cy="2362200"/>
          </a:xfrm>
        </p:spPr>
        <p:txBody>
          <a:bodyPr/>
          <a:lstStyle/>
          <a:p>
            <a:r>
              <a:rPr lang="en-US" dirty="0"/>
              <a:t>So now outliers have visibly decreased after winsorization.</a:t>
            </a:r>
          </a:p>
        </p:txBody>
      </p:sp>
      <p:pic>
        <p:nvPicPr>
          <p:cNvPr id="4" name="Picture 3"/>
          <p:cNvPicPr>
            <a:picLocks noChangeAspect="1"/>
          </p:cNvPicPr>
          <p:nvPr/>
        </p:nvPicPr>
        <p:blipFill>
          <a:blip r:embed="rId2"/>
          <a:stretch>
            <a:fillRect/>
          </a:stretch>
        </p:blipFill>
        <p:spPr>
          <a:xfrm>
            <a:off x="304800" y="1752599"/>
            <a:ext cx="8686800" cy="4038599"/>
          </a:xfrm>
          <a:prstGeom prst="rect">
            <a:avLst/>
          </a:prstGeom>
        </p:spPr>
      </p:pic>
      <p:sp>
        <p:nvSpPr>
          <p:cNvPr id="5" name="Rectangle 4"/>
          <p:cNvSpPr/>
          <p:nvPr/>
        </p:nvSpPr>
        <p:spPr>
          <a:xfrm>
            <a:off x="228600" y="204611"/>
            <a:ext cx="8610600" cy="1477328"/>
          </a:xfrm>
          <a:prstGeom prst="rect">
            <a:avLst/>
          </a:prstGeom>
        </p:spPr>
        <p:txBody>
          <a:bodyPr wrap="square">
            <a:spAutoFit/>
          </a:bodyPr>
          <a:lstStyle/>
          <a:p>
            <a:r>
              <a:rPr lang="en-IN" sz="3000" b="1" dirty="0">
                <a:solidFill>
                  <a:srgbClr val="FF0000"/>
                </a:solidFill>
              </a:rPr>
              <a:t>We use winsorized method which helps to replace outliers by smallest and largest values of data set with the observation closest to them.</a:t>
            </a:r>
          </a:p>
        </p:txBody>
      </p:sp>
    </p:spTree>
    <p:extLst>
      <p:ext uri="{BB962C8B-B14F-4D97-AF65-F5344CB8AC3E}">
        <p14:creationId xmlns:p14="http://schemas.microsoft.com/office/powerpoint/2010/main" val="176299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Making data ready for model training</a:t>
            </a:r>
          </a:p>
        </p:txBody>
      </p:sp>
      <p:pic>
        <p:nvPicPr>
          <p:cNvPr id="4" name="Content Placeholder 3"/>
          <p:cNvPicPr>
            <a:picLocks noGrp="1" noChangeAspect="1"/>
          </p:cNvPicPr>
          <p:nvPr>
            <p:ph idx="1"/>
          </p:nvPr>
        </p:nvPicPr>
        <p:blipFill>
          <a:blip r:embed="rId2"/>
          <a:stretch>
            <a:fillRect/>
          </a:stretch>
        </p:blipFill>
        <p:spPr>
          <a:xfrm>
            <a:off x="457200" y="1371600"/>
            <a:ext cx="8077200" cy="2362200"/>
          </a:xfrm>
          <a:prstGeom prst="rect">
            <a:avLst/>
          </a:prstGeom>
        </p:spPr>
      </p:pic>
      <p:pic>
        <p:nvPicPr>
          <p:cNvPr id="5" name="Picture 4"/>
          <p:cNvPicPr>
            <a:picLocks noChangeAspect="1"/>
          </p:cNvPicPr>
          <p:nvPr/>
        </p:nvPicPr>
        <p:blipFill>
          <a:blip r:embed="rId3"/>
          <a:stretch>
            <a:fillRect/>
          </a:stretch>
        </p:blipFill>
        <p:spPr>
          <a:xfrm>
            <a:off x="457200" y="4038600"/>
            <a:ext cx="8077200" cy="2402681"/>
          </a:xfrm>
          <a:prstGeom prst="rect">
            <a:avLst/>
          </a:prstGeom>
        </p:spPr>
      </p:pic>
    </p:spTree>
    <p:extLst>
      <p:ext uri="{BB962C8B-B14F-4D97-AF65-F5344CB8AC3E}">
        <p14:creationId xmlns:p14="http://schemas.microsoft.com/office/powerpoint/2010/main" val="12589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Train-Test split</a:t>
            </a:r>
          </a:p>
        </p:txBody>
      </p:sp>
      <p:pic>
        <p:nvPicPr>
          <p:cNvPr id="4" name="Content Placeholder 3"/>
          <p:cNvPicPr>
            <a:picLocks noGrp="1" noChangeAspect="1"/>
          </p:cNvPicPr>
          <p:nvPr>
            <p:ph idx="1"/>
          </p:nvPr>
        </p:nvPicPr>
        <p:blipFill>
          <a:blip r:embed="rId2"/>
          <a:stretch>
            <a:fillRect/>
          </a:stretch>
        </p:blipFill>
        <p:spPr>
          <a:xfrm>
            <a:off x="457200" y="1600200"/>
            <a:ext cx="8229600" cy="2209800"/>
          </a:xfrm>
          <a:prstGeom prst="rect">
            <a:avLst/>
          </a:prstGeom>
        </p:spPr>
      </p:pic>
      <p:pic>
        <p:nvPicPr>
          <p:cNvPr id="5" name="Picture 4"/>
          <p:cNvPicPr>
            <a:picLocks noChangeAspect="1"/>
          </p:cNvPicPr>
          <p:nvPr/>
        </p:nvPicPr>
        <p:blipFill>
          <a:blip r:embed="rId3"/>
          <a:stretch>
            <a:fillRect/>
          </a:stretch>
        </p:blipFill>
        <p:spPr>
          <a:xfrm>
            <a:off x="457200" y="4191000"/>
            <a:ext cx="8229600" cy="2148344"/>
          </a:xfrm>
          <a:prstGeom prst="rect">
            <a:avLst/>
          </a:prstGeom>
        </p:spPr>
      </p:pic>
    </p:spTree>
    <p:extLst>
      <p:ext uri="{BB962C8B-B14F-4D97-AF65-F5344CB8AC3E}">
        <p14:creationId xmlns:p14="http://schemas.microsoft.com/office/powerpoint/2010/main" val="366543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b="1" i="1" dirty="0">
                <a:latin typeface="Arial Black" pitchFamily="34" charset="0"/>
              </a:rPr>
              <a:t>PROBLEM STATEMENT</a:t>
            </a:r>
          </a:p>
        </p:txBody>
      </p:sp>
      <p:sp>
        <p:nvSpPr>
          <p:cNvPr id="3" name="Content Placeholder 2"/>
          <p:cNvSpPr>
            <a:spLocks noGrp="1"/>
          </p:cNvSpPr>
          <p:nvPr>
            <p:ph idx="1"/>
          </p:nvPr>
        </p:nvSpPr>
        <p:spPr>
          <a:xfrm>
            <a:off x="0" y="1981200"/>
            <a:ext cx="9144000" cy="4876800"/>
          </a:xfrm>
        </p:spPr>
        <p:txBody>
          <a:bodyPr>
            <a:noAutofit/>
          </a:bodyPr>
          <a:lstStyle/>
          <a:p>
            <a:pPr>
              <a:buNone/>
            </a:pPr>
            <a:r>
              <a:rPr lang="en-US" b="1" dirty="0">
                <a:solidFill>
                  <a:srgbClr val="FF0000"/>
                </a:solidFill>
                <a:cs typeface="Arial" pitchFamily="34" charset="0"/>
              </a:rPr>
              <a:t>    E-COMMERCE COMPANY OPERATES IN VARIOUS STATES OF USA, BUT THE CUSTOMER DATA IS ONLY SPECIFIC TO ONE STATE IN THE USA.</a:t>
            </a:r>
          </a:p>
          <a:p>
            <a:pPr>
              <a:buNone/>
            </a:pPr>
            <a:endParaRPr lang="en-US" b="1" dirty="0">
              <a:solidFill>
                <a:srgbClr val="FF0000"/>
              </a:solidFill>
              <a:cs typeface="Arial" pitchFamily="34" charset="0"/>
            </a:endParaRPr>
          </a:p>
          <a:p>
            <a:pPr>
              <a:buNone/>
            </a:pPr>
            <a:r>
              <a:rPr lang="en-US" b="1" dirty="0">
                <a:solidFill>
                  <a:srgbClr val="FF0000"/>
                </a:solidFill>
                <a:cs typeface="Arial" pitchFamily="34" charset="0"/>
              </a:rPr>
              <a:t>    THE WAREHOUSE IS LOCATED ON THE EASTERN PART WHEREAS, THE STATE TO WHICH SHIPMENTS ARE DELIVERED IS AT THE WESTERN PART OF USA.</a:t>
            </a:r>
          </a:p>
          <a:p>
            <a:pPr>
              <a:buNone/>
            </a:pPr>
            <a:endParaRPr lang="en-US" b="1" dirty="0">
              <a:solidFill>
                <a:srgbClr val="FF0000"/>
              </a:solidFill>
              <a:cs typeface="Arial" pitchFamily="34" charset="0"/>
            </a:endParaRPr>
          </a:p>
          <a:p>
            <a:pPr>
              <a:buNone/>
            </a:pPr>
            <a:endParaRPr lang="en-US" b="1" dirty="0">
              <a:solidFill>
                <a:srgbClr val="FF0000"/>
              </a:solidFill>
              <a:cs typeface="Arial" pitchFamily="34" charset="0"/>
            </a:endParaRPr>
          </a:p>
          <a:p>
            <a:pPr>
              <a:buNone/>
            </a:pPr>
            <a:r>
              <a:rPr lang="en-US" b="1" dirty="0">
                <a:solidFill>
                  <a:srgbClr val="FF0000"/>
                </a:solidFill>
                <a:cs typeface="Arial" pitchFamily="34" charset="0"/>
              </a:rPr>
              <a:t>  </a:t>
            </a:r>
          </a:p>
          <a:p>
            <a:pPr>
              <a:buNone/>
            </a:pPr>
            <a:br>
              <a:rPr lang="en-US" b="1" dirty="0">
                <a:solidFill>
                  <a:srgbClr val="FF0000"/>
                </a:solidFill>
                <a:cs typeface="Arial" pitchFamily="34" charset="0"/>
              </a:rPr>
            </a:br>
            <a:endParaRPr lang="en-US" b="1" dirty="0">
              <a:solidFill>
                <a:srgbClr val="FF0000"/>
              </a:solidFill>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29600" cy="1143000"/>
          </a:xfrm>
        </p:spPr>
        <p:txBody>
          <a:bodyPr>
            <a:normAutofit/>
          </a:bodyPr>
          <a:lstStyle/>
          <a:p>
            <a:r>
              <a:rPr lang="en-US" sz="4000" b="1" dirty="0">
                <a:solidFill>
                  <a:srgbClr val="FF0000"/>
                </a:solidFill>
              </a:rPr>
              <a:t>Hyper tuning with Grid Search CV</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52400" y="1417638"/>
            <a:ext cx="8762999" cy="5211762"/>
          </a:xfrm>
          <a:prstGeom prst="rect">
            <a:avLst/>
          </a:prstGeom>
        </p:spPr>
      </p:pic>
    </p:spTree>
    <p:extLst>
      <p:ext uri="{BB962C8B-B14F-4D97-AF65-F5344CB8AC3E}">
        <p14:creationId xmlns:p14="http://schemas.microsoft.com/office/powerpoint/2010/main" val="158279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Test and Train Accuracy:</a:t>
            </a:r>
            <a:br>
              <a:rPr lang="en-US" b="1" dirty="0">
                <a:solidFill>
                  <a:srgbClr val="FF0000"/>
                </a:solidFill>
              </a:rPr>
            </a:br>
            <a:r>
              <a:rPr lang="en-US" b="1" dirty="0">
                <a:solidFill>
                  <a:srgbClr val="FF0000"/>
                </a:solidFill>
              </a:rPr>
              <a:t>Random Forest</a:t>
            </a:r>
          </a:p>
        </p:txBody>
      </p:sp>
      <p:pic>
        <p:nvPicPr>
          <p:cNvPr id="4" name="Content Placeholder 3"/>
          <p:cNvPicPr>
            <a:picLocks noGrp="1" noChangeAspect="1"/>
          </p:cNvPicPr>
          <p:nvPr>
            <p:ph idx="1"/>
          </p:nvPr>
        </p:nvPicPr>
        <p:blipFill>
          <a:blip r:embed="rId2"/>
          <a:stretch>
            <a:fillRect/>
          </a:stretch>
        </p:blipFill>
        <p:spPr>
          <a:xfrm>
            <a:off x="457200" y="1676401"/>
            <a:ext cx="8077200" cy="3086894"/>
          </a:xfrm>
          <a:prstGeom prst="rect">
            <a:avLst/>
          </a:prstGeom>
        </p:spPr>
      </p:pic>
    </p:spTree>
    <p:extLst>
      <p:ext uri="{BB962C8B-B14F-4D97-AF65-F5344CB8AC3E}">
        <p14:creationId xmlns:p14="http://schemas.microsoft.com/office/powerpoint/2010/main" val="2388261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a:solidFill>
                  <a:srgbClr val="7030A0"/>
                </a:solidFill>
                <a:latin typeface="Algerian" pitchFamily="82" charset="0"/>
              </a:rPr>
              <a:t>SUPPORT VECTOR MACHINE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FA58-D45A-4F2A-ADE3-532D42EE16BC}"/>
              </a:ext>
            </a:extLst>
          </p:cNvPr>
          <p:cNvSpPr>
            <a:spLocks noGrp="1"/>
          </p:cNvSpPr>
          <p:nvPr>
            <p:ph type="title"/>
          </p:nvPr>
        </p:nvSpPr>
        <p:spPr/>
        <p:txBody>
          <a:bodyPr/>
          <a:lstStyle/>
          <a:p>
            <a:r>
              <a:rPr lang="en-IN" b="1" dirty="0">
                <a:solidFill>
                  <a:srgbClr val="FF0000"/>
                </a:solidFill>
              </a:rPr>
              <a:t>Model Building</a:t>
            </a:r>
          </a:p>
        </p:txBody>
      </p:sp>
      <p:sp>
        <p:nvSpPr>
          <p:cNvPr id="3" name="Content Placeholder 2">
            <a:extLst>
              <a:ext uri="{FF2B5EF4-FFF2-40B4-BE49-F238E27FC236}">
                <a16:creationId xmlns:a16="http://schemas.microsoft.com/office/drawing/2014/main" id="{FEBCE83B-4D47-4FBE-912D-99DCBACB633E}"/>
              </a:ext>
            </a:extLst>
          </p:cNvPr>
          <p:cNvSpPr>
            <a:spLocks noGrp="1"/>
          </p:cNvSpPr>
          <p:nvPr>
            <p:ph idx="1"/>
          </p:nvPr>
        </p:nvSpPr>
        <p:spPr/>
        <p:txBody>
          <a:bodyPr/>
          <a:lstStyle/>
          <a:p>
            <a:r>
              <a:rPr lang="en-IN" dirty="0"/>
              <a:t>We apply </a:t>
            </a:r>
            <a:r>
              <a:rPr lang="en-IN" dirty="0" err="1"/>
              <a:t>lable</a:t>
            </a:r>
            <a:r>
              <a:rPr lang="en-IN" dirty="0"/>
              <a:t> encoding on gender variable which is one of categorical feature i.e. 0= Female and 1= Male.</a:t>
            </a:r>
          </a:p>
          <a:p>
            <a:endParaRPr lang="en-IN" dirty="0"/>
          </a:p>
        </p:txBody>
      </p:sp>
      <p:pic>
        <p:nvPicPr>
          <p:cNvPr id="4" name="Picture 3">
            <a:extLst>
              <a:ext uri="{FF2B5EF4-FFF2-40B4-BE49-F238E27FC236}">
                <a16:creationId xmlns:a16="http://schemas.microsoft.com/office/drawing/2014/main" id="{1BE86EE4-818D-4763-A098-A53226118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48" y="3261375"/>
            <a:ext cx="7895703" cy="2864788"/>
          </a:xfrm>
          <a:prstGeom prst="rect">
            <a:avLst/>
          </a:prstGeom>
        </p:spPr>
      </p:pic>
    </p:spTree>
    <p:extLst>
      <p:ext uri="{BB962C8B-B14F-4D97-AF65-F5344CB8AC3E}">
        <p14:creationId xmlns:p14="http://schemas.microsoft.com/office/powerpoint/2010/main" val="140736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F606-BEC0-49C0-8ABC-2140C15951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0347EB-999E-4326-BA05-9EF16057EBB9}"/>
              </a:ext>
            </a:extLst>
          </p:cNvPr>
          <p:cNvSpPr>
            <a:spLocks noGrp="1"/>
          </p:cNvSpPr>
          <p:nvPr>
            <p:ph idx="1"/>
          </p:nvPr>
        </p:nvSpPr>
        <p:spPr>
          <a:xfrm>
            <a:off x="472751" y="990600"/>
            <a:ext cx="8229600" cy="4525963"/>
          </a:xfrm>
        </p:spPr>
        <p:txBody>
          <a:bodyPr/>
          <a:lstStyle/>
          <a:p>
            <a:r>
              <a:rPr lang="en-IN" dirty="0"/>
              <a:t>Here we create dummy data for other categorical variables for better understanding</a:t>
            </a:r>
          </a:p>
          <a:p>
            <a:endParaRPr lang="en-IN" dirty="0"/>
          </a:p>
        </p:txBody>
      </p:sp>
      <p:pic>
        <p:nvPicPr>
          <p:cNvPr id="4" name="Picture 3">
            <a:extLst>
              <a:ext uri="{FF2B5EF4-FFF2-40B4-BE49-F238E27FC236}">
                <a16:creationId xmlns:a16="http://schemas.microsoft.com/office/drawing/2014/main" id="{B0791623-CC6B-486F-B8A8-C7A174F0424F}"/>
              </a:ext>
            </a:extLst>
          </p:cNvPr>
          <p:cNvPicPr>
            <a:picLocks noChangeAspect="1"/>
          </p:cNvPicPr>
          <p:nvPr/>
        </p:nvPicPr>
        <p:blipFill rotWithShape="1">
          <a:blip r:embed="rId2">
            <a:extLst>
              <a:ext uri="{28A0092B-C50C-407E-A947-70E740481C1C}">
                <a14:useLocalDpi xmlns:a14="http://schemas.microsoft.com/office/drawing/2010/main" val="0"/>
              </a:ext>
            </a:extLst>
          </a:blip>
          <a:srcRect l="4362" t="-1201" r="21014" b="49189"/>
          <a:stretch/>
        </p:blipFill>
        <p:spPr>
          <a:xfrm>
            <a:off x="482082" y="2438400"/>
            <a:ext cx="7847119" cy="2808039"/>
          </a:xfrm>
          <a:prstGeom prst="rect">
            <a:avLst/>
          </a:prstGeom>
        </p:spPr>
      </p:pic>
    </p:spTree>
    <p:extLst>
      <p:ext uri="{BB962C8B-B14F-4D97-AF65-F5344CB8AC3E}">
        <p14:creationId xmlns:p14="http://schemas.microsoft.com/office/powerpoint/2010/main" val="1772119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A987-F576-4547-96FD-A006C60760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00A995-0AC7-4C5E-96A4-F484EAD22CDD}"/>
              </a:ext>
            </a:extLst>
          </p:cNvPr>
          <p:cNvSpPr>
            <a:spLocks noGrp="1"/>
          </p:cNvSpPr>
          <p:nvPr>
            <p:ph idx="1"/>
          </p:nvPr>
        </p:nvSpPr>
        <p:spPr>
          <a:xfrm>
            <a:off x="457200" y="1066800"/>
            <a:ext cx="8229600" cy="4525963"/>
          </a:xfrm>
        </p:spPr>
        <p:txBody>
          <a:bodyPr/>
          <a:lstStyle/>
          <a:p>
            <a:r>
              <a:rPr lang="en-IN" dirty="0"/>
              <a:t>We get new columns after using dummy dataset in the dataset.</a:t>
            </a:r>
          </a:p>
          <a:p>
            <a:endParaRPr lang="en-IN" dirty="0"/>
          </a:p>
        </p:txBody>
      </p:sp>
      <p:pic>
        <p:nvPicPr>
          <p:cNvPr id="4" name="Picture 3">
            <a:extLst>
              <a:ext uri="{FF2B5EF4-FFF2-40B4-BE49-F238E27FC236}">
                <a16:creationId xmlns:a16="http://schemas.microsoft.com/office/drawing/2014/main" id="{4E3ED38F-D1C5-481F-B42D-393A2A35D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75747"/>
            <a:ext cx="8229600" cy="2842506"/>
          </a:xfrm>
          <a:prstGeom prst="rect">
            <a:avLst/>
          </a:prstGeom>
        </p:spPr>
      </p:pic>
    </p:spTree>
    <p:extLst>
      <p:ext uri="{BB962C8B-B14F-4D97-AF65-F5344CB8AC3E}">
        <p14:creationId xmlns:p14="http://schemas.microsoft.com/office/powerpoint/2010/main" val="3402481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E898-8FD8-4672-89B9-29168E1322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09200A-06A6-466D-AAB2-1593C4AA6672}"/>
              </a:ext>
            </a:extLst>
          </p:cNvPr>
          <p:cNvSpPr>
            <a:spLocks noGrp="1"/>
          </p:cNvSpPr>
          <p:nvPr>
            <p:ph idx="1"/>
          </p:nvPr>
        </p:nvSpPr>
        <p:spPr>
          <a:xfrm>
            <a:off x="457200" y="990600"/>
            <a:ext cx="8229600" cy="4525963"/>
          </a:xfrm>
        </p:spPr>
        <p:txBody>
          <a:bodyPr/>
          <a:lstStyle/>
          <a:p>
            <a:r>
              <a:rPr lang="en-IN" dirty="0"/>
              <a:t>We use </a:t>
            </a:r>
            <a:r>
              <a:rPr lang="en-IN" dirty="0" err="1"/>
              <a:t>winsorized</a:t>
            </a:r>
            <a:r>
              <a:rPr lang="en-IN" dirty="0"/>
              <a:t> method which helps to replace outliers by smallest and largest values of data set with the observation closest to them.</a:t>
            </a:r>
          </a:p>
          <a:p>
            <a:endParaRPr lang="en-IN" dirty="0"/>
          </a:p>
        </p:txBody>
      </p:sp>
      <p:pic>
        <p:nvPicPr>
          <p:cNvPr id="4" name="Picture 3">
            <a:extLst>
              <a:ext uri="{FF2B5EF4-FFF2-40B4-BE49-F238E27FC236}">
                <a16:creationId xmlns:a16="http://schemas.microsoft.com/office/drawing/2014/main" id="{44B83AD0-BF6E-49AF-B8E7-7569CE7AE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24200"/>
            <a:ext cx="8077200" cy="3384849"/>
          </a:xfrm>
          <a:prstGeom prst="rect">
            <a:avLst/>
          </a:prstGeom>
        </p:spPr>
      </p:pic>
    </p:spTree>
    <p:extLst>
      <p:ext uri="{BB962C8B-B14F-4D97-AF65-F5344CB8AC3E}">
        <p14:creationId xmlns:p14="http://schemas.microsoft.com/office/powerpoint/2010/main" val="1247923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86FB-AAD6-4636-A21E-299390F4C22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7796F4C-1869-48E4-BD80-8B01FFBE32AF}"/>
              </a:ext>
            </a:extLst>
          </p:cNvPr>
          <p:cNvSpPr>
            <a:spLocks noGrp="1"/>
          </p:cNvSpPr>
          <p:nvPr>
            <p:ph idx="1"/>
          </p:nvPr>
        </p:nvSpPr>
        <p:spPr>
          <a:xfrm>
            <a:off x="446314" y="990600"/>
            <a:ext cx="8229600" cy="4525963"/>
          </a:xfrm>
        </p:spPr>
        <p:txBody>
          <a:bodyPr/>
          <a:lstStyle/>
          <a:p>
            <a:r>
              <a:rPr lang="en-IN" dirty="0"/>
              <a:t>By applying linear kernel model we get 66% accuracy.</a:t>
            </a:r>
          </a:p>
          <a:p>
            <a:endParaRPr lang="en-IN" dirty="0"/>
          </a:p>
        </p:txBody>
      </p:sp>
      <p:pic>
        <p:nvPicPr>
          <p:cNvPr id="6" name="Picture 5">
            <a:extLst>
              <a:ext uri="{FF2B5EF4-FFF2-40B4-BE49-F238E27FC236}">
                <a16:creationId xmlns:a16="http://schemas.microsoft.com/office/drawing/2014/main" id="{DB5DA0ED-05CC-4B7D-B56B-83A156F17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6" y="2971800"/>
            <a:ext cx="8153400" cy="3442593"/>
          </a:xfrm>
          <a:prstGeom prst="rect">
            <a:avLst/>
          </a:prstGeom>
        </p:spPr>
      </p:pic>
    </p:spTree>
    <p:extLst>
      <p:ext uri="{BB962C8B-B14F-4D97-AF65-F5344CB8AC3E}">
        <p14:creationId xmlns:p14="http://schemas.microsoft.com/office/powerpoint/2010/main" val="3715295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6A2F-F93C-42C6-92F0-2342EB81E8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33ABAB-AB8A-44F2-9E84-EE660ED1E5A4}"/>
              </a:ext>
            </a:extLst>
          </p:cNvPr>
          <p:cNvSpPr>
            <a:spLocks noGrp="1"/>
          </p:cNvSpPr>
          <p:nvPr>
            <p:ph idx="1"/>
          </p:nvPr>
        </p:nvSpPr>
        <p:spPr>
          <a:xfrm>
            <a:off x="457200" y="990600"/>
            <a:ext cx="8229600" cy="4525963"/>
          </a:xfrm>
        </p:spPr>
        <p:txBody>
          <a:bodyPr/>
          <a:lstStyle/>
          <a:p>
            <a:r>
              <a:rPr lang="en-IN" dirty="0"/>
              <a:t>In Support Vector Machine by using </a:t>
            </a:r>
            <a:r>
              <a:rPr lang="en-IN" dirty="0" err="1"/>
              <a:t>rbf</a:t>
            </a:r>
            <a:r>
              <a:rPr lang="en-IN" dirty="0"/>
              <a:t> (Radial Base Kernel) accuracy is getting 65.51%.</a:t>
            </a:r>
          </a:p>
          <a:p>
            <a:endParaRPr lang="en-IN" dirty="0"/>
          </a:p>
        </p:txBody>
      </p:sp>
      <p:pic>
        <p:nvPicPr>
          <p:cNvPr id="6" name="Picture 5">
            <a:extLst>
              <a:ext uri="{FF2B5EF4-FFF2-40B4-BE49-F238E27FC236}">
                <a16:creationId xmlns:a16="http://schemas.microsoft.com/office/drawing/2014/main" id="{9091707F-6334-4300-852C-13DB49996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82" y="2590800"/>
            <a:ext cx="8229600" cy="2233076"/>
          </a:xfrm>
          <a:prstGeom prst="rect">
            <a:avLst/>
          </a:prstGeom>
        </p:spPr>
      </p:pic>
    </p:spTree>
    <p:extLst>
      <p:ext uri="{BB962C8B-B14F-4D97-AF65-F5344CB8AC3E}">
        <p14:creationId xmlns:p14="http://schemas.microsoft.com/office/powerpoint/2010/main" val="675199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0675-DC34-4664-BC44-734CD579DF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0BD4F8-854E-4F6D-8ACF-390D646A6345}"/>
              </a:ext>
            </a:extLst>
          </p:cNvPr>
          <p:cNvSpPr>
            <a:spLocks noGrp="1"/>
          </p:cNvSpPr>
          <p:nvPr>
            <p:ph idx="1"/>
          </p:nvPr>
        </p:nvSpPr>
        <p:spPr/>
        <p:txBody>
          <a:bodyPr/>
          <a:lstStyle/>
          <a:p>
            <a:r>
              <a:rPr lang="en-IN" dirty="0"/>
              <a:t>In Support Vector Machine by using polynomial accuracy is getting 65.51%.</a:t>
            </a:r>
          </a:p>
          <a:p>
            <a:endParaRPr lang="en-IN" dirty="0"/>
          </a:p>
        </p:txBody>
      </p:sp>
      <p:pic>
        <p:nvPicPr>
          <p:cNvPr id="5" name="Picture 4">
            <a:extLst>
              <a:ext uri="{FF2B5EF4-FFF2-40B4-BE49-F238E27FC236}">
                <a16:creationId xmlns:a16="http://schemas.microsoft.com/office/drawing/2014/main" id="{519D4311-D83A-452D-98E6-E1BEFD7D3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 y="3141334"/>
            <a:ext cx="8610600" cy="2984829"/>
          </a:xfrm>
          <a:prstGeom prst="rect">
            <a:avLst/>
          </a:prstGeom>
        </p:spPr>
      </p:pic>
    </p:spTree>
    <p:extLst>
      <p:ext uri="{BB962C8B-B14F-4D97-AF65-F5344CB8AC3E}">
        <p14:creationId xmlns:p14="http://schemas.microsoft.com/office/powerpoint/2010/main" val="326798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Black" pitchFamily="34" charset="0"/>
              </a:rPr>
              <a:t>OBJECTIVE OF THE BUSINESS</a:t>
            </a:r>
          </a:p>
        </p:txBody>
      </p:sp>
      <p:sp>
        <p:nvSpPr>
          <p:cNvPr id="3" name="Content Placeholder 2"/>
          <p:cNvSpPr>
            <a:spLocks noGrp="1"/>
          </p:cNvSpPr>
          <p:nvPr>
            <p:ph idx="1"/>
          </p:nvPr>
        </p:nvSpPr>
        <p:spPr>
          <a:xfrm>
            <a:off x="0" y="1600200"/>
            <a:ext cx="9144000" cy="5257800"/>
          </a:xfrm>
        </p:spPr>
        <p:txBody>
          <a:bodyPr>
            <a:normAutofit/>
          </a:bodyPr>
          <a:lstStyle/>
          <a:p>
            <a:r>
              <a:rPr lang="en-US" sz="4000" b="1" dirty="0">
                <a:solidFill>
                  <a:srgbClr val="FF0000"/>
                </a:solidFill>
                <a:latin typeface="+mj-lt"/>
              </a:rPr>
              <a:t>The main objective of the project is build a module to predict if the shipments are reach on time or not</a:t>
            </a:r>
          </a:p>
          <a:p>
            <a:r>
              <a:rPr lang="en-US" sz="4000" b="1" dirty="0">
                <a:solidFill>
                  <a:srgbClr val="FF0000"/>
                </a:solidFill>
              </a:rPr>
              <a:t>We have to use various </a:t>
            </a:r>
            <a:r>
              <a:rPr lang="en-US" sz="4000" b="1" dirty="0" err="1">
                <a:solidFill>
                  <a:srgbClr val="FF0000"/>
                </a:solidFill>
              </a:rPr>
              <a:t>Logit</a:t>
            </a:r>
            <a:r>
              <a:rPr lang="en-US" sz="4000" b="1" dirty="0">
                <a:solidFill>
                  <a:srgbClr val="FF0000"/>
                </a:solidFill>
              </a:rPr>
              <a:t>/Probabilistic techniques with the most accurate model.</a:t>
            </a:r>
            <a:endParaRPr lang="en-US" sz="4000" b="1" dirty="0">
              <a:solidFill>
                <a:srgbClr val="FF0000"/>
              </a:solidFill>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95D1-DFE6-4C1E-A20D-62064D5EE5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614F28-CF42-440D-AC8A-D02353B611DD}"/>
              </a:ext>
            </a:extLst>
          </p:cNvPr>
          <p:cNvSpPr>
            <a:spLocks noGrp="1"/>
          </p:cNvSpPr>
          <p:nvPr>
            <p:ph idx="1"/>
          </p:nvPr>
        </p:nvSpPr>
        <p:spPr>
          <a:xfrm>
            <a:off x="457200" y="990600"/>
            <a:ext cx="8229600" cy="4525963"/>
          </a:xfrm>
        </p:spPr>
        <p:txBody>
          <a:bodyPr/>
          <a:lstStyle/>
          <a:p>
            <a:r>
              <a:rPr lang="en-IN" dirty="0"/>
              <a:t>From KNN model we get 64%accuracy.</a:t>
            </a:r>
          </a:p>
          <a:p>
            <a:endParaRPr lang="en-IN" dirty="0"/>
          </a:p>
        </p:txBody>
      </p:sp>
      <p:pic>
        <p:nvPicPr>
          <p:cNvPr id="6" name="Picture 5">
            <a:extLst>
              <a:ext uri="{FF2B5EF4-FFF2-40B4-BE49-F238E27FC236}">
                <a16:creationId xmlns:a16="http://schemas.microsoft.com/office/drawing/2014/main" id="{4A379DB0-FFFC-4CE9-8A23-D104B11D1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5979"/>
            <a:ext cx="9144000" cy="2146041"/>
          </a:xfrm>
          <a:prstGeom prst="rect">
            <a:avLst/>
          </a:prstGeom>
        </p:spPr>
      </p:pic>
    </p:spTree>
    <p:extLst>
      <p:ext uri="{BB962C8B-B14F-4D97-AF65-F5344CB8AC3E}">
        <p14:creationId xmlns:p14="http://schemas.microsoft.com/office/powerpoint/2010/main" val="859570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9600" dirty="0">
                <a:solidFill>
                  <a:srgbClr val="00B0F0"/>
                </a:solidFill>
                <a:latin typeface="Algerian" pitchFamily="82" charset="0"/>
              </a:rPr>
              <a:t> LOGISTIC REGRESSION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7FF4-AE24-4E44-97F3-19DD34C038F0}"/>
              </a:ext>
            </a:extLst>
          </p:cNvPr>
          <p:cNvSpPr>
            <a:spLocks noGrp="1"/>
          </p:cNvSpPr>
          <p:nvPr>
            <p:ph type="title"/>
          </p:nvPr>
        </p:nvSpPr>
        <p:spPr/>
        <p:txBody>
          <a:bodyPr>
            <a:normAutofit fontScale="90000"/>
          </a:bodyPr>
          <a:lstStyle/>
          <a:p>
            <a:r>
              <a:rPr lang="en-US" dirty="0"/>
              <a:t>Regression Process After removal of Outliers</a:t>
            </a:r>
            <a:endParaRPr lang="en-IN" dirty="0"/>
          </a:p>
        </p:txBody>
      </p:sp>
      <p:pic>
        <p:nvPicPr>
          <p:cNvPr id="4" name="Content Placeholder 3">
            <a:extLst>
              <a:ext uri="{FF2B5EF4-FFF2-40B4-BE49-F238E27FC236}">
                <a16:creationId xmlns:a16="http://schemas.microsoft.com/office/drawing/2014/main" id="{E5401686-0682-4C51-98A5-174C05A66B08}"/>
              </a:ext>
            </a:extLst>
          </p:cNvPr>
          <p:cNvPicPr>
            <a:picLocks noGrp="1" noChangeAspect="1"/>
          </p:cNvPicPr>
          <p:nvPr>
            <p:ph idx="1"/>
          </p:nvPr>
        </p:nvPicPr>
        <p:blipFill>
          <a:blip r:embed="rId2"/>
          <a:stretch>
            <a:fillRect/>
          </a:stretch>
        </p:blipFill>
        <p:spPr>
          <a:xfrm>
            <a:off x="457200" y="1417638"/>
            <a:ext cx="8229601" cy="3306762"/>
          </a:xfrm>
          <a:prstGeom prst="rect">
            <a:avLst/>
          </a:prstGeom>
        </p:spPr>
      </p:pic>
      <p:sp>
        <p:nvSpPr>
          <p:cNvPr id="5" name="TextBox 4">
            <a:extLst>
              <a:ext uri="{FF2B5EF4-FFF2-40B4-BE49-F238E27FC236}">
                <a16:creationId xmlns:a16="http://schemas.microsoft.com/office/drawing/2014/main" id="{AA8BE547-C26E-41D7-B01E-9E93A827DB99}"/>
              </a:ext>
            </a:extLst>
          </p:cNvPr>
          <p:cNvSpPr txBox="1"/>
          <p:nvPr/>
        </p:nvSpPr>
        <p:spPr>
          <a:xfrm>
            <a:off x="460075" y="5145762"/>
            <a:ext cx="7467600" cy="954107"/>
          </a:xfrm>
          <a:prstGeom prst="rect">
            <a:avLst/>
          </a:prstGeom>
          <a:noFill/>
        </p:spPr>
        <p:txBody>
          <a:bodyPr wrap="square" rtlCol="0">
            <a:spAutoFit/>
          </a:bodyPr>
          <a:lstStyle/>
          <a:p>
            <a:r>
              <a:rPr lang="en-US" sz="2800" dirty="0"/>
              <a:t>Here X is The 0 To 18 column and Y is 19 column which is our target column</a:t>
            </a:r>
            <a:endParaRPr lang="en-IN" sz="2800" dirty="0"/>
          </a:p>
        </p:txBody>
      </p:sp>
    </p:spTree>
    <p:extLst>
      <p:ext uri="{BB962C8B-B14F-4D97-AF65-F5344CB8AC3E}">
        <p14:creationId xmlns:p14="http://schemas.microsoft.com/office/powerpoint/2010/main" val="2643003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CC15-45CB-42E4-ADD9-4BF7739EA3E6}"/>
              </a:ext>
            </a:extLst>
          </p:cNvPr>
          <p:cNvSpPr>
            <a:spLocks noGrp="1"/>
          </p:cNvSpPr>
          <p:nvPr>
            <p:ph type="title"/>
          </p:nvPr>
        </p:nvSpPr>
        <p:spPr/>
        <p:txBody>
          <a:bodyPr>
            <a:normAutofit fontScale="90000"/>
          </a:bodyPr>
          <a:lstStyle/>
          <a:p>
            <a:r>
              <a:rPr lang="en-US" dirty="0"/>
              <a:t>Comparison of Actual vs Predicted value</a:t>
            </a:r>
            <a:endParaRPr lang="en-IN" dirty="0"/>
          </a:p>
        </p:txBody>
      </p:sp>
      <p:pic>
        <p:nvPicPr>
          <p:cNvPr id="4" name="Content Placeholder 3">
            <a:extLst>
              <a:ext uri="{FF2B5EF4-FFF2-40B4-BE49-F238E27FC236}">
                <a16:creationId xmlns:a16="http://schemas.microsoft.com/office/drawing/2014/main" id="{826ED5F9-749D-45FE-B040-670FF0465BE0}"/>
              </a:ext>
            </a:extLst>
          </p:cNvPr>
          <p:cNvPicPr>
            <a:picLocks noGrp="1" noChangeAspect="1"/>
          </p:cNvPicPr>
          <p:nvPr>
            <p:ph idx="1"/>
          </p:nvPr>
        </p:nvPicPr>
        <p:blipFill>
          <a:blip r:embed="rId2"/>
          <a:stretch>
            <a:fillRect/>
          </a:stretch>
        </p:blipFill>
        <p:spPr>
          <a:xfrm>
            <a:off x="1" y="1417639"/>
            <a:ext cx="3886199" cy="4906962"/>
          </a:xfrm>
          <a:prstGeom prst="rect">
            <a:avLst/>
          </a:prstGeom>
        </p:spPr>
      </p:pic>
      <p:sp>
        <p:nvSpPr>
          <p:cNvPr id="5" name="TextBox 4">
            <a:extLst>
              <a:ext uri="{FF2B5EF4-FFF2-40B4-BE49-F238E27FC236}">
                <a16:creationId xmlns:a16="http://schemas.microsoft.com/office/drawing/2014/main" id="{14FDFB52-DA8E-4BC1-8A75-0298EAF013CA}"/>
              </a:ext>
            </a:extLst>
          </p:cNvPr>
          <p:cNvSpPr txBox="1"/>
          <p:nvPr/>
        </p:nvSpPr>
        <p:spPr>
          <a:xfrm>
            <a:off x="4114800" y="2273060"/>
            <a:ext cx="4800600" cy="1815882"/>
          </a:xfrm>
          <a:prstGeom prst="rect">
            <a:avLst/>
          </a:prstGeom>
          <a:noFill/>
        </p:spPr>
        <p:txBody>
          <a:bodyPr wrap="square" rtlCol="0">
            <a:spAutoFit/>
          </a:bodyPr>
          <a:lstStyle/>
          <a:p>
            <a:r>
              <a:rPr lang="en-US" sz="2800" dirty="0"/>
              <a:t>In this box we can notice the Actual And Predicted Probability is almost same but At some rows it is different  </a:t>
            </a:r>
            <a:endParaRPr lang="en-IN" sz="2800" dirty="0"/>
          </a:p>
        </p:txBody>
      </p:sp>
    </p:spTree>
    <p:extLst>
      <p:ext uri="{BB962C8B-B14F-4D97-AF65-F5344CB8AC3E}">
        <p14:creationId xmlns:p14="http://schemas.microsoft.com/office/powerpoint/2010/main" val="2740092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E5F6-BA6E-4C13-AB85-5E8E3653256C}"/>
              </a:ext>
            </a:extLst>
          </p:cNvPr>
          <p:cNvSpPr>
            <a:spLocks noGrp="1"/>
          </p:cNvSpPr>
          <p:nvPr>
            <p:ph type="title"/>
          </p:nvPr>
        </p:nvSpPr>
        <p:spPr/>
        <p:txBody>
          <a:bodyPr>
            <a:normAutofit fontScale="90000"/>
          </a:bodyPr>
          <a:lstStyle/>
          <a:p>
            <a:r>
              <a:rPr lang="en-US" dirty="0"/>
              <a:t>We got the Final Accuracy From Confusion Matrix is 59%</a:t>
            </a:r>
            <a:endParaRPr lang="en-IN" dirty="0"/>
          </a:p>
        </p:txBody>
      </p:sp>
      <p:pic>
        <p:nvPicPr>
          <p:cNvPr id="4" name="Content Placeholder 3">
            <a:extLst>
              <a:ext uri="{FF2B5EF4-FFF2-40B4-BE49-F238E27FC236}">
                <a16:creationId xmlns:a16="http://schemas.microsoft.com/office/drawing/2014/main" id="{39D0AD4B-393E-4BB7-AFF0-959C089E1CAF}"/>
              </a:ext>
            </a:extLst>
          </p:cNvPr>
          <p:cNvPicPr>
            <a:picLocks noGrp="1" noChangeAspect="1"/>
          </p:cNvPicPr>
          <p:nvPr>
            <p:ph idx="1"/>
          </p:nvPr>
        </p:nvPicPr>
        <p:blipFill>
          <a:blip r:embed="rId2"/>
          <a:stretch>
            <a:fillRect/>
          </a:stretch>
        </p:blipFill>
        <p:spPr>
          <a:xfrm>
            <a:off x="457200" y="1752599"/>
            <a:ext cx="7924800" cy="5131759"/>
          </a:xfrm>
          <a:prstGeom prst="rect">
            <a:avLst/>
          </a:prstGeom>
        </p:spPr>
      </p:pic>
    </p:spTree>
    <p:extLst>
      <p:ext uri="{BB962C8B-B14F-4D97-AF65-F5344CB8AC3E}">
        <p14:creationId xmlns:p14="http://schemas.microsoft.com/office/powerpoint/2010/main" val="3392161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6E29-75F5-4AE0-A1C8-A5076CF1C939}"/>
              </a:ext>
            </a:extLst>
          </p:cNvPr>
          <p:cNvSpPr>
            <a:spLocks noGrp="1"/>
          </p:cNvSpPr>
          <p:nvPr>
            <p:ph type="title"/>
          </p:nvPr>
        </p:nvSpPr>
        <p:spPr/>
        <p:txBody>
          <a:bodyPr>
            <a:normAutofit fontScale="90000"/>
          </a:bodyPr>
          <a:lstStyle/>
          <a:p>
            <a:r>
              <a:rPr lang="en-US" dirty="0"/>
              <a:t>By Assuming the outlier as important we got the accuracy as 63% which </a:t>
            </a:r>
            <a:r>
              <a:rPr lang="en-US"/>
              <a:t>is almost 64% </a:t>
            </a:r>
            <a:endParaRPr lang="en-IN" dirty="0"/>
          </a:p>
        </p:txBody>
      </p:sp>
      <p:pic>
        <p:nvPicPr>
          <p:cNvPr id="4" name="Content Placeholder 3">
            <a:extLst>
              <a:ext uri="{FF2B5EF4-FFF2-40B4-BE49-F238E27FC236}">
                <a16:creationId xmlns:a16="http://schemas.microsoft.com/office/drawing/2014/main" id="{96BB257D-C511-4657-99B8-163AF030AE8F}"/>
              </a:ext>
            </a:extLst>
          </p:cNvPr>
          <p:cNvPicPr>
            <a:picLocks noGrp="1" noChangeAspect="1"/>
          </p:cNvPicPr>
          <p:nvPr>
            <p:ph idx="1"/>
          </p:nvPr>
        </p:nvPicPr>
        <p:blipFill>
          <a:blip r:embed="rId2"/>
          <a:stretch>
            <a:fillRect/>
          </a:stretch>
        </p:blipFill>
        <p:spPr>
          <a:xfrm>
            <a:off x="304800" y="1981200"/>
            <a:ext cx="8229600" cy="4602162"/>
          </a:xfrm>
          <a:prstGeom prst="rect">
            <a:avLst/>
          </a:prstGeom>
        </p:spPr>
      </p:pic>
    </p:spTree>
    <p:extLst>
      <p:ext uri="{BB962C8B-B14F-4D97-AF65-F5344CB8AC3E}">
        <p14:creationId xmlns:p14="http://schemas.microsoft.com/office/powerpoint/2010/main" val="2870897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Models Comparison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45217709"/>
              </p:ext>
            </p:extLst>
          </p:nvPr>
        </p:nvGraphicFramePr>
        <p:xfrm>
          <a:off x="457200" y="1600200"/>
          <a:ext cx="8077200" cy="393192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655320">
                <a:tc>
                  <a:txBody>
                    <a:bodyPr/>
                    <a:lstStyle/>
                    <a:p>
                      <a:pPr algn="l"/>
                      <a:r>
                        <a:rPr lang="en-US" dirty="0"/>
                        <a:t>ML Model</a:t>
                      </a:r>
                    </a:p>
                  </a:txBody>
                  <a:tcPr/>
                </a:tc>
                <a:tc>
                  <a:txBody>
                    <a:bodyPr/>
                    <a:lstStyle/>
                    <a:p>
                      <a:r>
                        <a:rPr lang="en-US" dirty="0"/>
                        <a:t>Accuracy</a:t>
                      </a:r>
                    </a:p>
                  </a:txBody>
                  <a:tcPr/>
                </a:tc>
                <a:extLst>
                  <a:ext uri="{0D108BD9-81ED-4DB2-BD59-A6C34878D82A}">
                    <a16:rowId xmlns:a16="http://schemas.microsoft.com/office/drawing/2014/main" val="10000"/>
                  </a:ext>
                </a:extLst>
              </a:tr>
              <a:tr h="655320">
                <a:tc>
                  <a:txBody>
                    <a:bodyPr/>
                    <a:lstStyle/>
                    <a:p>
                      <a:r>
                        <a:rPr lang="en-US" dirty="0"/>
                        <a:t>Logistic  Regression</a:t>
                      </a:r>
                    </a:p>
                  </a:txBody>
                  <a:tcPr/>
                </a:tc>
                <a:tc>
                  <a:txBody>
                    <a:bodyPr/>
                    <a:lstStyle/>
                    <a:p>
                      <a:r>
                        <a:rPr lang="en-US" dirty="0"/>
                        <a:t>63%</a:t>
                      </a:r>
                    </a:p>
                  </a:txBody>
                  <a:tcPr/>
                </a:tc>
                <a:extLst>
                  <a:ext uri="{0D108BD9-81ED-4DB2-BD59-A6C34878D82A}">
                    <a16:rowId xmlns:a16="http://schemas.microsoft.com/office/drawing/2014/main" val="10001"/>
                  </a:ext>
                </a:extLst>
              </a:tr>
              <a:tr h="655320">
                <a:tc>
                  <a:txBody>
                    <a:bodyPr/>
                    <a:lstStyle/>
                    <a:p>
                      <a:r>
                        <a:rPr lang="en-US" dirty="0"/>
                        <a:t>Support Vector Machine</a:t>
                      </a:r>
                    </a:p>
                  </a:txBody>
                  <a:tcPr/>
                </a:tc>
                <a:tc>
                  <a:txBody>
                    <a:bodyPr/>
                    <a:lstStyle/>
                    <a:p>
                      <a:r>
                        <a:rPr lang="en-US" dirty="0"/>
                        <a:t>66%</a:t>
                      </a:r>
                    </a:p>
                  </a:txBody>
                  <a:tcPr/>
                </a:tc>
                <a:extLst>
                  <a:ext uri="{0D108BD9-81ED-4DB2-BD59-A6C34878D82A}">
                    <a16:rowId xmlns:a16="http://schemas.microsoft.com/office/drawing/2014/main" val="10002"/>
                  </a:ext>
                </a:extLst>
              </a:tr>
              <a:tr h="655320">
                <a:tc>
                  <a:txBody>
                    <a:bodyPr/>
                    <a:lstStyle/>
                    <a:p>
                      <a:r>
                        <a:rPr lang="en-US" dirty="0"/>
                        <a:t>Random</a:t>
                      </a:r>
                      <a:r>
                        <a:rPr lang="en-US" baseline="0" dirty="0"/>
                        <a:t> Forest</a:t>
                      </a:r>
                      <a:endParaRPr lang="en-US" dirty="0"/>
                    </a:p>
                  </a:txBody>
                  <a:tcPr/>
                </a:tc>
                <a:tc>
                  <a:txBody>
                    <a:bodyPr/>
                    <a:lstStyle/>
                    <a:p>
                      <a:r>
                        <a:rPr lang="en-US" dirty="0"/>
                        <a:t>83%</a:t>
                      </a:r>
                    </a:p>
                  </a:txBody>
                  <a:tcPr/>
                </a:tc>
                <a:extLst>
                  <a:ext uri="{0D108BD9-81ED-4DB2-BD59-A6C34878D82A}">
                    <a16:rowId xmlns:a16="http://schemas.microsoft.com/office/drawing/2014/main" val="10003"/>
                  </a:ext>
                </a:extLst>
              </a:tr>
              <a:tr h="655320">
                <a:tc>
                  <a:txBody>
                    <a:bodyPr/>
                    <a:lstStyle/>
                    <a:p>
                      <a:r>
                        <a:rPr lang="en-US" dirty="0"/>
                        <a:t>XGBoost</a:t>
                      </a:r>
                    </a:p>
                  </a:txBody>
                  <a:tcPr/>
                </a:tc>
                <a:tc>
                  <a:txBody>
                    <a:bodyPr/>
                    <a:lstStyle/>
                    <a:p>
                      <a:r>
                        <a:rPr lang="en-US" dirty="0"/>
                        <a:t>64%</a:t>
                      </a:r>
                    </a:p>
                  </a:txBody>
                  <a:tcPr/>
                </a:tc>
                <a:extLst>
                  <a:ext uri="{0D108BD9-81ED-4DB2-BD59-A6C34878D82A}">
                    <a16:rowId xmlns:a16="http://schemas.microsoft.com/office/drawing/2014/main" val="10004"/>
                  </a:ext>
                </a:extLst>
              </a:tr>
              <a:tr h="655320">
                <a:tc>
                  <a:txBody>
                    <a:bodyPr/>
                    <a:lstStyle/>
                    <a:p>
                      <a:r>
                        <a:rPr lang="en-US" dirty="0"/>
                        <a:t>KNN</a:t>
                      </a:r>
                    </a:p>
                  </a:txBody>
                  <a:tcPr/>
                </a:tc>
                <a:tc>
                  <a:txBody>
                    <a:bodyPr/>
                    <a:lstStyle/>
                    <a:p>
                      <a:r>
                        <a:rPr lang="en-US" dirty="0"/>
                        <a:t>64%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67998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Recommendation for Project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solidFill>
                  <a:srgbClr val="FF0000"/>
                </a:solidFill>
              </a:rPr>
              <a:t>The parcel should not be centralized in the warehouse block F, so that the handling is not too crowded which can cause the late shipment.</a:t>
            </a:r>
          </a:p>
          <a:p>
            <a:pPr>
              <a:buFont typeface="Wingdings" panose="05000000000000000000" pitchFamily="2" charset="2"/>
              <a:buChar char="Ø"/>
            </a:pPr>
            <a:r>
              <a:rPr lang="en-US" dirty="0">
                <a:solidFill>
                  <a:srgbClr val="FF0000"/>
                </a:solidFill>
              </a:rPr>
              <a:t>The operation team should add more manpower when there is a sale program, especially for the discount more than 10% and the parcel weight is 1 - 4 Kg.</a:t>
            </a:r>
          </a:p>
        </p:txBody>
      </p:sp>
    </p:spTree>
    <p:extLst>
      <p:ext uri="{BB962C8B-B14F-4D97-AF65-F5344CB8AC3E}">
        <p14:creationId xmlns:p14="http://schemas.microsoft.com/office/powerpoint/2010/main" val="2360631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4525963"/>
          </a:xfrm>
        </p:spPr>
        <p:txBody>
          <a:bodyPr>
            <a:normAutofit/>
          </a:bodyPr>
          <a:lstStyle/>
          <a:p>
            <a:pPr>
              <a:buNone/>
            </a:pPr>
            <a:r>
              <a:rPr lang="en-US" sz="8800" b="1" i="1" dirty="0">
                <a:solidFill>
                  <a:srgbClr val="FF0000"/>
                </a:solidFill>
                <a:latin typeface="Goudy Stout" pitchFamily="18" charset="0"/>
              </a:rPr>
              <a:t>  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lstStyle/>
          <a:p>
            <a:r>
              <a:rPr lang="en-US" b="1" i="1" dirty="0">
                <a:solidFill>
                  <a:srgbClr val="FF0000"/>
                </a:solidFill>
                <a:latin typeface="Arial Black" pitchFamily="34" charset="0"/>
              </a:rPr>
              <a:t>PROJECT FLOW</a:t>
            </a:r>
          </a:p>
        </p:txBody>
      </p:sp>
      <p:pic>
        <p:nvPicPr>
          <p:cNvPr id="4" name="Google Shape;99;p3"/>
          <p:cNvPicPr preferRelativeResize="0">
            <a:picLocks noGrp="1"/>
          </p:cNvPicPr>
          <p:nvPr>
            <p:ph idx="1"/>
          </p:nvPr>
        </p:nvPicPr>
        <p:blipFill rotWithShape="1">
          <a:blip r:embed="rId2">
            <a:alphaModFix/>
          </a:blip>
          <a:srcRect l="4298" t="4589" r="1744"/>
          <a:stretch/>
        </p:blipFill>
        <p:spPr>
          <a:xfrm>
            <a:off x="0" y="866775"/>
            <a:ext cx="9144000" cy="601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b="1" dirty="0"/>
              <a:t>This is the Dataset what we have </a:t>
            </a:r>
          </a:p>
        </p:txBody>
      </p:sp>
      <p:sp>
        <p:nvSpPr>
          <p:cNvPr id="6" name="Content Placeholder 5"/>
          <p:cNvSpPr>
            <a:spLocks noGrp="1"/>
          </p:cNvSpPr>
          <p:nvPr>
            <p:ph idx="1"/>
          </p:nvPr>
        </p:nvSpPr>
        <p:spPr/>
        <p:txBody>
          <a:bodyPr/>
          <a:lstStyle/>
          <a:p>
            <a:pPr>
              <a:buFont typeface="Wingdings" pitchFamily="2" charset="2"/>
              <a:buChar char="Ø"/>
            </a:pPr>
            <a:r>
              <a:rPr lang="en-IN" b="1" dirty="0">
                <a:solidFill>
                  <a:srgbClr val="FF0000"/>
                </a:solidFill>
              </a:rPr>
              <a:t>No. of Rows : 10999 Rows</a:t>
            </a:r>
          </a:p>
          <a:p>
            <a:pPr>
              <a:buNone/>
            </a:pPr>
            <a:endParaRPr lang="en-IN" b="1" dirty="0">
              <a:solidFill>
                <a:srgbClr val="FF0000"/>
              </a:solidFill>
            </a:endParaRPr>
          </a:p>
          <a:p>
            <a:pPr>
              <a:buFont typeface="Wingdings" pitchFamily="2" charset="2"/>
              <a:buChar char="Ø"/>
            </a:pPr>
            <a:r>
              <a:rPr lang="en-IN" b="1" dirty="0">
                <a:solidFill>
                  <a:srgbClr val="FF0000"/>
                </a:solidFill>
              </a:rPr>
              <a:t> No. of Columns:12 Columns</a:t>
            </a:r>
          </a:p>
          <a:p>
            <a:pPr>
              <a:buFont typeface="Wingdings" pitchFamily="2" charset="2"/>
              <a:buChar char="Ø"/>
            </a:pPr>
            <a:endParaRPr lang="en-IN" b="1" dirty="0">
              <a:solidFill>
                <a:srgbClr val="FF0000"/>
              </a:solidFill>
            </a:endParaRPr>
          </a:p>
          <a:p>
            <a:pPr>
              <a:buFont typeface="Wingdings" pitchFamily="2" charset="2"/>
              <a:buChar char="Ø"/>
            </a:pPr>
            <a:r>
              <a:rPr lang="en-IN" b="1" dirty="0">
                <a:solidFill>
                  <a:srgbClr val="FF0000"/>
                </a:solidFill>
              </a:rPr>
              <a:t>Data Type: Object and Integer</a:t>
            </a:r>
          </a:p>
          <a:p>
            <a:pPr>
              <a:buNone/>
            </a:pPr>
            <a:endParaRPr lang="en-IN" b="1" dirty="0">
              <a:solidFill>
                <a:srgbClr val="FF0000"/>
              </a:solidFill>
            </a:endParaRPr>
          </a:p>
          <a:p>
            <a:pPr>
              <a:buFont typeface="Wingdings" pitchFamily="2" charset="2"/>
              <a:buChar char="Ø"/>
            </a:pPr>
            <a:r>
              <a:rPr lang="en-IN" b="1" dirty="0">
                <a:solidFill>
                  <a:srgbClr val="FF0000"/>
                </a:solidFill>
              </a:rPr>
              <a:t>Missing Values: No Missing values </a:t>
            </a:r>
            <a:endParaRPr lang="en-US"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0" y="0"/>
            <a:ext cx="9144000" cy="6858000"/>
          </a:xfrm>
        </p:spPr>
        <p:txBody>
          <a:bodyPr>
            <a:normAutofit fontScale="92500" lnSpcReduction="20000"/>
          </a:bodyPr>
          <a:lstStyle/>
          <a:p>
            <a:pPr>
              <a:buFont typeface="Wingdings" pitchFamily="2" charset="2"/>
              <a:buChar char="Ø"/>
            </a:pPr>
            <a:r>
              <a:rPr lang="en-IN" b="1" dirty="0">
                <a:solidFill>
                  <a:srgbClr val="FF0000"/>
                </a:solidFill>
              </a:rPr>
              <a:t>4436 : Products delivered on time </a:t>
            </a:r>
          </a:p>
          <a:p>
            <a:pPr>
              <a:buNone/>
            </a:pPr>
            <a:endParaRPr lang="en-IN" b="1" dirty="0">
              <a:solidFill>
                <a:srgbClr val="FF0000"/>
              </a:solidFill>
            </a:endParaRPr>
          </a:p>
          <a:p>
            <a:pPr>
              <a:buFont typeface="Wingdings" pitchFamily="2" charset="2"/>
              <a:buChar char="Ø"/>
            </a:pPr>
            <a:r>
              <a:rPr lang="en-IN" b="1" dirty="0">
                <a:solidFill>
                  <a:srgbClr val="FF0000"/>
                </a:solidFill>
              </a:rPr>
              <a:t>6563 : Products not delivered on time</a:t>
            </a: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r>
              <a:rPr lang="en-IN" b="1" dirty="0">
                <a:solidFill>
                  <a:srgbClr val="FF0000"/>
                </a:solidFill>
              </a:rPr>
              <a:t> No. of product undelivered are more than no. of products delivered </a:t>
            </a:r>
          </a:p>
        </p:txBody>
      </p:sp>
      <p:pic>
        <p:nvPicPr>
          <p:cNvPr id="6" name="Picture 5">
            <a:extLst>
              <a:ext uri="{FF2B5EF4-FFF2-40B4-BE49-F238E27FC236}">
                <a16:creationId xmlns:a16="http://schemas.microsoft.com/office/drawing/2014/main" id="{79840A7D-F911-45C3-A64E-84DA56220F4F}"/>
              </a:ext>
            </a:extLst>
          </p:cNvPr>
          <p:cNvPicPr>
            <a:picLocks noChangeAspect="1"/>
          </p:cNvPicPr>
          <p:nvPr/>
        </p:nvPicPr>
        <p:blipFill>
          <a:blip r:embed="rId2">
            <a:duotone>
              <a:schemeClr val="accent5">
                <a:shade val="45000"/>
                <a:satMod val="135000"/>
              </a:schemeClr>
              <a:prstClr val="white"/>
            </a:duotone>
          </a:blip>
          <a:stretch>
            <a:fillRect/>
          </a:stretch>
        </p:blipFill>
        <p:spPr>
          <a:xfrm>
            <a:off x="914400" y="1676400"/>
            <a:ext cx="6248400" cy="3962400"/>
          </a:xfrm>
          <a:prstGeom prst="rect">
            <a:avLst/>
          </a:prstGeom>
          <a:blipFill>
            <a:blip r:embed="rId3">
              <a:duotone>
                <a:schemeClr val="accent5">
                  <a:shade val="45000"/>
                  <a:satMod val="135000"/>
                </a:schemeClr>
                <a:prstClr val="white"/>
              </a:duotone>
            </a:blip>
            <a:tile tx="0" ty="0" sx="100000" sy="100000" flip="none" algn="tl"/>
          </a:blipFill>
          <a:scene3d>
            <a:camera prst="orthographicFront"/>
            <a:lightRig rig="threePt" dir="t"/>
          </a:scene3d>
          <a:sp3d contourW="12700">
            <a:contourClr>
              <a:srgbClr val="FF000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5334000"/>
            <a:ext cx="9144000" cy="1371600"/>
          </a:xfrm>
        </p:spPr>
        <p:txBody>
          <a:bodyPr>
            <a:noAutofit/>
          </a:bodyPr>
          <a:lstStyle/>
          <a:p>
            <a:r>
              <a:rPr lang="en-US" sz="3600" b="1" dirty="0">
                <a:solidFill>
                  <a:srgbClr val="FF0000"/>
                </a:solidFill>
              </a:rPr>
              <a:t>Warehouse block ‘F’ has more values than all other Warehouse blocks.</a:t>
            </a:r>
            <a:br>
              <a:rPr lang="en-US" sz="3600" b="1" dirty="0">
                <a:solidFill>
                  <a:srgbClr val="FF0000"/>
                </a:solidFill>
              </a:rPr>
            </a:br>
            <a:endParaRPr lang="en-US" sz="3600" b="1" dirty="0">
              <a:solidFill>
                <a:srgbClr val="FF0000"/>
              </a:solidFill>
            </a:endParaRPr>
          </a:p>
        </p:txBody>
      </p:sp>
      <p:pic>
        <p:nvPicPr>
          <p:cNvPr id="10" name="Content Placeholder 9" descr="warehouse.png"/>
          <p:cNvPicPr>
            <a:picLocks noGrp="1" noChangeAspect="1"/>
          </p:cNvPicPr>
          <p:nvPr>
            <p:ph idx="1"/>
          </p:nvPr>
        </p:nvPicPr>
        <p:blipFill>
          <a:blip r:embed="rId2">
            <a:duotone>
              <a:schemeClr val="accent3">
                <a:shade val="45000"/>
                <a:satMod val="135000"/>
              </a:schemeClr>
              <a:prstClr val="white"/>
            </a:duotone>
          </a:blip>
          <a:stretch>
            <a:fillRect/>
          </a:stretch>
        </p:blipFill>
        <p:spPr>
          <a:xfrm>
            <a:off x="457200" y="0"/>
            <a:ext cx="7924800" cy="4800600"/>
          </a:xfrm>
          <a:scene3d>
            <a:camera prst="orthographicFront"/>
            <a:lightRig rig="threePt" dir="t"/>
          </a:scene3d>
          <a:sp3d contourW="12700">
            <a:contourClr>
              <a:srgbClr val="FF0000"/>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0"/>
            <a:ext cx="9144000" cy="1524000"/>
          </a:xfrm>
        </p:spPr>
        <p:txBody>
          <a:bodyPr>
            <a:noAutofit/>
          </a:bodyPr>
          <a:lstStyle/>
          <a:p>
            <a:r>
              <a:rPr lang="en-US" sz="3200" b="1" dirty="0">
                <a:solidFill>
                  <a:srgbClr val="FF0000"/>
                </a:solidFill>
              </a:rPr>
              <a:t>In mode of shipment columns we can clearly see that ship delivers the most of products to the customers.</a:t>
            </a:r>
            <a:br>
              <a:rPr lang="en-US" sz="3200" b="1" dirty="0">
                <a:solidFill>
                  <a:srgbClr val="FF0000"/>
                </a:solidFill>
              </a:rPr>
            </a:br>
            <a:endParaRPr lang="en-US" sz="3200" b="1" dirty="0">
              <a:solidFill>
                <a:srgbClr val="FF0000"/>
              </a:solidFill>
            </a:endParaRPr>
          </a:p>
        </p:txBody>
      </p:sp>
      <p:pic>
        <p:nvPicPr>
          <p:cNvPr id="4" name="Content Placeholder 3" descr="mode of shipments.png"/>
          <p:cNvPicPr>
            <a:picLocks noGrp="1" noChangeAspect="1"/>
          </p:cNvPicPr>
          <p:nvPr>
            <p:ph idx="1"/>
          </p:nvPr>
        </p:nvPicPr>
        <p:blipFill>
          <a:blip r:embed="rId2">
            <a:duotone>
              <a:schemeClr val="accent1">
                <a:shade val="45000"/>
                <a:satMod val="135000"/>
              </a:schemeClr>
              <a:prstClr val="white"/>
            </a:duotone>
          </a:blip>
          <a:stretch>
            <a:fillRect/>
          </a:stretch>
        </p:blipFill>
        <p:spPr>
          <a:xfrm>
            <a:off x="1295400" y="0"/>
            <a:ext cx="6831414" cy="4953000"/>
          </a:xfrm>
          <a:scene3d>
            <a:camera prst="orthographicFront"/>
            <a:lightRig rig="threePt" dir="t"/>
          </a:scene3d>
          <a:sp3d extrusionH="76200" contourW="12700">
            <a:extrusionClr>
              <a:srgbClr val="FF0000"/>
            </a:extrusionClr>
            <a:contourClr>
              <a:srgbClr val="FF0000"/>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00"/>
            <a:ext cx="8229600" cy="1143000"/>
          </a:xfrm>
        </p:spPr>
        <p:txBody>
          <a:bodyPr>
            <a:noAutofit/>
          </a:bodyPr>
          <a:lstStyle/>
          <a:p>
            <a:r>
              <a:rPr lang="en-US" sz="3600" b="1" dirty="0">
                <a:solidFill>
                  <a:srgbClr val="FF0000"/>
                </a:solidFill>
              </a:rPr>
              <a:t>Gender Column doesn't have much variance.</a:t>
            </a:r>
            <a:br>
              <a:rPr lang="en-US" sz="3600" b="1" dirty="0">
                <a:solidFill>
                  <a:srgbClr val="FF0000"/>
                </a:solidFill>
              </a:rPr>
            </a:br>
            <a:endParaRPr lang="en-US" sz="3600" b="1" dirty="0">
              <a:solidFill>
                <a:srgbClr val="FF0000"/>
              </a:solidFill>
            </a:endParaRPr>
          </a:p>
        </p:txBody>
      </p:sp>
      <p:pic>
        <p:nvPicPr>
          <p:cNvPr id="4" name="Content Placeholder 3" descr="gender.png"/>
          <p:cNvPicPr>
            <a:picLocks noGrp="1" noChangeAspect="1"/>
          </p:cNvPicPr>
          <p:nvPr>
            <p:ph idx="1"/>
          </p:nvPr>
        </p:nvPicPr>
        <p:blipFill>
          <a:blip r:embed="rId2">
            <a:duotone>
              <a:schemeClr val="accent4">
                <a:shade val="45000"/>
                <a:satMod val="135000"/>
              </a:schemeClr>
              <a:prstClr val="white"/>
            </a:duotone>
          </a:blip>
          <a:stretch>
            <a:fillRect/>
          </a:stretch>
        </p:blipFill>
        <p:spPr>
          <a:xfrm>
            <a:off x="762000" y="533400"/>
            <a:ext cx="7315200" cy="4373563"/>
          </a:xfrm>
          <a:scene3d>
            <a:camera prst="orthographicFront"/>
            <a:lightRig rig="threePt" dir="t"/>
          </a:scene3d>
          <a:sp3d contourW="12700">
            <a:contourClr>
              <a:srgbClr val="FF0000"/>
            </a:contour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11722</TotalTime>
  <Words>738</Words>
  <Application>Microsoft Office PowerPoint</Application>
  <PresentationFormat>On-screen Show (4:3)</PresentationFormat>
  <Paragraphs>112</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Algerian</vt:lpstr>
      <vt:lpstr>Arial</vt:lpstr>
      <vt:lpstr>Arial Black</vt:lpstr>
      <vt:lpstr>Arial Unicode MS</vt:lpstr>
      <vt:lpstr>Calibri</vt:lpstr>
      <vt:lpstr>Goudy Stout</vt:lpstr>
      <vt:lpstr>Helvetica Neue</vt:lpstr>
      <vt:lpstr>Wingdings</vt:lpstr>
      <vt:lpstr>Office Theme</vt:lpstr>
      <vt:lpstr>PowerPoint Presentation</vt:lpstr>
      <vt:lpstr>PROBLEM STATEMENT</vt:lpstr>
      <vt:lpstr>OBJECTIVE OF THE BUSINESS</vt:lpstr>
      <vt:lpstr>PROJECT FLOW</vt:lpstr>
      <vt:lpstr>This is the Dataset what we have </vt:lpstr>
      <vt:lpstr>PowerPoint Presentation</vt:lpstr>
      <vt:lpstr>Warehouse block ‘F’ has more values than all other Warehouse blocks. </vt:lpstr>
      <vt:lpstr>In mode of shipment columns we can clearly see that ship delivers the most of products to the customers. </vt:lpstr>
      <vt:lpstr>Gender Column doesn't have much variance. </vt:lpstr>
      <vt:lpstr>PowerPoint Presentation</vt:lpstr>
      <vt:lpstr>Correlation between Variables</vt:lpstr>
      <vt:lpstr>ML Models used for Problem Solving</vt:lpstr>
      <vt:lpstr>PowerPoint Presentation</vt:lpstr>
      <vt:lpstr>PowerPoint Presentation</vt:lpstr>
      <vt:lpstr>Outlier Detection</vt:lpstr>
      <vt:lpstr>Outlier Detection with Z_Score</vt:lpstr>
      <vt:lpstr>Now outliers have visibly decreased after winsorization.</vt:lpstr>
      <vt:lpstr>Making data ready for model training</vt:lpstr>
      <vt:lpstr>Train-Test split</vt:lpstr>
      <vt:lpstr>Hyper tuning with Grid Search CV</vt:lpstr>
      <vt:lpstr>Test and Train Accuracy: Random Forest</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Process After removal of Outliers</vt:lpstr>
      <vt:lpstr>Comparison of Actual vs Predicted value</vt:lpstr>
      <vt:lpstr>We got the Final Accuracy From Confusion Matrix is 59%</vt:lpstr>
      <vt:lpstr>By Assuming the outlier as important we got the accuracy as 63% which is almost 64% </vt:lpstr>
      <vt:lpstr>Models Comparison</vt:lpstr>
      <vt:lpstr>Recommendation for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harishankar giri</cp:lastModifiedBy>
  <cp:revision>217</cp:revision>
  <dcterms:created xsi:type="dcterms:W3CDTF">2006-08-16T00:00:00Z</dcterms:created>
  <dcterms:modified xsi:type="dcterms:W3CDTF">2021-12-29T15:42:07Z</dcterms:modified>
</cp:coreProperties>
</file>