
<file path=[Content_Types].xml><?xml version="1.0" encoding="utf-8"?>
<Types xmlns="http://schemas.openxmlformats.org/package/2006/content-types">
  <Default Extension="jfif" ContentType="image/jpeg"/>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6" r:id="rId1"/>
    <p:sldMasterId id="2147483678" r:id="rId2"/>
    <p:sldMasterId id="2147483690" r:id="rId3"/>
  </p:sldMasterIdLst>
  <p:notesMasterIdLst>
    <p:notesMasterId r:id="rId30"/>
  </p:notesMasterIdLst>
  <p:sldIdLst>
    <p:sldId id="256" r:id="rId4"/>
    <p:sldId id="277" r:id="rId5"/>
    <p:sldId id="430" r:id="rId6"/>
    <p:sldId id="431" r:id="rId7"/>
    <p:sldId id="304" r:id="rId8"/>
    <p:sldId id="305" r:id="rId9"/>
    <p:sldId id="306" r:id="rId10"/>
    <p:sldId id="316" r:id="rId11"/>
    <p:sldId id="351" r:id="rId12"/>
    <p:sldId id="362" r:id="rId13"/>
    <p:sldId id="352" r:id="rId14"/>
    <p:sldId id="363" r:id="rId15"/>
    <p:sldId id="428" r:id="rId16"/>
    <p:sldId id="429" r:id="rId17"/>
    <p:sldId id="309" r:id="rId18"/>
    <p:sldId id="310" r:id="rId19"/>
    <p:sldId id="426" r:id="rId20"/>
    <p:sldId id="427" r:id="rId21"/>
    <p:sldId id="311" r:id="rId22"/>
    <p:sldId id="421" r:id="rId23"/>
    <p:sldId id="422" r:id="rId24"/>
    <p:sldId id="423" r:id="rId25"/>
    <p:sldId id="312" r:id="rId26"/>
    <p:sldId id="313" r:id="rId27"/>
    <p:sldId id="314" r:id="rId28"/>
    <p:sldId id="34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55" autoAdjust="0"/>
  </p:normalViewPr>
  <p:slideViewPr>
    <p:cSldViewPr snapToGrid="0">
      <p:cViewPr varScale="1">
        <p:scale>
          <a:sx n="64" d="100"/>
          <a:sy n="64" d="100"/>
        </p:scale>
        <p:origin x="18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3E0D3-BA5B-4D2A-85E7-845420D43071}" type="doc">
      <dgm:prSet loTypeId="urn:microsoft.com/office/officeart/2005/8/layout/vList3#1" loCatId="picture" qsTypeId="urn:microsoft.com/office/officeart/2005/8/quickstyle/simple1" qsCatId="simple" csTypeId="urn:microsoft.com/office/officeart/2005/8/colors/accent1_2" csCatId="accent1" phldr="1"/>
      <dgm:spPr/>
    </dgm:pt>
    <dgm:pt modelId="{80CB15F3-C0F3-4844-A117-76BC4D523BBA}">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digitalWrite</a:t>
          </a:r>
          <a:r>
            <a:rPr lang="en-US" dirty="0" smtClean="0"/>
            <a:t>()</a:t>
          </a:r>
          <a:endParaRPr lang="en-US" dirty="0"/>
        </a:p>
      </dgm:t>
    </dgm:pt>
    <dgm:pt modelId="{1E2A9D57-DE67-4B8F-89F2-E095A49B654D}" type="parTrans" cxnId="{52099BF7-FC6F-41B2-A1C9-7781D5266225}">
      <dgm:prSet/>
      <dgm:spPr/>
      <dgm:t>
        <a:bodyPr/>
        <a:lstStyle/>
        <a:p>
          <a:endParaRPr lang="en-US"/>
        </a:p>
      </dgm:t>
    </dgm:pt>
    <dgm:pt modelId="{40A5D76D-CD6C-4CC9-8536-9C203E214E2B}" type="sibTrans" cxnId="{52099BF7-FC6F-41B2-A1C9-7781D5266225}">
      <dgm:prSet/>
      <dgm:spPr/>
      <dgm:t>
        <a:bodyPr/>
        <a:lstStyle/>
        <a:p>
          <a:endParaRPr lang="en-US"/>
        </a:p>
      </dgm:t>
    </dgm:pt>
    <dgm:pt modelId="{1ED90507-0191-4AF9-8C29-F2AFF94DD596}">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analogWrite</a:t>
          </a:r>
          <a:r>
            <a:rPr lang="en-US" dirty="0" smtClean="0"/>
            <a:t>()</a:t>
          </a:r>
          <a:endParaRPr lang="en-US" dirty="0"/>
        </a:p>
      </dgm:t>
    </dgm:pt>
    <dgm:pt modelId="{8005C636-ABBA-44BE-B671-B93E5CA94C01}" type="parTrans" cxnId="{EB018957-DF9C-432C-97D5-B693C45257E9}">
      <dgm:prSet/>
      <dgm:spPr/>
      <dgm:t>
        <a:bodyPr/>
        <a:lstStyle/>
        <a:p>
          <a:endParaRPr lang="en-US"/>
        </a:p>
      </dgm:t>
    </dgm:pt>
    <dgm:pt modelId="{937392D9-0825-400F-A264-5FFB2A9E066C}" type="sibTrans" cxnId="{EB018957-DF9C-432C-97D5-B693C45257E9}">
      <dgm:prSet/>
      <dgm:spPr/>
      <dgm:t>
        <a:bodyPr/>
        <a:lstStyle/>
        <a:p>
          <a:endParaRPr lang="en-US"/>
        </a:p>
      </dgm:t>
    </dgm:pt>
    <dgm:pt modelId="{6C4A0894-1759-46DF-8422-60A673C00517}">
      <dgm:prSet phldrT="[Text]"/>
      <dgm:spPr>
        <a:gradFill rotWithShape="0">
          <a:gsLst>
            <a:gs pos="0">
              <a:srgbClr val="E72D2F"/>
            </a:gs>
            <a:gs pos="0">
              <a:srgbClr val="E72D2F"/>
            </a:gs>
            <a:gs pos="100000">
              <a:srgbClr val="E72D2F">
                <a:lumMod val="68000"/>
              </a:srgbClr>
            </a:gs>
          </a:gsLst>
          <a:lin ang="0" scaled="1"/>
        </a:gradFill>
      </dgm:spPr>
      <dgm:t>
        <a:bodyPr/>
        <a:lstStyle/>
        <a:p>
          <a:r>
            <a:rPr lang="en-US" dirty="0" err="1" smtClean="0"/>
            <a:t>digitalRead</a:t>
          </a:r>
          <a:r>
            <a:rPr lang="en-US" dirty="0" smtClean="0"/>
            <a:t>()</a:t>
          </a:r>
          <a:endParaRPr lang="en-US" dirty="0"/>
        </a:p>
      </dgm:t>
    </dgm:pt>
    <dgm:pt modelId="{6E0556F9-FB3B-42B4-9038-0C386EB924CA}" type="parTrans" cxnId="{B926123C-1B3E-4B35-80BD-6504A88E8A19}">
      <dgm:prSet/>
      <dgm:spPr/>
      <dgm:t>
        <a:bodyPr/>
        <a:lstStyle/>
        <a:p>
          <a:endParaRPr lang="en-US"/>
        </a:p>
      </dgm:t>
    </dgm:pt>
    <dgm:pt modelId="{5B7E479A-DF66-4F5D-9A30-975C5B11B67E}" type="sibTrans" cxnId="{B926123C-1B3E-4B35-80BD-6504A88E8A19}">
      <dgm:prSet/>
      <dgm:spPr/>
      <dgm:t>
        <a:bodyPr/>
        <a:lstStyle/>
        <a:p>
          <a:endParaRPr lang="en-US"/>
        </a:p>
      </dgm:t>
    </dgm:pt>
    <dgm:pt modelId="{F4C798C8-463E-425C-A587-EF6712209509}">
      <dgm:prSet/>
      <dgm:spPr>
        <a:gradFill rotWithShape="0">
          <a:gsLst>
            <a:gs pos="0">
              <a:srgbClr val="E72D2F"/>
            </a:gs>
            <a:gs pos="0">
              <a:srgbClr val="E72D2F"/>
            </a:gs>
            <a:gs pos="100000">
              <a:srgbClr val="E72D2F">
                <a:lumMod val="68000"/>
              </a:srgbClr>
            </a:gs>
          </a:gsLst>
          <a:lin ang="0" scaled="1"/>
        </a:gradFill>
      </dgm:spPr>
      <dgm:t>
        <a:bodyPr/>
        <a:lstStyle/>
        <a:p>
          <a:r>
            <a:rPr lang="en-US" dirty="0" smtClean="0"/>
            <a:t>if() statements / Boolean</a:t>
          </a:r>
          <a:endParaRPr lang="en-US" dirty="0"/>
        </a:p>
      </dgm:t>
    </dgm:pt>
    <dgm:pt modelId="{809600E0-F27D-4163-9E98-20342D32976F}" type="parTrans" cxnId="{150A4784-BD42-4BC4-BE54-B9422D5F51F3}">
      <dgm:prSet/>
      <dgm:spPr/>
      <dgm:t>
        <a:bodyPr/>
        <a:lstStyle/>
        <a:p>
          <a:endParaRPr lang="en-US"/>
        </a:p>
      </dgm:t>
    </dgm:pt>
    <dgm:pt modelId="{2E42A86F-748C-400B-B112-93A886867C94}" type="sibTrans" cxnId="{150A4784-BD42-4BC4-BE54-B9422D5F51F3}">
      <dgm:prSet/>
      <dgm:spPr/>
      <dgm:t>
        <a:bodyPr/>
        <a:lstStyle/>
        <a:p>
          <a:endParaRPr lang="en-US"/>
        </a:p>
      </dgm:t>
    </dgm:pt>
    <dgm:pt modelId="{8CC119E0-82D3-46F1-B815-C4F28AFF6DAA}">
      <dgm:prSet/>
      <dgm:spPr>
        <a:gradFill rotWithShape="0">
          <a:gsLst>
            <a:gs pos="0">
              <a:srgbClr val="E72D2F"/>
            </a:gs>
            <a:gs pos="0">
              <a:srgbClr val="E72D2F"/>
            </a:gs>
            <a:gs pos="100000">
              <a:srgbClr val="E72D2F">
                <a:lumMod val="68000"/>
              </a:srgbClr>
            </a:gs>
          </a:gsLst>
          <a:lin ang="0" scaled="1"/>
        </a:gradFill>
      </dgm:spPr>
      <dgm:t>
        <a:bodyPr/>
        <a:lstStyle/>
        <a:p>
          <a:r>
            <a:rPr lang="en-US" dirty="0" err="1" smtClean="0"/>
            <a:t>analogRead</a:t>
          </a:r>
          <a:r>
            <a:rPr lang="en-US" dirty="0" smtClean="0"/>
            <a:t>()</a:t>
          </a:r>
          <a:endParaRPr lang="en-US" dirty="0"/>
        </a:p>
      </dgm:t>
    </dgm:pt>
    <dgm:pt modelId="{87E6DDDC-592E-4AF2-B5F6-CC5DD7B2311D}" type="parTrans" cxnId="{AE50FCED-B9DA-4212-ACC5-6651E2FE0448}">
      <dgm:prSet/>
      <dgm:spPr/>
      <dgm:t>
        <a:bodyPr/>
        <a:lstStyle/>
        <a:p>
          <a:endParaRPr lang="en-US"/>
        </a:p>
      </dgm:t>
    </dgm:pt>
    <dgm:pt modelId="{8FF603E8-CB79-4BCE-AEB4-FC6E9C340D82}" type="sibTrans" cxnId="{AE50FCED-B9DA-4212-ACC5-6651E2FE0448}">
      <dgm:prSet/>
      <dgm:spPr/>
      <dgm:t>
        <a:bodyPr/>
        <a:lstStyle/>
        <a:p>
          <a:endParaRPr lang="en-US"/>
        </a:p>
      </dgm:t>
    </dgm:pt>
    <dgm:pt modelId="{23D752AD-6A89-4C9D-B760-25E48D0C6428}">
      <dgm:prSet/>
      <dgm:spPr>
        <a:gradFill rotWithShape="0">
          <a:gsLst>
            <a:gs pos="0">
              <a:srgbClr val="E72D2F"/>
            </a:gs>
            <a:gs pos="0">
              <a:srgbClr val="E72D2F"/>
            </a:gs>
            <a:gs pos="100000">
              <a:srgbClr val="E72D2F">
                <a:lumMod val="68000"/>
              </a:srgbClr>
            </a:gs>
          </a:gsLst>
          <a:lin ang="0" scaled="1"/>
        </a:gradFill>
      </dgm:spPr>
      <dgm:t>
        <a:bodyPr/>
        <a:lstStyle/>
        <a:p>
          <a:r>
            <a:rPr lang="en-US" dirty="0" smtClean="0"/>
            <a:t>Serial communication</a:t>
          </a:r>
          <a:endParaRPr lang="en-US" dirty="0"/>
        </a:p>
      </dgm:t>
    </dgm:pt>
    <dgm:pt modelId="{620C2AEA-C924-4C94-9ECE-E2C87CCCB4F4}" type="parTrans" cxnId="{9E1F8859-A2BC-4CFE-9669-402E8F8B0F59}">
      <dgm:prSet/>
      <dgm:spPr/>
      <dgm:t>
        <a:bodyPr/>
        <a:lstStyle/>
        <a:p>
          <a:endParaRPr lang="en-US"/>
        </a:p>
      </dgm:t>
    </dgm:pt>
    <dgm:pt modelId="{AB8AFBB1-9A42-448A-AA99-D63EFB16C7B8}" type="sibTrans" cxnId="{9E1F8859-A2BC-4CFE-9669-402E8F8B0F59}">
      <dgm:prSet/>
      <dgm:spPr/>
      <dgm:t>
        <a:bodyPr/>
        <a:lstStyle/>
        <a:p>
          <a:endParaRPr lang="en-US"/>
        </a:p>
      </dgm:t>
    </dgm:pt>
    <dgm:pt modelId="{ADA649B9-24E9-4E79-97D6-D675E6F75EBC}" type="pres">
      <dgm:prSet presAssocID="{6303E0D3-BA5B-4D2A-85E7-845420D43071}" presName="linearFlow" presStyleCnt="0">
        <dgm:presLayoutVars>
          <dgm:dir/>
          <dgm:resizeHandles val="exact"/>
        </dgm:presLayoutVars>
      </dgm:prSet>
      <dgm:spPr/>
    </dgm:pt>
    <dgm:pt modelId="{424D1419-8706-4C38-8172-EA4E0BADF0E8}" type="pres">
      <dgm:prSet presAssocID="{80CB15F3-C0F3-4844-A117-76BC4D523BBA}" presName="composite" presStyleCnt="0"/>
      <dgm:spPr/>
    </dgm:pt>
    <dgm:pt modelId="{DE615931-E18A-4B46-9997-62E2D6484113}" type="pres">
      <dgm:prSet presAssocID="{80CB15F3-C0F3-4844-A117-76BC4D523BBA}" presName="imgShp" presStyleLbl="fgImgPlace1" presStyleIdx="0" presStyleCnt="6"/>
      <dgm:spPr>
        <a:blipFill rotWithShape="1">
          <a:blip xmlns:r="http://schemas.openxmlformats.org/officeDocument/2006/relationships" r:embed="rId1"/>
          <a:stretch>
            <a:fillRect/>
          </a:stretch>
        </a:blipFill>
      </dgm:spPr>
    </dgm:pt>
    <dgm:pt modelId="{786BED2F-0D90-4668-9177-A98D89BC1665}" type="pres">
      <dgm:prSet presAssocID="{80CB15F3-C0F3-4844-A117-76BC4D523BBA}" presName="txShp" presStyleLbl="node1" presStyleIdx="0" presStyleCnt="6">
        <dgm:presLayoutVars>
          <dgm:bulletEnabled val="1"/>
        </dgm:presLayoutVars>
      </dgm:prSet>
      <dgm:spPr/>
      <dgm:t>
        <a:bodyPr/>
        <a:lstStyle/>
        <a:p>
          <a:endParaRPr lang="en-US"/>
        </a:p>
      </dgm:t>
    </dgm:pt>
    <dgm:pt modelId="{7BAEEE49-FF63-4DE1-BEAC-C958B12ACD2A}" type="pres">
      <dgm:prSet presAssocID="{40A5D76D-CD6C-4CC9-8536-9C203E214E2B}" presName="spacing" presStyleCnt="0"/>
      <dgm:spPr/>
    </dgm:pt>
    <dgm:pt modelId="{28194AA5-B75C-4D33-97D0-AA50BA2FC932}" type="pres">
      <dgm:prSet presAssocID="{1ED90507-0191-4AF9-8C29-F2AFF94DD596}" presName="composite" presStyleCnt="0"/>
      <dgm:spPr/>
    </dgm:pt>
    <dgm:pt modelId="{4CFA63DD-9ECD-475A-9BD5-69B0DA30921A}" type="pres">
      <dgm:prSet presAssocID="{1ED90507-0191-4AF9-8C29-F2AFF94DD596}" presName="imgShp" presStyleLbl="fgImgPlace1" presStyleIdx="1" presStyleCnt="6"/>
      <dgm:spPr>
        <a:blipFill rotWithShape="1">
          <a:blip xmlns:r="http://schemas.openxmlformats.org/officeDocument/2006/relationships" r:embed="rId2"/>
          <a:stretch>
            <a:fillRect/>
          </a:stretch>
        </a:blipFill>
      </dgm:spPr>
    </dgm:pt>
    <dgm:pt modelId="{0EFAEA27-0B2A-4897-BAAB-FEB424D54882}" type="pres">
      <dgm:prSet presAssocID="{1ED90507-0191-4AF9-8C29-F2AFF94DD596}" presName="txShp" presStyleLbl="node1" presStyleIdx="1" presStyleCnt="6">
        <dgm:presLayoutVars>
          <dgm:bulletEnabled val="1"/>
        </dgm:presLayoutVars>
      </dgm:prSet>
      <dgm:spPr/>
      <dgm:t>
        <a:bodyPr/>
        <a:lstStyle/>
        <a:p>
          <a:endParaRPr lang="en-US"/>
        </a:p>
      </dgm:t>
    </dgm:pt>
    <dgm:pt modelId="{103FBEA2-FEDF-4434-8393-71B8841FC204}" type="pres">
      <dgm:prSet presAssocID="{937392D9-0825-400F-A264-5FFB2A9E066C}" presName="spacing" presStyleCnt="0"/>
      <dgm:spPr/>
    </dgm:pt>
    <dgm:pt modelId="{5060793E-C9EE-4830-8660-5A26BE706A0B}" type="pres">
      <dgm:prSet presAssocID="{6C4A0894-1759-46DF-8422-60A673C00517}" presName="composite" presStyleCnt="0"/>
      <dgm:spPr/>
    </dgm:pt>
    <dgm:pt modelId="{B9D5BF04-6BB3-4AEB-B353-DA8887736671}" type="pres">
      <dgm:prSet presAssocID="{6C4A0894-1759-46DF-8422-60A673C00517}" presName="imgShp" presStyleLbl="fgImgPlace1" presStyleIdx="2" presStyleCnt="6"/>
      <dgm:spPr>
        <a:blipFill rotWithShape="1">
          <a:blip xmlns:r="http://schemas.openxmlformats.org/officeDocument/2006/relationships" r:embed="rId3"/>
          <a:stretch>
            <a:fillRect/>
          </a:stretch>
        </a:blipFill>
      </dgm:spPr>
    </dgm:pt>
    <dgm:pt modelId="{370D1899-6786-4C48-93E8-5AEF57F7BB45}" type="pres">
      <dgm:prSet presAssocID="{6C4A0894-1759-46DF-8422-60A673C00517}" presName="txShp" presStyleLbl="node1" presStyleIdx="2" presStyleCnt="6">
        <dgm:presLayoutVars>
          <dgm:bulletEnabled val="1"/>
        </dgm:presLayoutVars>
      </dgm:prSet>
      <dgm:spPr/>
      <dgm:t>
        <a:bodyPr/>
        <a:lstStyle/>
        <a:p>
          <a:endParaRPr lang="en-US"/>
        </a:p>
      </dgm:t>
    </dgm:pt>
    <dgm:pt modelId="{148E8675-2B86-4339-8075-7FE0A09C85B3}" type="pres">
      <dgm:prSet presAssocID="{5B7E479A-DF66-4F5D-9A30-975C5B11B67E}" presName="spacing" presStyleCnt="0"/>
      <dgm:spPr/>
    </dgm:pt>
    <dgm:pt modelId="{92789078-C24F-4724-BEB9-56EA3CEC160B}" type="pres">
      <dgm:prSet presAssocID="{F4C798C8-463E-425C-A587-EF6712209509}" presName="composite" presStyleCnt="0"/>
      <dgm:spPr/>
    </dgm:pt>
    <dgm:pt modelId="{BD64F537-5989-478F-87FA-B04A6079D04F}" type="pres">
      <dgm:prSet presAssocID="{F4C798C8-463E-425C-A587-EF6712209509}" presName="imgShp" presStyleLbl="fgImgPlace1" presStyleIdx="3" presStyleCnt="6"/>
      <dgm:spPr>
        <a:blipFill rotWithShape="1">
          <a:blip xmlns:r="http://schemas.openxmlformats.org/officeDocument/2006/relationships" r:embed="rId4"/>
          <a:stretch>
            <a:fillRect/>
          </a:stretch>
        </a:blipFill>
      </dgm:spPr>
    </dgm:pt>
    <dgm:pt modelId="{D6E91C8E-C041-4414-8DEB-CC2DC7D290F1}" type="pres">
      <dgm:prSet presAssocID="{F4C798C8-463E-425C-A587-EF6712209509}" presName="txShp" presStyleLbl="node1" presStyleIdx="3" presStyleCnt="6">
        <dgm:presLayoutVars>
          <dgm:bulletEnabled val="1"/>
        </dgm:presLayoutVars>
      </dgm:prSet>
      <dgm:spPr/>
      <dgm:t>
        <a:bodyPr/>
        <a:lstStyle/>
        <a:p>
          <a:endParaRPr lang="en-US"/>
        </a:p>
      </dgm:t>
    </dgm:pt>
    <dgm:pt modelId="{2F7D2C97-FE6A-4786-AEE4-FEB02CD67B56}" type="pres">
      <dgm:prSet presAssocID="{2E42A86F-748C-400B-B112-93A886867C94}" presName="spacing" presStyleCnt="0"/>
      <dgm:spPr/>
    </dgm:pt>
    <dgm:pt modelId="{965FB904-C86C-40E8-91E1-5E6515467ADE}" type="pres">
      <dgm:prSet presAssocID="{8CC119E0-82D3-46F1-B815-C4F28AFF6DAA}" presName="composite" presStyleCnt="0"/>
      <dgm:spPr/>
    </dgm:pt>
    <dgm:pt modelId="{C0C6929D-467C-48A6-86F1-1D9D9B16FD72}" type="pres">
      <dgm:prSet presAssocID="{8CC119E0-82D3-46F1-B815-C4F28AFF6DAA}" presName="imgShp" presStyleLbl="fgImgPlace1" presStyleIdx="4" presStyleCnt="6"/>
      <dgm:spPr>
        <a:blipFill rotWithShape="1">
          <a:blip xmlns:r="http://schemas.openxmlformats.org/officeDocument/2006/relationships" r:embed="rId5"/>
          <a:stretch>
            <a:fillRect/>
          </a:stretch>
        </a:blipFill>
      </dgm:spPr>
    </dgm:pt>
    <dgm:pt modelId="{0DD91E52-9069-460A-B837-E53A7A3F9150}" type="pres">
      <dgm:prSet presAssocID="{8CC119E0-82D3-46F1-B815-C4F28AFF6DAA}" presName="txShp" presStyleLbl="node1" presStyleIdx="4" presStyleCnt="6">
        <dgm:presLayoutVars>
          <dgm:bulletEnabled val="1"/>
        </dgm:presLayoutVars>
      </dgm:prSet>
      <dgm:spPr/>
      <dgm:t>
        <a:bodyPr/>
        <a:lstStyle/>
        <a:p>
          <a:endParaRPr lang="en-US"/>
        </a:p>
      </dgm:t>
    </dgm:pt>
    <dgm:pt modelId="{4FC6D3FE-5733-45EA-8A1A-E046A53F05C5}" type="pres">
      <dgm:prSet presAssocID="{8FF603E8-CB79-4BCE-AEB4-FC6E9C340D82}" presName="spacing" presStyleCnt="0"/>
      <dgm:spPr/>
    </dgm:pt>
    <dgm:pt modelId="{638BDF4A-9FFB-4DBD-9D2D-3185E7CEC98F}" type="pres">
      <dgm:prSet presAssocID="{23D752AD-6A89-4C9D-B760-25E48D0C6428}" presName="composite" presStyleCnt="0"/>
      <dgm:spPr/>
    </dgm:pt>
    <dgm:pt modelId="{EF3EF3FA-FEB9-4C9A-94F4-587FF70020F0}" type="pres">
      <dgm:prSet presAssocID="{23D752AD-6A89-4C9D-B760-25E48D0C6428}" presName="imgShp" presStyleLbl="fgImgPlace1" presStyleIdx="5" presStyleCnt="6"/>
      <dgm:spPr>
        <a:blipFill rotWithShape="1">
          <a:blip xmlns:r="http://schemas.openxmlformats.org/officeDocument/2006/relationships" r:embed="rId6"/>
          <a:stretch>
            <a:fillRect/>
          </a:stretch>
        </a:blipFill>
      </dgm:spPr>
    </dgm:pt>
    <dgm:pt modelId="{2DAE5E98-6C0E-440F-BF8D-944B8F37D409}" type="pres">
      <dgm:prSet presAssocID="{23D752AD-6A89-4C9D-B760-25E48D0C6428}" presName="txShp" presStyleLbl="node1" presStyleIdx="5" presStyleCnt="6">
        <dgm:presLayoutVars>
          <dgm:bulletEnabled val="1"/>
        </dgm:presLayoutVars>
      </dgm:prSet>
      <dgm:spPr/>
      <dgm:t>
        <a:bodyPr/>
        <a:lstStyle/>
        <a:p>
          <a:endParaRPr lang="en-US"/>
        </a:p>
      </dgm:t>
    </dgm:pt>
  </dgm:ptLst>
  <dgm:cxnLst>
    <dgm:cxn modelId="{C5A3666B-FE22-41A1-BD25-1F7318C2E2D2}" type="presOf" srcId="{F4C798C8-463E-425C-A587-EF6712209509}" destId="{D6E91C8E-C041-4414-8DEB-CC2DC7D290F1}" srcOrd="0" destOrd="0" presId="urn:microsoft.com/office/officeart/2005/8/layout/vList3#1"/>
    <dgm:cxn modelId="{52099BF7-FC6F-41B2-A1C9-7781D5266225}" srcId="{6303E0D3-BA5B-4D2A-85E7-845420D43071}" destId="{80CB15F3-C0F3-4844-A117-76BC4D523BBA}" srcOrd="0" destOrd="0" parTransId="{1E2A9D57-DE67-4B8F-89F2-E095A49B654D}" sibTransId="{40A5D76D-CD6C-4CC9-8536-9C203E214E2B}"/>
    <dgm:cxn modelId="{760A8FB6-6EBA-4C6A-81EE-8E54621B3ABE}" type="presOf" srcId="{8CC119E0-82D3-46F1-B815-C4F28AFF6DAA}" destId="{0DD91E52-9069-460A-B837-E53A7A3F9150}" srcOrd="0" destOrd="0" presId="urn:microsoft.com/office/officeart/2005/8/layout/vList3#1"/>
    <dgm:cxn modelId="{5C9B60E0-EBFF-45CD-9FDD-A224C6911A4D}" type="presOf" srcId="{23D752AD-6A89-4C9D-B760-25E48D0C6428}" destId="{2DAE5E98-6C0E-440F-BF8D-944B8F37D409}" srcOrd="0" destOrd="0" presId="urn:microsoft.com/office/officeart/2005/8/layout/vList3#1"/>
    <dgm:cxn modelId="{B926123C-1B3E-4B35-80BD-6504A88E8A19}" srcId="{6303E0D3-BA5B-4D2A-85E7-845420D43071}" destId="{6C4A0894-1759-46DF-8422-60A673C00517}" srcOrd="2" destOrd="0" parTransId="{6E0556F9-FB3B-42B4-9038-0C386EB924CA}" sibTransId="{5B7E479A-DF66-4F5D-9A30-975C5B11B67E}"/>
    <dgm:cxn modelId="{EB018957-DF9C-432C-97D5-B693C45257E9}" srcId="{6303E0D3-BA5B-4D2A-85E7-845420D43071}" destId="{1ED90507-0191-4AF9-8C29-F2AFF94DD596}" srcOrd="1" destOrd="0" parTransId="{8005C636-ABBA-44BE-B671-B93E5CA94C01}" sibTransId="{937392D9-0825-400F-A264-5FFB2A9E066C}"/>
    <dgm:cxn modelId="{B7795A6E-75D7-4892-A9D4-E8798D3FC83D}" type="presOf" srcId="{1ED90507-0191-4AF9-8C29-F2AFF94DD596}" destId="{0EFAEA27-0B2A-4897-BAAB-FEB424D54882}" srcOrd="0" destOrd="0" presId="urn:microsoft.com/office/officeart/2005/8/layout/vList3#1"/>
    <dgm:cxn modelId="{AE50FCED-B9DA-4212-ACC5-6651E2FE0448}" srcId="{6303E0D3-BA5B-4D2A-85E7-845420D43071}" destId="{8CC119E0-82D3-46F1-B815-C4F28AFF6DAA}" srcOrd="4" destOrd="0" parTransId="{87E6DDDC-592E-4AF2-B5F6-CC5DD7B2311D}" sibTransId="{8FF603E8-CB79-4BCE-AEB4-FC6E9C340D82}"/>
    <dgm:cxn modelId="{9E1F8859-A2BC-4CFE-9669-402E8F8B0F59}" srcId="{6303E0D3-BA5B-4D2A-85E7-845420D43071}" destId="{23D752AD-6A89-4C9D-B760-25E48D0C6428}" srcOrd="5" destOrd="0" parTransId="{620C2AEA-C924-4C94-9ECE-E2C87CCCB4F4}" sibTransId="{AB8AFBB1-9A42-448A-AA99-D63EFB16C7B8}"/>
    <dgm:cxn modelId="{DA21FF3B-C9E8-4E64-A7D9-641E9BB54D15}" type="presOf" srcId="{6303E0D3-BA5B-4D2A-85E7-845420D43071}" destId="{ADA649B9-24E9-4E79-97D6-D675E6F75EBC}" srcOrd="0" destOrd="0" presId="urn:microsoft.com/office/officeart/2005/8/layout/vList3#1"/>
    <dgm:cxn modelId="{3068381C-D807-4BBD-9B40-0AC5369F8DFA}" type="presOf" srcId="{80CB15F3-C0F3-4844-A117-76BC4D523BBA}" destId="{786BED2F-0D90-4668-9177-A98D89BC1665}" srcOrd="0" destOrd="0" presId="urn:microsoft.com/office/officeart/2005/8/layout/vList3#1"/>
    <dgm:cxn modelId="{D1E51DB7-82C8-42DC-869F-7D2DFA28F536}" type="presOf" srcId="{6C4A0894-1759-46DF-8422-60A673C00517}" destId="{370D1899-6786-4C48-93E8-5AEF57F7BB45}" srcOrd="0" destOrd="0" presId="urn:microsoft.com/office/officeart/2005/8/layout/vList3#1"/>
    <dgm:cxn modelId="{150A4784-BD42-4BC4-BE54-B9422D5F51F3}" srcId="{6303E0D3-BA5B-4D2A-85E7-845420D43071}" destId="{F4C798C8-463E-425C-A587-EF6712209509}" srcOrd="3" destOrd="0" parTransId="{809600E0-F27D-4163-9E98-20342D32976F}" sibTransId="{2E42A86F-748C-400B-B112-93A886867C94}"/>
    <dgm:cxn modelId="{F392642B-C2DF-4046-85B3-BB431167EBFF}" type="presParOf" srcId="{ADA649B9-24E9-4E79-97D6-D675E6F75EBC}" destId="{424D1419-8706-4C38-8172-EA4E0BADF0E8}" srcOrd="0" destOrd="0" presId="urn:microsoft.com/office/officeart/2005/8/layout/vList3#1"/>
    <dgm:cxn modelId="{5BD5AD65-E3D9-41E7-86D5-D2ED22B767E3}" type="presParOf" srcId="{424D1419-8706-4C38-8172-EA4E0BADF0E8}" destId="{DE615931-E18A-4B46-9997-62E2D6484113}" srcOrd="0" destOrd="0" presId="urn:microsoft.com/office/officeart/2005/8/layout/vList3#1"/>
    <dgm:cxn modelId="{9F155224-BB23-4D30-9A39-4E11FA3BD8D4}" type="presParOf" srcId="{424D1419-8706-4C38-8172-EA4E0BADF0E8}" destId="{786BED2F-0D90-4668-9177-A98D89BC1665}" srcOrd="1" destOrd="0" presId="urn:microsoft.com/office/officeart/2005/8/layout/vList3#1"/>
    <dgm:cxn modelId="{EBAB13A0-67B6-418B-AC21-D4FC6A4F8855}" type="presParOf" srcId="{ADA649B9-24E9-4E79-97D6-D675E6F75EBC}" destId="{7BAEEE49-FF63-4DE1-BEAC-C958B12ACD2A}" srcOrd="1" destOrd="0" presId="urn:microsoft.com/office/officeart/2005/8/layout/vList3#1"/>
    <dgm:cxn modelId="{24EC9902-3DCC-4940-A3D5-72DE807CC7A2}" type="presParOf" srcId="{ADA649B9-24E9-4E79-97D6-D675E6F75EBC}" destId="{28194AA5-B75C-4D33-97D0-AA50BA2FC932}" srcOrd="2" destOrd="0" presId="urn:microsoft.com/office/officeart/2005/8/layout/vList3#1"/>
    <dgm:cxn modelId="{8B441B78-77CA-4A88-87CC-FD91685FC578}" type="presParOf" srcId="{28194AA5-B75C-4D33-97D0-AA50BA2FC932}" destId="{4CFA63DD-9ECD-475A-9BD5-69B0DA30921A}" srcOrd="0" destOrd="0" presId="urn:microsoft.com/office/officeart/2005/8/layout/vList3#1"/>
    <dgm:cxn modelId="{9714B075-1C84-4222-8BDD-93E054E07FF8}" type="presParOf" srcId="{28194AA5-B75C-4D33-97D0-AA50BA2FC932}" destId="{0EFAEA27-0B2A-4897-BAAB-FEB424D54882}" srcOrd="1" destOrd="0" presId="urn:microsoft.com/office/officeart/2005/8/layout/vList3#1"/>
    <dgm:cxn modelId="{A0D71391-46FF-4FA2-A618-21E4900624EE}" type="presParOf" srcId="{ADA649B9-24E9-4E79-97D6-D675E6F75EBC}" destId="{103FBEA2-FEDF-4434-8393-71B8841FC204}" srcOrd="3" destOrd="0" presId="urn:microsoft.com/office/officeart/2005/8/layout/vList3#1"/>
    <dgm:cxn modelId="{186BEBCD-1B96-4C02-8A31-605710EDA2A9}" type="presParOf" srcId="{ADA649B9-24E9-4E79-97D6-D675E6F75EBC}" destId="{5060793E-C9EE-4830-8660-5A26BE706A0B}" srcOrd="4" destOrd="0" presId="urn:microsoft.com/office/officeart/2005/8/layout/vList3#1"/>
    <dgm:cxn modelId="{5A15399E-C6BC-49B8-A479-CC26DD5DEF75}" type="presParOf" srcId="{5060793E-C9EE-4830-8660-5A26BE706A0B}" destId="{B9D5BF04-6BB3-4AEB-B353-DA8887736671}" srcOrd="0" destOrd="0" presId="urn:microsoft.com/office/officeart/2005/8/layout/vList3#1"/>
    <dgm:cxn modelId="{E78DB44E-0E4D-4BF8-944F-09E09A1D1511}" type="presParOf" srcId="{5060793E-C9EE-4830-8660-5A26BE706A0B}" destId="{370D1899-6786-4C48-93E8-5AEF57F7BB45}" srcOrd="1" destOrd="0" presId="urn:microsoft.com/office/officeart/2005/8/layout/vList3#1"/>
    <dgm:cxn modelId="{48D5125D-B0F0-4298-8F85-F857FB922A31}" type="presParOf" srcId="{ADA649B9-24E9-4E79-97D6-D675E6F75EBC}" destId="{148E8675-2B86-4339-8075-7FE0A09C85B3}" srcOrd="5" destOrd="0" presId="urn:microsoft.com/office/officeart/2005/8/layout/vList3#1"/>
    <dgm:cxn modelId="{AD6DFCFE-0E52-4546-A04C-2BBA37F03996}" type="presParOf" srcId="{ADA649B9-24E9-4E79-97D6-D675E6F75EBC}" destId="{92789078-C24F-4724-BEB9-56EA3CEC160B}" srcOrd="6" destOrd="0" presId="urn:microsoft.com/office/officeart/2005/8/layout/vList3#1"/>
    <dgm:cxn modelId="{BA52022B-404F-4321-9E67-CDB48AC88AC3}" type="presParOf" srcId="{92789078-C24F-4724-BEB9-56EA3CEC160B}" destId="{BD64F537-5989-478F-87FA-B04A6079D04F}" srcOrd="0" destOrd="0" presId="urn:microsoft.com/office/officeart/2005/8/layout/vList3#1"/>
    <dgm:cxn modelId="{7E522D20-E4EE-4AC4-98BC-CF1D46DE529F}" type="presParOf" srcId="{92789078-C24F-4724-BEB9-56EA3CEC160B}" destId="{D6E91C8E-C041-4414-8DEB-CC2DC7D290F1}" srcOrd="1" destOrd="0" presId="urn:microsoft.com/office/officeart/2005/8/layout/vList3#1"/>
    <dgm:cxn modelId="{DC490F57-E93C-4762-A107-2CCB3A44B232}" type="presParOf" srcId="{ADA649B9-24E9-4E79-97D6-D675E6F75EBC}" destId="{2F7D2C97-FE6A-4786-AEE4-FEB02CD67B56}" srcOrd="7" destOrd="0" presId="urn:microsoft.com/office/officeart/2005/8/layout/vList3#1"/>
    <dgm:cxn modelId="{C4A0051B-1801-4E5A-BA94-8FB629D3EC30}" type="presParOf" srcId="{ADA649B9-24E9-4E79-97D6-D675E6F75EBC}" destId="{965FB904-C86C-40E8-91E1-5E6515467ADE}" srcOrd="8" destOrd="0" presId="urn:microsoft.com/office/officeart/2005/8/layout/vList3#1"/>
    <dgm:cxn modelId="{D849F77B-F4B7-462B-9F6F-1E95ACDD836B}" type="presParOf" srcId="{965FB904-C86C-40E8-91E1-5E6515467ADE}" destId="{C0C6929D-467C-48A6-86F1-1D9D9B16FD72}" srcOrd="0" destOrd="0" presId="urn:microsoft.com/office/officeart/2005/8/layout/vList3#1"/>
    <dgm:cxn modelId="{156CC0A3-3279-4FF4-8FFD-7975F90EFD3C}" type="presParOf" srcId="{965FB904-C86C-40E8-91E1-5E6515467ADE}" destId="{0DD91E52-9069-460A-B837-E53A7A3F9150}" srcOrd="1" destOrd="0" presId="urn:microsoft.com/office/officeart/2005/8/layout/vList3#1"/>
    <dgm:cxn modelId="{E214FBA9-BD8D-4DBB-8E03-7F873838819C}" type="presParOf" srcId="{ADA649B9-24E9-4E79-97D6-D675E6F75EBC}" destId="{4FC6D3FE-5733-45EA-8A1A-E046A53F05C5}" srcOrd="9" destOrd="0" presId="urn:microsoft.com/office/officeart/2005/8/layout/vList3#1"/>
    <dgm:cxn modelId="{F45C3B59-E94D-4CAA-85BE-5E7B2254A5FB}" type="presParOf" srcId="{ADA649B9-24E9-4E79-97D6-D675E6F75EBC}" destId="{638BDF4A-9FFB-4DBD-9D2D-3185E7CEC98F}" srcOrd="10" destOrd="0" presId="urn:microsoft.com/office/officeart/2005/8/layout/vList3#1"/>
    <dgm:cxn modelId="{10D2AFD9-EDAA-4AC7-8666-98078C5E8115}" type="presParOf" srcId="{638BDF4A-9FFB-4DBD-9D2D-3185E7CEC98F}" destId="{EF3EF3FA-FEB9-4C9A-94F4-587FF70020F0}" srcOrd="0" destOrd="0" presId="urn:microsoft.com/office/officeart/2005/8/layout/vList3#1"/>
    <dgm:cxn modelId="{E7646AA9-96E4-4E1F-B644-6E80FB40131B}" type="presParOf" srcId="{638BDF4A-9FFB-4DBD-9D2D-3185E7CEC98F}" destId="{2DAE5E98-6C0E-440F-BF8D-944B8F37D409}"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BED2F-0D90-4668-9177-A98D89BC1665}">
      <dsp:nvSpPr>
        <dsp:cNvPr id="0" name=""/>
        <dsp:cNvSpPr/>
      </dsp:nvSpPr>
      <dsp:spPr>
        <a:xfrm rot="10800000">
          <a:off x="1225603" y="963"/>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err="1" smtClean="0"/>
            <a:t>digitalWrite</a:t>
          </a:r>
          <a:r>
            <a:rPr lang="en-US" sz="2700" kern="1200" dirty="0" smtClean="0"/>
            <a:t>()</a:t>
          </a:r>
          <a:endParaRPr lang="en-US" sz="2700" kern="1200" dirty="0"/>
        </a:p>
      </dsp:txBody>
      <dsp:txXfrm rot="10800000">
        <a:off x="1389431" y="963"/>
        <a:ext cx="4051576" cy="655314"/>
      </dsp:txXfrm>
    </dsp:sp>
    <dsp:sp modelId="{DE615931-E18A-4B46-9997-62E2D6484113}">
      <dsp:nvSpPr>
        <dsp:cNvPr id="0" name=""/>
        <dsp:cNvSpPr/>
      </dsp:nvSpPr>
      <dsp:spPr>
        <a:xfrm>
          <a:off x="897946" y="963"/>
          <a:ext cx="655314" cy="655314"/>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FAEA27-0B2A-4897-BAAB-FEB424D54882}">
      <dsp:nvSpPr>
        <dsp:cNvPr id="0" name=""/>
        <dsp:cNvSpPr/>
      </dsp:nvSpPr>
      <dsp:spPr>
        <a:xfrm rot="10800000">
          <a:off x="1225603" y="851893"/>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err="1" smtClean="0"/>
            <a:t>analogWrite</a:t>
          </a:r>
          <a:r>
            <a:rPr lang="en-US" sz="2700" kern="1200" dirty="0" smtClean="0"/>
            <a:t>()</a:t>
          </a:r>
          <a:endParaRPr lang="en-US" sz="2700" kern="1200" dirty="0"/>
        </a:p>
      </dsp:txBody>
      <dsp:txXfrm rot="10800000">
        <a:off x="1389431" y="851893"/>
        <a:ext cx="4051576" cy="655314"/>
      </dsp:txXfrm>
    </dsp:sp>
    <dsp:sp modelId="{4CFA63DD-9ECD-475A-9BD5-69B0DA30921A}">
      <dsp:nvSpPr>
        <dsp:cNvPr id="0" name=""/>
        <dsp:cNvSpPr/>
      </dsp:nvSpPr>
      <dsp:spPr>
        <a:xfrm>
          <a:off x="897946" y="851893"/>
          <a:ext cx="655314" cy="655314"/>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0D1899-6786-4C48-93E8-5AEF57F7BB45}">
      <dsp:nvSpPr>
        <dsp:cNvPr id="0" name=""/>
        <dsp:cNvSpPr/>
      </dsp:nvSpPr>
      <dsp:spPr>
        <a:xfrm rot="10800000">
          <a:off x="1225603" y="1702824"/>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err="1" smtClean="0"/>
            <a:t>digitalRead</a:t>
          </a:r>
          <a:r>
            <a:rPr lang="en-US" sz="2700" kern="1200" dirty="0" smtClean="0"/>
            <a:t>()</a:t>
          </a:r>
          <a:endParaRPr lang="en-US" sz="2700" kern="1200" dirty="0"/>
        </a:p>
      </dsp:txBody>
      <dsp:txXfrm rot="10800000">
        <a:off x="1389431" y="1702824"/>
        <a:ext cx="4051576" cy="655314"/>
      </dsp:txXfrm>
    </dsp:sp>
    <dsp:sp modelId="{B9D5BF04-6BB3-4AEB-B353-DA8887736671}">
      <dsp:nvSpPr>
        <dsp:cNvPr id="0" name=""/>
        <dsp:cNvSpPr/>
      </dsp:nvSpPr>
      <dsp:spPr>
        <a:xfrm>
          <a:off x="897946" y="1702824"/>
          <a:ext cx="655314" cy="655314"/>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E91C8E-C041-4414-8DEB-CC2DC7D290F1}">
      <dsp:nvSpPr>
        <dsp:cNvPr id="0" name=""/>
        <dsp:cNvSpPr/>
      </dsp:nvSpPr>
      <dsp:spPr>
        <a:xfrm rot="10800000">
          <a:off x="1225603" y="2553754"/>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smtClean="0"/>
            <a:t>if() statements / Boolean</a:t>
          </a:r>
          <a:endParaRPr lang="en-US" sz="2700" kern="1200" dirty="0"/>
        </a:p>
      </dsp:txBody>
      <dsp:txXfrm rot="10800000">
        <a:off x="1389431" y="2553754"/>
        <a:ext cx="4051576" cy="655314"/>
      </dsp:txXfrm>
    </dsp:sp>
    <dsp:sp modelId="{BD64F537-5989-478F-87FA-B04A6079D04F}">
      <dsp:nvSpPr>
        <dsp:cNvPr id="0" name=""/>
        <dsp:cNvSpPr/>
      </dsp:nvSpPr>
      <dsp:spPr>
        <a:xfrm>
          <a:off x="897946" y="2553754"/>
          <a:ext cx="655314" cy="655314"/>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D91E52-9069-460A-B837-E53A7A3F9150}">
      <dsp:nvSpPr>
        <dsp:cNvPr id="0" name=""/>
        <dsp:cNvSpPr/>
      </dsp:nvSpPr>
      <dsp:spPr>
        <a:xfrm rot="10800000">
          <a:off x="1225603" y="3404684"/>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err="1" smtClean="0"/>
            <a:t>analogRead</a:t>
          </a:r>
          <a:r>
            <a:rPr lang="en-US" sz="2700" kern="1200" dirty="0" smtClean="0"/>
            <a:t>()</a:t>
          </a:r>
          <a:endParaRPr lang="en-US" sz="2700" kern="1200" dirty="0"/>
        </a:p>
      </dsp:txBody>
      <dsp:txXfrm rot="10800000">
        <a:off x="1389431" y="3404684"/>
        <a:ext cx="4051576" cy="655314"/>
      </dsp:txXfrm>
    </dsp:sp>
    <dsp:sp modelId="{C0C6929D-467C-48A6-86F1-1D9D9B16FD72}">
      <dsp:nvSpPr>
        <dsp:cNvPr id="0" name=""/>
        <dsp:cNvSpPr/>
      </dsp:nvSpPr>
      <dsp:spPr>
        <a:xfrm>
          <a:off x="897946" y="3404684"/>
          <a:ext cx="655314" cy="655314"/>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AE5E98-6C0E-440F-BF8D-944B8F37D409}">
      <dsp:nvSpPr>
        <dsp:cNvPr id="0" name=""/>
        <dsp:cNvSpPr/>
      </dsp:nvSpPr>
      <dsp:spPr>
        <a:xfrm rot="10800000">
          <a:off x="1225603" y="4255615"/>
          <a:ext cx="4215404" cy="655314"/>
        </a:xfrm>
        <a:prstGeom prst="homePlate">
          <a:avLst/>
        </a:prstGeom>
        <a:gradFill rotWithShape="0">
          <a:gsLst>
            <a:gs pos="0">
              <a:srgbClr val="E72D2F"/>
            </a:gs>
            <a:gs pos="0">
              <a:srgbClr val="E72D2F"/>
            </a:gs>
            <a:gs pos="100000">
              <a:srgbClr val="E72D2F">
                <a:lumMod val="68000"/>
              </a:srgbClr>
            </a:gs>
          </a:gsLst>
          <a:lin ang="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8975" tIns="102870" rIns="192024" bIns="102870" numCol="1" spcCol="1270" anchor="ctr" anchorCtr="0">
          <a:noAutofit/>
        </a:bodyPr>
        <a:lstStyle/>
        <a:p>
          <a:pPr lvl="0" algn="ctr" defTabSz="1200150">
            <a:lnSpc>
              <a:spcPct val="90000"/>
            </a:lnSpc>
            <a:spcBef>
              <a:spcPct val="0"/>
            </a:spcBef>
            <a:spcAft>
              <a:spcPct val="35000"/>
            </a:spcAft>
          </a:pPr>
          <a:r>
            <a:rPr lang="en-US" sz="2700" kern="1200" dirty="0" smtClean="0"/>
            <a:t>Serial communication</a:t>
          </a:r>
          <a:endParaRPr lang="en-US" sz="2700" kern="1200" dirty="0"/>
        </a:p>
      </dsp:txBody>
      <dsp:txXfrm rot="10800000">
        <a:off x="1389431" y="4255615"/>
        <a:ext cx="4051576" cy="655314"/>
      </dsp:txXfrm>
    </dsp:sp>
    <dsp:sp modelId="{EF3EF3FA-FEB9-4C9A-94F4-587FF70020F0}">
      <dsp:nvSpPr>
        <dsp:cNvPr id="0" name=""/>
        <dsp:cNvSpPr/>
      </dsp:nvSpPr>
      <dsp:spPr>
        <a:xfrm>
          <a:off x="897946" y="4255615"/>
          <a:ext cx="655314" cy="655314"/>
        </a:xfrm>
        <a:prstGeom prst="ellipse">
          <a:avLst/>
        </a:prstGeom>
        <a:blipFill rotWithShape="1">
          <a:blip xmlns:r="http://schemas.openxmlformats.org/officeDocument/2006/relationships" r:embed="rId6"/>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BEB4E-C268-45DE-9831-698592BA0540}" type="datetimeFigureOut">
              <a:rPr lang="en-GB" smtClean="0"/>
              <a:t>13/03/2023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2FA7B-0C7C-4BD3-89F6-F3BC7DD7A8A2}" type="slidenum">
              <a:rPr lang="en-GB" smtClean="0"/>
              <a:t>‹#›</a:t>
            </a:fld>
            <a:endParaRPr lang="en-GB"/>
          </a:p>
        </p:txBody>
      </p:sp>
    </p:spTree>
    <p:extLst>
      <p:ext uri="{BB962C8B-B14F-4D97-AF65-F5344CB8AC3E}">
        <p14:creationId xmlns:p14="http://schemas.microsoft.com/office/powerpoint/2010/main" val="34021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D62FA7B-0C7C-4BD3-89F6-F3BC7DD7A8A2}" type="slidenum">
              <a:rPr lang="en-GB" smtClean="0"/>
              <a:t>1</a:t>
            </a:fld>
            <a:endParaRPr lang="en-GB"/>
          </a:p>
        </p:txBody>
      </p:sp>
    </p:spTree>
    <p:extLst>
      <p:ext uri="{BB962C8B-B14F-4D97-AF65-F5344CB8AC3E}">
        <p14:creationId xmlns:p14="http://schemas.microsoft.com/office/powerpoint/2010/main" val="7289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D62FA7B-0C7C-4BD3-89F6-F3BC7DD7A8A2}" type="slidenum">
              <a:rPr lang="en-GB" smtClean="0"/>
              <a:t>2</a:t>
            </a:fld>
            <a:endParaRPr lang="en-GB"/>
          </a:p>
        </p:txBody>
      </p:sp>
    </p:spTree>
    <p:extLst>
      <p:ext uri="{BB962C8B-B14F-4D97-AF65-F5344CB8AC3E}">
        <p14:creationId xmlns:p14="http://schemas.microsoft.com/office/powerpoint/2010/main" val="14402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a:spLocks noGrp="1" noRot="1" noChangeAspect="1" noChangeArrowheads="1"/>
          </p:cNvSpPr>
          <p:nvPr>
            <p:ph type="sldImg"/>
          </p:nvPr>
        </p:nvSpPr>
        <p:spPr>
          <a:xfrm>
            <a:off x="381000" y="685800"/>
            <a:ext cx="6096000" cy="34290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14338" name="Text Box 2"/>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2751382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86EC3D-168B-4DC9-AAE2-8093C9B6AB8A}"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5060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9EA11-3829-4B39-A66A-8165F990EBAF}"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851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FC2D1-C9E8-47A6-8F96-54EB56612C84}"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672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C6D1CC-8A63-4C76-AF3A-1C6D782446D7}" type="datetime1">
              <a:rPr lang="en-US" smtClean="0"/>
              <a:t>3/13/2023</a:t>
            </a:fld>
            <a:endParaRPr lang="en-US"/>
          </a:p>
        </p:txBody>
      </p:sp>
      <p:sp>
        <p:nvSpPr>
          <p:cNvPr id="5" name="Footer Placeholder 4"/>
          <p:cNvSpPr>
            <a:spLocks noGrp="1"/>
          </p:cNvSpPr>
          <p:nvPr>
            <p:ph type="ftr" sz="quarter" idx="11"/>
          </p:nvPr>
        </p:nvSpPr>
        <p:spPr/>
        <p:txBody>
          <a:bodyPr/>
          <a:lstStyle/>
          <a:p>
            <a:r>
              <a:rPr lang="en-US" smtClean="0"/>
              <a:t>IoT things presentation - Davis M Onsakia</a:t>
            </a:r>
            <a:endParaRPr lang="en-US"/>
          </a:p>
        </p:txBody>
      </p:sp>
      <p:sp>
        <p:nvSpPr>
          <p:cNvPr id="6" name="Slide Number Placeholder 5"/>
          <p:cNvSpPr>
            <a:spLocks noGrp="1"/>
          </p:cNvSpPr>
          <p:nvPr>
            <p:ph type="sldNum" sz="quarter" idx="12"/>
          </p:nvPr>
        </p:nvSpPr>
        <p:spPr/>
        <p:txBody>
          <a:bodyPr/>
          <a:lstStyle/>
          <a:p>
            <a:fld id="{1A0A04D3-49CA-4063-AC07-A46A9B13C93A}" type="slidenum">
              <a:rPr lang="en-US" smtClean="0"/>
              <a:t>‹#›</a:t>
            </a:fld>
            <a:endParaRPr lang="en-US"/>
          </a:p>
        </p:txBody>
      </p:sp>
      <p:sp>
        <p:nvSpPr>
          <p:cNvPr id="7" name="Rectangle 6"/>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36416944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3600" b="1">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CBFFC6-5BA7-483F-AD61-AC0D1C904E59}" type="datetime1">
              <a:rPr lang="en-US" smtClean="0"/>
              <a:t>3/13/2023</a:t>
            </a:fld>
            <a:endParaRPr lang="en-US"/>
          </a:p>
        </p:txBody>
      </p:sp>
      <p:sp>
        <p:nvSpPr>
          <p:cNvPr id="5" name="Footer Placeholder 4"/>
          <p:cNvSpPr>
            <a:spLocks noGrp="1"/>
          </p:cNvSpPr>
          <p:nvPr>
            <p:ph type="ftr" sz="quarter" idx="11"/>
          </p:nvPr>
        </p:nvSpPr>
        <p:spPr/>
        <p:txBody>
          <a:bodyPr/>
          <a:lstStyle/>
          <a:p>
            <a:r>
              <a:rPr lang="en-US" smtClean="0"/>
              <a:t>IoT things presentation - Davis M Onsakia</a:t>
            </a:r>
            <a:endParaRPr lang="en-US"/>
          </a:p>
        </p:txBody>
      </p:sp>
      <p:sp>
        <p:nvSpPr>
          <p:cNvPr id="6" name="Slide Number Placeholder 5"/>
          <p:cNvSpPr>
            <a:spLocks noGrp="1"/>
          </p:cNvSpPr>
          <p:nvPr>
            <p:ph type="sldNum" sz="quarter" idx="12"/>
          </p:nvPr>
        </p:nvSpPr>
        <p:spPr/>
        <p:txBody>
          <a:bodyPr/>
          <a:lstStyle/>
          <a:p>
            <a:fld id="{1A0A04D3-49CA-4063-AC07-A46A9B13C93A}" type="slidenum">
              <a:rPr lang="en-US" smtClean="0"/>
              <a:t>‹#›</a:t>
            </a:fld>
            <a:endParaRPr lang="en-US"/>
          </a:p>
        </p:txBody>
      </p:sp>
      <p:sp>
        <p:nvSpPr>
          <p:cNvPr id="7" name="Rectangle 6"/>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83960228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5BDBB2-0E15-46B9-82B2-9070B51198CB}" type="datetime1">
              <a:rPr lang="en-US" smtClean="0"/>
              <a:t>3/13/2023</a:t>
            </a:fld>
            <a:endParaRPr lang="en-US"/>
          </a:p>
        </p:txBody>
      </p:sp>
      <p:sp>
        <p:nvSpPr>
          <p:cNvPr id="5" name="Footer Placeholder 4"/>
          <p:cNvSpPr>
            <a:spLocks noGrp="1"/>
          </p:cNvSpPr>
          <p:nvPr>
            <p:ph type="ftr" sz="quarter" idx="11"/>
          </p:nvPr>
        </p:nvSpPr>
        <p:spPr/>
        <p:txBody>
          <a:bodyPr/>
          <a:lstStyle/>
          <a:p>
            <a:r>
              <a:rPr lang="en-US" smtClean="0"/>
              <a:t>IoT things presentation - Davis M Onsakia</a:t>
            </a:r>
            <a:endParaRPr lang="en-US"/>
          </a:p>
        </p:txBody>
      </p:sp>
      <p:sp>
        <p:nvSpPr>
          <p:cNvPr id="6" name="Slide Number Placeholder 5"/>
          <p:cNvSpPr>
            <a:spLocks noGrp="1"/>
          </p:cNvSpPr>
          <p:nvPr>
            <p:ph type="sldNum" sz="quarter" idx="12"/>
          </p:nvPr>
        </p:nvSpPr>
        <p:spPr/>
        <p:txBody>
          <a:bodyPr/>
          <a:lstStyle/>
          <a:p>
            <a:fld id="{1A0A04D3-49CA-4063-AC07-A46A9B13C93A}" type="slidenum">
              <a:rPr lang="en-US" smtClean="0"/>
              <a:t>‹#›</a:t>
            </a:fld>
            <a:endParaRPr lang="en-US"/>
          </a:p>
        </p:txBody>
      </p:sp>
      <p:sp>
        <p:nvSpPr>
          <p:cNvPr id="7" name="Rectangle 6"/>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17840238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3600" b="1">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61FE18-CC8F-4ECF-A617-0B60170BE45D}" type="datetime1">
              <a:rPr lang="en-US" smtClean="0"/>
              <a:t>3/13/2023</a:t>
            </a:fld>
            <a:endParaRPr lang="en-US"/>
          </a:p>
        </p:txBody>
      </p:sp>
      <p:sp>
        <p:nvSpPr>
          <p:cNvPr id="6" name="Footer Placeholder 5"/>
          <p:cNvSpPr>
            <a:spLocks noGrp="1"/>
          </p:cNvSpPr>
          <p:nvPr>
            <p:ph type="ftr" sz="quarter" idx="11"/>
          </p:nvPr>
        </p:nvSpPr>
        <p:spPr/>
        <p:txBody>
          <a:bodyPr/>
          <a:lstStyle/>
          <a:p>
            <a:r>
              <a:rPr lang="en-US" smtClean="0"/>
              <a:t>IoT things presentation - Davis M Onsakia</a:t>
            </a:r>
            <a:endParaRPr lang="en-US"/>
          </a:p>
        </p:txBody>
      </p:sp>
      <p:sp>
        <p:nvSpPr>
          <p:cNvPr id="7" name="Slide Number Placeholder 6"/>
          <p:cNvSpPr>
            <a:spLocks noGrp="1"/>
          </p:cNvSpPr>
          <p:nvPr>
            <p:ph type="sldNum" sz="quarter" idx="12"/>
          </p:nvPr>
        </p:nvSpPr>
        <p:spPr/>
        <p:txBody>
          <a:bodyPr/>
          <a:lstStyle/>
          <a:p>
            <a:fld id="{1A0A04D3-49CA-4063-AC07-A46A9B13C93A}" type="slidenum">
              <a:rPr lang="en-US" smtClean="0"/>
              <a:t>‹#›</a:t>
            </a:fld>
            <a:endParaRPr lang="en-US"/>
          </a:p>
        </p:txBody>
      </p:sp>
      <p:sp>
        <p:nvSpPr>
          <p:cNvPr id="9" name="Rectangle 8"/>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54181086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a:prstGeom prst="rect">
            <a:avLst/>
          </a:prstGeom>
        </p:spPr>
        <p:txBody>
          <a:bodyPr/>
          <a:lstStyle>
            <a:lvl1pPr>
              <a:defRPr sz="3600" b="1">
                <a:solidFill>
                  <a:schemeClr val="bg1"/>
                </a:solidFill>
                <a:latin typeface="+mj-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048DCE-87D4-41E6-B53F-8D99BB51739A}" type="datetime1">
              <a:rPr lang="en-US" smtClean="0"/>
              <a:t>3/13/2023</a:t>
            </a:fld>
            <a:endParaRPr lang="en-US"/>
          </a:p>
        </p:txBody>
      </p:sp>
      <p:sp>
        <p:nvSpPr>
          <p:cNvPr id="8" name="Footer Placeholder 7"/>
          <p:cNvSpPr>
            <a:spLocks noGrp="1"/>
          </p:cNvSpPr>
          <p:nvPr>
            <p:ph type="ftr" sz="quarter" idx="11"/>
          </p:nvPr>
        </p:nvSpPr>
        <p:spPr/>
        <p:txBody>
          <a:bodyPr/>
          <a:lstStyle/>
          <a:p>
            <a:r>
              <a:rPr lang="en-US" smtClean="0"/>
              <a:t>IoT things presentation - Davis M Onsakia</a:t>
            </a:r>
            <a:endParaRPr lang="en-US"/>
          </a:p>
        </p:txBody>
      </p:sp>
      <p:sp>
        <p:nvSpPr>
          <p:cNvPr id="9" name="Slide Number Placeholder 8"/>
          <p:cNvSpPr>
            <a:spLocks noGrp="1"/>
          </p:cNvSpPr>
          <p:nvPr>
            <p:ph type="sldNum" sz="quarter" idx="12"/>
          </p:nvPr>
        </p:nvSpPr>
        <p:spPr/>
        <p:txBody>
          <a:bodyPr/>
          <a:lstStyle/>
          <a:p>
            <a:fld id="{1A0A04D3-49CA-4063-AC07-A46A9B13C93A}" type="slidenum">
              <a:rPr lang="en-US" smtClean="0"/>
              <a:t>‹#›</a:t>
            </a:fld>
            <a:endParaRPr lang="en-US"/>
          </a:p>
        </p:txBody>
      </p:sp>
      <p:sp>
        <p:nvSpPr>
          <p:cNvPr id="10" name="Rectangle 9"/>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6695037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1325563"/>
          </a:xfrm>
          <a:prstGeom prst="rect">
            <a:avLst/>
          </a:prstGeom>
        </p:spPr>
        <p:txBody>
          <a:bodyPr/>
          <a:lstStyle>
            <a:lvl1pPr>
              <a:defRPr sz="3600" b="1">
                <a:solidFill>
                  <a:schemeClr val="bg1"/>
                </a:solidFill>
                <a:latin typeface="+mj-lt"/>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0633F3EC-B6BF-44B3-8482-52BD2DEC61AB}" type="datetime1">
              <a:rPr lang="en-US" smtClean="0"/>
              <a:t>3/13/2023</a:t>
            </a:fld>
            <a:endParaRPr lang="en-US"/>
          </a:p>
        </p:txBody>
      </p:sp>
      <p:sp>
        <p:nvSpPr>
          <p:cNvPr id="4" name="Footer Placeholder 3"/>
          <p:cNvSpPr>
            <a:spLocks noGrp="1"/>
          </p:cNvSpPr>
          <p:nvPr>
            <p:ph type="ftr" sz="quarter" idx="11"/>
          </p:nvPr>
        </p:nvSpPr>
        <p:spPr/>
        <p:txBody>
          <a:bodyPr/>
          <a:lstStyle/>
          <a:p>
            <a:r>
              <a:rPr lang="en-US" smtClean="0"/>
              <a:t>IoT things presentation - Davis M Onsakia</a:t>
            </a:r>
            <a:endParaRPr lang="en-US"/>
          </a:p>
        </p:txBody>
      </p:sp>
      <p:sp>
        <p:nvSpPr>
          <p:cNvPr id="5" name="Slide Number Placeholder 4"/>
          <p:cNvSpPr>
            <a:spLocks noGrp="1"/>
          </p:cNvSpPr>
          <p:nvPr>
            <p:ph type="sldNum" sz="quarter" idx="12"/>
          </p:nvPr>
        </p:nvSpPr>
        <p:spPr/>
        <p:txBody>
          <a:bodyPr/>
          <a:lstStyle/>
          <a:p>
            <a:fld id="{1A0A04D3-49CA-4063-AC07-A46A9B13C93A}" type="slidenum">
              <a:rPr lang="en-US" smtClean="0"/>
              <a:t>‹#›</a:t>
            </a:fld>
            <a:endParaRPr lang="en-US"/>
          </a:p>
        </p:txBody>
      </p:sp>
      <p:sp>
        <p:nvSpPr>
          <p:cNvPr id="6" name="Rectangle 5"/>
          <p:cNvSpPr/>
          <p:nvPr userDrawn="1"/>
        </p:nvSpPr>
        <p:spPr>
          <a:xfrm>
            <a:off x="0" y="6526267"/>
            <a:ext cx="12192000" cy="33173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341833" y="6526267"/>
            <a:ext cx="11682100" cy="369332"/>
          </a:xfrm>
          <a:prstGeom prst="rect">
            <a:avLst/>
          </a:prstGeom>
          <a:noFill/>
        </p:spPr>
        <p:txBody>
          <a:bodyPr wrap="square" rtlCol="0">
            <a:spAutoFit/>
          </a:bodyPr>
          <a:lstStyle/>
          <a:p>
            <a:pPr algn="ctr"/>
            <a:r>
              <a:rPr lang="en-IN" b="1" dirty="0" smtClean="0">
                <a:solidFill>
                  <a:srgbClr val="FFFF00"/>
                </a:solidFill>
              </a:rPr>
              <a:t>www.innovianstechnologies.com</a:t>
            </a:r>
            <a:endParaRPr lang="en-IN" b="1" dirty="0">
              <a:solidFill>
                <a:srgbClr val="FFFF00"/>
              </a:solidFill>
            </a:endParaRPr>
          </a:p>
        </p:txBody>
      </p:sp>
      <p:sp>
        <p:nvSpPr>
          <p:cNvPr id="8" name="Rectangle 7"/>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64288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4750" tmFilter="0, 0; .2, .5; .8, .5; 1, 0"/>
                                        <p:tgtEl>
                                          <p:spTgt spid="7"/>
                                        </p:tgtEl>
                                      </p:cBhvr>
                                    </p:animEffect>
                                    <p:animScale>
                                      <p:cBhvr>
                                        <p:cTn id="7" dur="2375"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34BEB-1518-4AE0-B3B5-5D91E5BEFC80}" type="datetime1">
              <a:rPr lang="en-US" smtClean="0"/>
              <a:t>3/13/2023</a:t>
            </a:fld>
            <a:endParaRPr lang="en-US"/>
          </a:p>
        </p:txBody>
      </p:sp>
      <p:sp>
        <p:nvSpPr>
          <p:cNvPr id="3" name="Footer Placeholder 2"/>
          <p:cNvSpPr>
            <a:spLocks noGrp="1"/>
          </p:cNvSpPr>
          <p:nvPr>
            <p:ph type="ftr" sz="quarter" idx="11"/>
          </p:nvPr>
        </p:nvSpPr>
        <p:spPr/>
        <p:txBody>
          <a:bodyPr/>
          <a:lstStyle/>
          <a:p>
            <a:r>
              <a:rPr lang="en-US" smtClean="0"/>
              <a:t>IoT things presentation - Davis M Onsakia</a:t>
            </a:r>
            <a:endParaRPr lang="en-US"/>
          </a:p>
        </p:txBody>
      </p:sp>
      <p:sp>
        <p:nvSpPr>
          <p:cNvPr id="4" name="Slide Number Placeholder 3"/>
          <p:cNvSpPr>
            <a:spLocks noGrp="1"/>
          </p:cNvSpPr>
          <p:nvPr>
            <p:ph type="sldNum" sz="quarter" idx="12"/>
          </p:nvPr>
        </p:nvSpPr>
        <p:spPr/>
        <p:txBody>
          <a:bodyPr/>
          <a:lstStyle/>
          <a:p>
            <a:fld id="{1A0A04D3-49CA-4063-AC07-A46A9B13C93A}" type="slidenum">
              <a:rPr lang="en-US" smtClean="0"/>
              <a:t>‹#›</a:t>
            </a:fld>
            <a:endParaRPr lang="en-US"/>
          </a:p>
        </p:txBody>
      </p:sp>
      <p:sp>
        <p:nvSpPr>
          <p:cNvPr id="5" name="Rectangle 4"/>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379529778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B6C46-8C71-4A9C-B335-1E826B15EBB5}" type="datetime1">
              <a:rPr lang="en-US" smtClean="0"/>
              <a:t>3/13/2023</a:t>
            </a:fld>
            <a:endParaRPr lang="en-US"/>
          </a:p>
        </p:txBody>
      </p:sp>
      <p:sp>
        <p:nvSpPr>
          <p:cNvPr id="6" name="Footer Placeholder 5"/>
          <p:cNvSpPr>
            <a:spLocks noGrp="1"/>
          </p:cNvSpPr>
          <p:nvPr>
            <p:ph type="ftr" sz="quarter" idx="11"/>
          </p:nvPr>
        </p:nvSpPr>
        <p:spPr/>
        <p:txBody>
          <a:bodyPr/>
          <a:lstStyle/>
          <a:p>
            <a:r>
              <a:rPr lang="en-US" smtClean="0"/>
              <a:t>IoT things presentation - Davis M Onsakia</a:t>
            </a:r>
            <a:endParaRPr lang="en-US"/>
          </a:p>
        </p:txBody>
      </p:sp>
      <p:sp>
        <p:nvSpPr>
          <p:cNvPr id="7" name="Slide Number Placeholder 6"/>
          <p:cNvSpPr>
            <a:spLocks noGrp="1"/>
          </p:cNvSpPr>
          <p:nvPr>
            <p:ph type="sldNum" sz="quarter" idx="12"/>
          </p:nvPr>
        </p:nvSpPr>
        <p:spPr/>
        <p:txBody>
          <a:bodyPr/>
          <a:lstStyle/>
          <a:p>
            <a:fld id="{1A0A04D3-49CA-4063-AC07-A46A9B13C93A}" type="slidenum">
              <a:rPr lang="en-US" smtClean="0"/>
              <a:t>‹#›</a:t>
            </a:fld>
            <a:endParaRPr lang="en-US"/>
          </a:p>
        </p:txBody>
      </p:sp>
      <p:sp>
        <p:nvSpPr>
          <p:cNvPr id="8" name="Rectangle 7"/>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5306970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solidFill>
                  <a:schemeClr val="bg1"/>
                </a:solidFill>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417D1-8A20-4198-A509-1744F4763801}"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458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E92BF-4B82-476F-85B8-29CB1DAE9ED2}" type="datetime1">
              <a:rPr lang="en-US" smtClean="0"/>
              <a:t>3/13/2023</a:t>
            </a:fld>
            <a:endParaRPr lang="en-US"/>
          </a:p>
        </p:txBody>
      </p:sp>
      <p:sp>
        <p:nvSpPr>
          <p:cNvPr id="6" name="Footer Placeholder 5"/>
          <p:cNvSpPr>
            <a:spLocks noGrp="1"/>
          </p:cNvSpPr>
          <p:nvPr>
            <p:ph type="ftr" sz="quarter" idx="11"/>
          </p:nvPr>
        </p:nvSpPr>
        <p:spPr/>
        <p:txBody>
          <a:bodyPr/>
          <a:lstStyle/>
          <a:p>
            <a:r>
              <a:rPr lang="en-US" smtClean="0"/>
              <a:t>IoT things presentation - Davis M Onsakia</a:t>
            </a:r>
            <a:endParaRPr lang="en-US"/>
          </a:p>
        </p:txBody>
      </p:sp>
      <p:sp>
        <p:nvSpPr>
          <p:cNvPr id="7" name="Slide Number Placeholder 6"/>
          <p:cNvSpPr>
            <a:spLocks noGrp="1"/>
          </p:cNvSpPr>
          <p:nvPr>
            <p:ph type="sldNum" sz="quarter" idx="12"/>
          </p:nvPr>
        </p:nvSpPr>
        <p:spPr/>
        <p:txBody>
          <a:bodyPr/>
          <a:lstStyle/>
          <a:p>
            <a:fld id="{1A0A04D3-49CA-4063-AC07-A46A9B13C93A}" type="slidenum">
              <a:rPr lang="en-US" smtClean="0"/>
              <a:t>‹#›</a:t>
            </a:fld>
            <a:endParaRPr lang="en-US"/>
          </a:p>
        </p:txBody>
      </p:sp>
      <p:sp>
        <p:nvSpPr>
          <p:cNvPr id="8" name="Rectangle 7"/>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37187048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5AD4E-5B99-4975-849E-8114DABDCEEA}" type="datetime1">
              <a:rPr lang="en-US" smtClean="0"/>
              <a:t>3/13/2023</a:t>
            </a:fld>
            <a:endParaRPr lang="en-US"/>
          </a:p>
        </p:txBody>
      </p:sp>
      <p:sp>
        <p:nvSpPr>
          <p:cNvPr id="5" name="Footer Placeholder 4"/>
          <p:cNvSpPr>
            <a:spLocks noGrp="1"/>
          </p:cNvSpPr>
          <p:nvPr>
            <p:ph type="ftr" sz="quarter" idx="11"/>
          </p:nvPr>
        </p:nvSpPr>
        <p:spPr/>
        <p:txBody>
          <a:bodyPr/>
          <a:lstStyle/>
          <a:p>
            <a:r>
              <a:rPr lang="en-US" smtClean="0"/>
              <a:t>IoT things presentation - Davis M Onsakia</a:t>
            </a:r>
            <a:endParaRPr lang="en-US"/>
          </a:p>
        </p:txBody>
      </p:sp>
      <p:sp>
        <p:nvSpPr>
          <p:cNvPr id="6" name="Slide Number Placeholder 5"/>
          <p:cNvSpPr>
            <a:spLocks noGrp="1"/>
          </p:cNvSpPr>
          <p:nvPr>
            <p:ph type="sldNum" sz="quarter" idx="12"/>
          </p:nvPr>
        </p:nvSpPr>
        <p:spPr/>
        <p:txBody>
          <a:bodyPr/>
          <a:lstStyle/>
          <a:p>
            <a:fld id="{1A0A04D3-49CA-4063-AC07-A46A9B13C93A}" type="slidenum">
              <a:rPr lang="en-US" smtClean="0"/>
              <a:t>‹#›</a:t>
            </a:fld>
            <a:endParaRPr lang="en-US"/>
          </a:p>
        </p:txBody>
      </p:sp>
      <p:sp>
        <p:nvSpPr>
          <p:cNvPr id="7" name="Rectangle 6"/>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38658731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2B3F0B-DB5C-47F8-BE56-1429F4CA4146}" type="datetime1">
              <a:rPr lang="en-US" smtClean="0"/>
              <a:t>3/13/2023</a:t>
            </a:fld>
            <a:endParaRPr lang="en-US"/>
          </a:p>
        </p:txBody>
      </p:sp>
      <p:sp>
        <p:nvSpPr>
          <p:cNvPr id="5" name="Footer Placeholder 4"/>
          <p:cNvSpPr>
            <a:spLocks noGrp="1"/>
          </p:cNvSpPr>
          <p:nvPr>
            <p:ph type="ftr" sz="quarter" idx="11"/>
          </p:nvPr>
        </p:nvSpPr>
        <p:spPr/>
        <p:txBody>
          <a:bodyPr/>
          <a:lstStyle/>
          <a:p>
            <a:r>
              <a:rPr lang="en-US" smtClean="0"/>
              <a:t>IoT things presentation - Davis M Onsakia</a:t>
            </a:r>
            <a:endParaRPr lang="en-US"/>
          </a:p>
        </p:txBody>
      </p:sp>
      <p:sp>
        <p:nvSpPr>
          <p:cNvPr id="6" name="Slide Number Placeholder 5"/>
          <p:cNvSpPr>
            <a:spLocks noGrp="1"/>
          </p:cNvSpPr>
          <p:nvPr>
            <p:ph type="sldNum" sz="quarter" idx="12"/>
          </p:nvPr>
        </p:nvSpPr>
        <p:spPr/>
        <p:txBody>
          <a:bodyPr/>
          <a:lstStyle/>
          <a:p>
            <a:fld id="{1A0A04D3-49CA-4063-AC07-A46A9B13C93A}" type="slidenum">
              <a:rPr lang="en-US" smtClean="0"/>
              <a:t>‹#›</a:t>
            </a:fld>
            <a:endParaRPr lang="en-US"/>
          </a:p>
        </p:txBody>
      </p:sp>
      <p:sp>
        <p:nvSpPr>
          <p:cNvPr id="7" name="Rectangle 6"/>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45074795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86EC3D-168B-4DC9-AAE2-8093C9B6AB8A}"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2157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4417D1-8A20-4198-A509-1744F4763801}"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517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D6529-C249-46AD-B645-8CEE958FCF33}"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4884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0A8C33-480F-4810-92F0-43E31298623C}"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085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5AF628-1873-423A-92BD-4B6012F4104A}" type="datetime1">
              <a:rPr lang="en-US" smtClean="0"/>
              <a:t>3/13/2023</a:t>
            </a:fld>
            <a:endParaRPr lang="en-US" dirty="0"/>
          </a:p>
        </p:txBody>
      </p:sp>
      <p:sp>
        <p:nvSpPr>
          <p:cNvPr id="8" name="Footer Placeholder 7"/>
          <p:cNvSpPr>
            <a:spLocks noGrp="1"/>
          </p:cNvSpPr>
          <p:nvPr>
            <p:ph type="ftr" sz="quarter" idx="11"/>
          </p:nvPr>
        </p:nvSpPr>
        <p:spPr/>
        <p:txBody>
          <a:bodyPr/>
          <a:lstStyle/>
          <a:p>
            <a:r>
              <a:rPr lang="en-GB" smtClean="0"/>
              <a:t>IoT things presentation - Davis M Onsakia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752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BC6A50-B412-42A8-8CEF-ACD4E45963E7}" type="datetime1">
              <a:rPr lang="en-US" smtClean="0"/>
              <a:t>3/13/2023</a:t>
            </a:fld>
            <a:endParaRPr lang="en-US" dirty="0"/>
          </a:p>
        </p:txBody>
      </p:sp>
      <p:sp>
        <p:nvSpPr>
          <p:cNvPr id="4" name="Footer Placeholder 3"/>
          <p:cNvSpPr>
            <a:spLocks noGrp="1"/>
          </p:cNvSpPr>
          <p:nvPr>
            <p:ph type="ftr" sz="quarter" idx="11"/>
          </p:nvPr>
        </p:nvSpPr>
        <p:spPr/>
        <p:txBody>
          <a:bodyPr/>
          <a:lstStyle/>
          <a:p>
            <a:r>
              <a:rPr lang="en-GB" smtClean="0"/>
              <a:t>IoT things presentation - Davis M Onsakia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75201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018B9-5258-4DE1-AAC2-D051B1F3BB9A}" type="datetime1">
              <a:rPr lang="en-US" smtClean="0"/>
              <a:t>3/13/2023</a:t>
            </a:fld>
            <a:endParaRPr lang="en-US" dirty="0"/>
          </a:p>
        </p:txBody>
      </p:sp>
      <p:sp>
        <p:nvSpPr>
          <p:cNvPr id="3" name="Footer Placeholder 2"/>
          <p:cNvSpPr>
            <a:spLocks noGrp="1"/>
          </p:cNvSpPr>
          <p:nvPr>
            <p:ph type="ftr" sz="quarter" idx="11"/>
          </p:nvPr>
        </p:nvSpPr>
        <p:spPr/>
        <p:txBody>
          <a:bodyPr/>
          <a:lstStyle/>
          <a:p>
            <a:r>
              <a:rPr lang="en-GB" smtClean="0"/>
              <a:t>IoT things presentation - Davis M Onsakia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1949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4D6529-C249-46AD-B645-8CEE958FCF33}"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708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91-6145-4586-91D9-F99EC9265AB3}"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429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7B50-F28D-40E1-B145-FD2D7A387ACF}"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217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D69EA11-3829-4B39-A66A-8165F990EBAF}"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5996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AFC2D1-C9E8-47A6-8F96-54EB56612C84}" type="datetime1">
              <a:rPr lang="en-US" smtClean="0"/>
              <a:t>3/13/2023</a:t>
            </a:fld>
            <a:endParaRPr lang="en-US" dirty="0"/>
          </a:p>
        </p:txBody>
      </p:sp>
      <p:sp>
        <p:nvSpPr>
          <p:cNvPr id="5" name="Footer Placeholder 4"/>
          <p:cNvSpPr>
            <a:spLocks noGrp="1"/>
          </p:cNvSpPr>
          <p:nvPr>
            <p:ph type="ftr" sz="quarter" idx="11"/>
          </p:nvPr>
        </p:nvSpPr>
        <p:spPr/>
        <p:txBody>
          <a:bodyPr/>
          <a:lstStyle/>
          <a:p>
            <a:r>
              <a:rPr lang="en-GB" smtClean="0"/>
              <a:t>IoT things presentation - Davis M Onsakia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3368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b="1">
                <a:solidFill>
                  <a:schemeClr val="bg1"/>
                </a:solidFill>
                <a:latin typeface="+mn-l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0A8C33-480F-4810-92F0-43E31298623C}"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371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5AF628-1873-423A-92BD-4B6012F4104A}" type="datetime1">
              <a:rPr lang="en-US" smtClean="0"/>
              <a:t>3/13/2023</a:t>
            </a:fld>
            <a:endParaRPr lang="en-US" dirty="0"/>
          </a:p>
        </p:txBody>
      </p:sp>
      <p:sp>
        <p:nvSpPr>
          <p:cNvPr id="8" name="Footer Placeholder 7"/>
          <p:cNvSpPr>
            <a:spLocks noGrp="1"/>
          </p:cNvSpPr>
          <p:nvPr>
            <p:ph type="ftr" sz="quarter" idx="11"/>
          </p:nvPr>
        </p:nvSpPr>
        <p:spPr/>
        <p:txBody>
          <a:bodyPr/>
          <a:lstStyle/>
          <a:p>
            <a:r>
              <a:rPr lang="en-GB" smtClean="0"/>
              <a:t>IoT things presentation - Davis M Onsakia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4290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BC6A50-B412-42A8-8CEF-ACD4E45963E7}" type="datetime1">
              <a:rPr lang="en-US" smtClean="0"/>
              <a:t>3/13/2023</a:t>
            </a:fld>
            <a:endParaRPr lang="en-US" dirty="0"/>
          </a:p>
        </p:txBody>
      </p:sp>
      <p:sp>
        <p:nvSpPr>
          <p:cNvPr id="4" name="Footer Placeholder 3"/>
          <p:cNvSpPr>
            <a:spLocks noGrp="1"/>
          </p:cNvSpPr>
          <p:nvPr>
            <p:ph type="ftr" sz="quarter" idx="11"/>
          </p:nvPr>
        </p:nvSpPr>
        <p:spPr/>
        <p:txBody>
          <a:bodyPr/>
          <a:lstStyle/>
          <a:p>
            <a:r>
              <a:rPr lang="en-GB" smtClean="0"/>
              <a:t>IoT things presentation - Davis M Onsakia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Rectangle 5"/>
          <p:cNvSpPr/>
          <p:nvPr/>
        </p:nvSpPr>
        <p:spPr>
          <a:xfrm>
            <a:off x="0" y="6526267"/>
            <a:ext cx="12192000" cy="33173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41833" y="6526267"/>
            <a:ext cx="11682100" cy="369332"/>
          </a:xfrm>
          <a:prstGeom prst="rect">
            <a:avLst/>
          </a:prstGeom>
          <a:noFill/>
        </p:spPr>
        <p:txBody>
          <a:bodyPr wrap="square" rtlCol="0">
            <a:spAutoFit/>
          </a:bodyPr>
          <a:lstStyle/>
          <a:p>
            <a:pPr algn="ctr"/>
            <a:r>
              <a:rPr lang="en-IN" b="1" dirty="0" smtClean="0">
                <a:solidFill>
                  <a:srgbClr val="FFFF00"/>
                </a:solidFill>
              </a:rPr>
              <a:t>www.Innovianstechnologies.com</a:t>
            </a:r>
            <a:r>
              <a:rPr lang="en-IN" b="1" baseline="0" dirty="0" smtClean="0">
                <a:solidFill>
                  <a:srgbClr val="FFFF00"/>
                </a:solidFill>
              </a:rPr>
              <a:t>  </a:t>
            </a:r>
            <a:endParaRPr lang="en-IN" b="1" dirty="0">
              <a:solidFill>
                <a:srgbClr val="FFFF00"/>
              </a:solidFill>
            </a:endParaRPr>
          </a:p>
        </p:txBody>
      </p:sp>
    </p:spTree>
    <p:extLst>
      <p:ext uri="{BB962C8B-B14F-4D97-AF65-F5344CB8AC3E}">
        <p14:creationId xmlns:p14="http://schemas.microsoft.com/office/powerpoint/2010/main" val="21389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4750" tmFilter="0, 0; .2, .5; .8, .5; 1, 0"/>
                                        <p:tgtEl>
                                          <p:spTgt spid="7"/>
                                        </p:tgtEl>
                                      </p:cBhvr>
                                    </p:animEffect>
                                    <p:animScale>
                                      <p:cBhvr>
                                        <p:cTn id="7" dur="2375"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018B9-5258-4DE1-AAC2-D051B1F3BB9A}" type="datetime1">
              <a:rPr lang="en-US" smtClean="0"/>
              <a:t>3/13/2023</a:t>
            </a:fld>
            <a:endParaRPr lang="en-US" dirty="0"/>
          </a:p>
        </p:txBody>
      </p:sp>
      <p:sp>
        <p:nvSpPr>
          <p:cNvPr id="3" name="Footer Placeholder 2"/>
          <p:cNvSpPr>
            <a:spLocks noGrp="1"/>
          </p:cNvSpPr>
          <p:nvPr>
            <p:ph type="ftr" sz="quarter" idx="11"/>
          </p:nvPr>
        </p:nvSpPr>
        <p:spPr/>
        <p:txBody>
          <a:bodyPr/>
          <a:lstStyle/>
          <a:p>
            <a:r>
              <a:rPr lang="en-GB" smtClean="0"/>
              <a:t>IoT things presentation - Davis M Onsakia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8086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BBD91-6145-4586-91D9-F99EC9265AB3}"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145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C7B50-F28D-40E1-B145-FD2D7A387ACF}" type="datetime1">
              <a:rPr lang="en-US" smtClean="0"/>
              <a:t>3/13/2023</a:t>
            </a:fld>
            <a:endParaRPr lang="en-US" dirty="0"/>
          </a:p>
        </p:txBody>
      </p:sp>
      <p:sp>
        <p:nvSpPr>
          <p:cNvPr id="6" name="Footer Placeholder 5"/>
          <p:cNvSpPr>
            <a:spLocks noGrp="1"/>
          </p:cNvSpPr>
          <p:nvPr>
            <p:ph type="ftr" sz="quarter" idx="11"/>
          </p:nvPr>
        </p:nvSpPr>
        <p:spPr/>
        <p:txBody>
          <a:bodyPr/>
          <a:lstStyle/>
          <a:p>
            <a:r>
              <a:rPr lang="en-GB" smtClean="0"/>
              <a:t>IoT things presentation - Davis M Onsakia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8504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fi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CE11E-FCFA-480A-9B49-169939C9A2E1}" type="datetime1">
              <a:rPr lang="en-US" smtClean="0"/>
              <a:t>3/13/2023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IoT things presentation - Davis M Onsakia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1237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10000"/>
            <a:lum/>
          </a:blip>
          <a:srcRect/>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p:nvSpPr>
        <p:spPr>
          <a:xfrm>
            <a:off x="0" y="0"/>
            <a:ext cx="12192000" cy="131605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0536D-3274-4379-AD55-6F11ECF54B93}" type="datetime1">
              <a:rPr lang="en-US" smtClean="0"/>
              <a:t>3/13/2023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IoT things presentation - Davis M Onsakia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A04D3-49CA-4063-AC07-A46A9B13C93A}" type="slidenum">
              <a:rPr lang="en-US" smtClean="0"/>
              <a:t>‹#›</a:t>
            </a:fld>
            <a:endParaRPr lang="en-US"/>
          </a:p>
        </p:txBody>
      </p:sp>
      <p:sp>
        <p:nvSpPr>
          <p:cNvPr id="7" name="Rectangle 6"/>
          <p:cNvSpPr/>
          <p:nvPr/>
        </p:nvSpPr>
        <p:spPr>
          <a:xfrm>
            <a:off x="0" y="6526267"/>
            <a:ext cx="12192000" cy="33173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41833" y="6526267"/>
            <a:ext cx="11682100" cy="369332"/>
          </a:xfrm>
          <a:prstGeom prst="rect">
            <a:avLst/>
          </a:prstGeom>
          <a:noFill/>
        </p:spPr>
        <p:txBody>
          <a:bodyPr wrap="square" rtlCol="0">
            <a:spAutoFit/>
          </a:bodyPr>
          <a:lstStyle/>
          <a:p>
            <a:pPr algn="ctr"/>
            <a:r>
              <a:rPr lang="en-IN" b="1" dirty="0" smtClean="0">
                <a:solidFill>
                  <a:srgbClr val="FFFF00"/>
                </a:solidFill>
              </a:rPr>
              <a:t>www.innovianstechnologies.com</a:t>
            </a:r>
            <a:endParaRPr lang="en-IN" b="1" dirty="0">
              <a:solidFill>
                <a:srgbClr val="FFFF00"/>
              </a:solidFill>
            </a:endParaRPr>
          </a:p>
        </p:txBody>
      </p:sp>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10513" y="0"/>
            <a:ext cx="1686573" cy="1272915"/>
          </a:xfrm>
          <a:prstGeom prst="rect">
            <a:avLst/>
          </a:prstGeom>
        </p:spPr>
      </p:pic>
      <p:sp>
        <p:nvSpPr>
          <p:cNvPr id="12" name="Rectangle 11"/>
          <p:cNvSpPr/>
          <p:nvPr userDrawn="1"/>
        </p:nvSpPr>
        <p:spPr>
          <a:xfrm>
            <a:off x="0" y="6528391"/>
            <a:ext cx="12192000" cy="32960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www.innovianstechnologies.com                                                                                                info@innovianstechnologies.com</a:t>
            </a:r>
            <a:endParaRPr lang="en-IN" dirty="0"/>
          </a:p>
        </p:txBody>
      </p:sp>
    </p:spTree>
    <p:extLst>
      <p:ext uri="{BB962C8B-B14F-4D97-AF65-F5344CB8AC3E}">
        <p14:creationId xmlns:p14="http://schemas.microsoft.com/office/powerpoint/2010/main" val="29106060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8"/>
                                        </p:tgtEl>
                                      </p:cBhvr>
                                    </p:animEffect>
                                    <p:animScale>
                                      <p:cBhvr>
                                        <p:cTn id="7"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CE11E-FCFA-480A-9B49-169939C9A2E1}" type="datetime1">
              <a:rPr lang="en-US" smtClean="0"/>
              <a:t>3/13/2023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IoT things presentation - Davis M Onsakia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838415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http://world.honda.com/ASIMO/whats/image/asimo.gif" TargetMode="External"/><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0541479" cy="1319842"/>
          </a:xfrm>
        </p:spPr>
        <p:txBody>
          <a:bodyPr>
            <a:normAutofit fontScale="90000"/>
          </a:bodyPr>
          <a:lstStyle/>
          <a:p>
            <a:r>
              <a:rPr lang="en-GB" sz="5000" b="1" dirty="0" smtClean="0">
                <a:solidFill>
                  <a:schemeClr val="bg1"/>
                </a:solidFill>
              </a:rPr>
              <a:t>BASICS OF ELECTRONICS &amp; </a:t>
            </a:r>
            <a:br>
              <a:rPr lang="en-GB" sz="5000" b="1" dirty="0" smtClean="0">
                <a:solidFill>
                  <a:schemeClr val="bg1"/>
                </a:solidFill>
              </a:rPr>
            </a:br>
            <a:r>
              <a:rPr lang="en-GB" sz="5000" b="1" dirty="0" smtClean="0">
                <a:solidFill>
                  <a:schemeClr val="bg1"/>
                </a:solidFill>
              </a:rPr>
              <a:t>INTRODUCTION ABOUT ARDUINO</a:t>
            </a:r>
            <a:endParaRPr lang="en-GB" sz="5000" b="1" dirty="0">
              <a:solidFill>
                <a:schemeClr val="bg1"/>
              </a:solidFill>
            </a:endParaRPr>
          </a:p>
        </p:txBody>
      </p:sp>
      <p:pic>
        <p:nvPicPr>
          <p:cNvPr id="6" name="Picture 2" descr="https://dlnmh9ip6v2uc.cloudfront.net/images/products/1/1/0/2/1/11021-02a.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rot="16200000">
            <a:off x="6529520" y="1320521"/>
            <a:ext cx="4999425" cy="4998070"/>
          </a:xfrm>
          <a:prstGeom prst="rect">
            <a:avLst/>
          </a:prstGeom>
          <a:noFill/>
          <a:ln w="9525">
            <a:noFill/>
            <a:miter lim="800000"/>
            <a:headEnd/>
            <a:tailEnd/>
          </a:ln>
        </p:spPr>
      </p:pic>
      <p:pic>
        <p:nvPicPr>
          <p:cNvPr id="1028" name="Picture 4" descr="https://www.digital.je/wp-content/uploads/2019/07/Copy-of-Eventbrite-Digital-Electronics-2-1-1200x7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87" y="2104150"/>
            <a:ext cx="5054679" cy="3209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RESISTORS COLORS</a:t>
            </a:r>
            <a:endParaRPr lang="en-IN" dirty="0"/>
          </a:p>
        </p:txBody>
      </p:sp>
      <p:pic>
        <p:nvPicPr>
          <p:cNvPr id="5" name="Picture 4"/>
          <p:cNvPicPr/>
          <p:nvPr/>
        </p:nvPicPr>
        <p:blipFill>
          <a:blip r:embed="rId2" cstate="print"/>
          <a:srcRect/>
          <a:stretch>
            <a:fillRect/>
          </a:stretch>
        </p:blipFill>
        <p:spPr bwMode="auto">
          <a:xfrm>
            <a:off x="609749" y="1381302"/>
            <a:ext cx="9198485" cy="5072039"/>
          </a:xfrm>
          <a:prstGeom prst="rect">
            <a:avLst/>
          </a:prstGeom>
          <a:noFill/>
          <a:ln w="9525">
            <a:noFill/>
            <a:miter lim="800000"/>
            <a:headEnd/>
            <a:tailEnd/>
          </a:ln>
        </p:spPr>
      </p:pic>
    </p:spTree>
    <p:extLst>
      <p:ext uri="{BB962C8B-B14F-4D97-AF65-F5344CB8AC3E}">
        <p14:creationId xmlns:p14="http://schemas.microsoft.com/office/powerpoint/2010/main" val="2143073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SENSOR</a:t>
            </a:r>
            <a:endParaRPr lang="en-IN" dirty="0"/>
          </a:p>
        </p:txBody>
      </p:sp>
      <p:sp>
        <p:nvSpPr>
          <p:cNvPr id="3" name="Content Placeholder 2"/>
          <p:cNvSpPr>
            <a:spLocks noGrp="1"/>
          </p:cNvSpPr>
          <p:nvPr>
            <p:ph idx="1"/>
          </p:nvPr>
        </p:nvSpPr>
        <p:spPr>
          <a:xfrm>
            <a:off x="182592" y="1781844"/>
            <a:ext cx="11826815" cy="4351338"/>
          </a:xfrm>
        </p:spPr>
        <p:txBody>
          <a:bodyPr>
            <a:normAutofit/>
          </a:bodyPr>
          <a:lstStyle/>
          <a:p>
            <a:r>
              <a:rPr lang="en-US" sz="2400" dirty="0"/>
              <a:t>IR Sensor is a detector which reacts to a infrared radiations.</a:t>
            </a:r>
            <a:endParaRPr lang="en-IN" sz="2400" dirty="0"/>
          </a:p>
          <a:p>
            <a:pPr marL="0" indent="0">
              <a:buNone/>
            </a:pPr>
            <a:r>
              <a:rPr lang="en-US" sz="2400" dirty="0"/>
              <a:t>IR Sensor Pair:</a:t>
            </a:r>
          </a:p>
          <a:p>
            <a:r>
              <a:rPr lang="en-IN" sz="2400" dirty="0"/>
              <a:t> Transmitter = LED (Light Emitting Diode) </a:t>
            </a:r>
          </a:p>
          <a:p>
            <a:pPr marL="0" indent="0">
              <a:buNone/>
            </a:pPr>
            <a:r>
              <a:rPr lang="en-IN" sz="2400" dirty="0" smtClean="0"/>
              <a:t>It </a:t>
            </a:r>
            <a:r>
              <a:rPr lang="en-IN" sz="2400" dirty="0"/>
              <a:t>is similar to normal LEDs but emit infra-red light its glow can be seen with a   digital camera or mobile phone camera</a:t>
            </a:r>
            <a:r>
              <a:rPr lang="en-IN" sz="2400" dirty="0" smtClean="0"/>
              <a:t>.</a:t>
            </a:r>
          </a:p>
          <a:p>
            <a:pPr marL="0" indent="0">
              <a:buNone/>
            </a:pPr>
            <a:endParaRPr lang="en-US" sz="2400" dirty="0"/>
          </a:p>
          <a:p>
            <a:endParaRPr lang="en-IN" sz="2400" dirty="0" smtClean="0"/>
          </a:p>
          <a:p>
            <a:r>
              <a:rPr lang="en-IN" sz="2400" dirty="0" smtClean="0"/>
              <a:t>Receiver </a:t>
            </a:r>
            <a:r>
              <a:rPr lang="en-IN" sz="2400" dirty="0"/>
              <a:t>= Photodiode/IR Transistor. A photodiode is a diode that </a:t>
            </a:r>
            <a:r>
              <a:rPr lang="en-IN" sz="2400" dirty="0" smtClean="0"/>
              <a:t> conducts </a:t>
            </a:r>
            <a:r>
              <a:rPr lang="en-IN" sz="2400" dirty="0"/>
              <a:t>only when light falls on it</a:t>
            </a:r>
            <a:r>
              <a:rPr lang="en-IN" sz="2400" dirty="0" smtClean="0"/>
              <a:t>.</a:t>
            </a:r>
          </a:p>
          <a:p>
            <a:endParaRPr lang="en-US" sz="2400" dirty="0"/>
          </a:p>
          <a:p>
            <a:endParaRPr lang="en-IN" sz="2400" dirty="0"/>
          </a:p>
          <a:p>
            <a:pPr marL="0" indent="0">
              <a:buNone/>
            </a:pPr>
            <a:endParaRPr lang="en-IN" sz="2400" dirty="0"/>
          </a:p>
          <a:p>
            <a:endParaRPr lang="en-US" sz="2400" dirty="0"/>
          </a:p>
          <a:p>
            <a:endParaRPr lang="en-US" sz="2400" dirty="0"/>
          </a:p>
          <a:p>
            <a:endParaRPr lang="en-IN" sz="2400" dirty="0"/>
          </a:p>
        </p:txBody>
      </p:sp>
      <p:pic>
        <p:nvPicPr>
          <p:cNvPr id="5" name="Picture 2" descr="http://www.bricsworld.com/index_htm_files/290.png"/>
          <p:cNvPicPr>
            <a:picLocks noChangeAspect="1" noChangeArrowheads="1"/>
          </p:cNvPicPr>
          <p:nvPr/>
        </p:nvPicPr>
        <p:blipFill>
          <a:blip r:embed="rId2"/>
          <a:srcRect/>
          <a:stretch>
            <a:fillRect/>
          </a:stretch>
        </p:blipFill>
        <p:spPr bwMode="auto">
          <a:xfrm>
            <a:off x="3334992" y="3854645"/>
            <a:ext cx="1762125" cy="752476"/>
          </a:xfrm>
          <a:prstGeom prst="rect">
            <a:avLst/>
          </a:prstGeom>
          <a:noFill/>
        </p:spPr>
      </p:pic>
      <p:pic>
        <p:nvPicPr>
          <p:cNvPr id="6" name="Picture 4" descr="http://www.bricsworld.com/index_htm_files/291.png"/>
          <p:cNvPicPr>
            <a:picLocks noChangeAspect="1" noChangeArrowheads="1"/>
          </p:cNvPicPr>
          <p:nvPr/>
        </p:nvPicPr>
        <p:blipFill>
          <a:blip r:embed="rId3"/>
          <a:srcRect/>
          <a:stretch>
            <a:fillRect/>
          </a:stretch>
        </p:blipFill>
        <p:spPr bwMode="auto">
          <a:xfrm>
            <a:off x="3516869" y="5542757"/>
            <a:ext cx="1714500" cy="723900"/>
          </a:xfrm>
          <a:prstGeom prst="rect">
            <a:avLst/>
          </a:prstGeom>
          <a:noFill/>
        </p:spPr>
      </p:pic>
      <p:pic>
        <p:nvPicPr>
          <p:cNvPr id="7" name="Picture 8" descr="http://hpeetronics.com/images/IR%20sensor.jpg"/>
          <p:cNvPicPr>
            <a:picLocks noChangeAspect="1" noChangeArrowheads="1"/>
          </p:cNvPicPr>
          <p:nvPr/>
        </p:nvPicPr>
        <p:blipFill>
          <a:blip r:embed="rId4"/>
          <a:srcRect/>
          <a:stretch>
            <a:fillRect/>
          </a:stretch>
        </p:blipFill>
        <p:spPr bwMode="auto">
          <a:xfrm>
            <a:off x="9361446" y="1593117"/>
            <a:ext cx="2286016" cy="1428760"/>
          </a:xfrm>
          <a:prstGeom prst="rect">
            <a:avLst/>
          </a:prstGeom>
          <a:noFill/>
        </p:spPr>
      </p:pic>
    </p:spTree>
    <p:extLst>
      <p:ext uri="{BB962C8B-B14F-4D97-AF65-F5344CB8AC3E}">
        <p14:creationId xmlns:p14="http://schemas.microsoft.com/office/powerpoint/2010/main" val="32285657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IR SENSOR WORKING</a:t>
            </a:r>
            <a:endParaRPr lang="en-IN" dirty="0"/>
          </a:p>
        </p:txBody>
      </p:sp>
      <p:sp>
        <p:nvSpPr>
          <p:cNvPr id="7" name="Content Placeholder 2"/>
          <p:cNvSpPr>
            <a:spLocks noGrp="1"/>
          </p:cNvSpPr>
          <p:nvPr>
            <p:ph idx="1"/>
          </p:nvPr>
        </p:nvSpPr>
        <p:spPr>
          <a:xfrm>
            <a:off x="1357313" y="1366830"/>
            <a:ext cx="8196290" cy="5267340"/>
          </a:xfrm>
        </p:spPr>
        <p:txBody>
          <a:bodyPr/>
          <a:lstStyle/>
          <a:p>
            <a:r>
              <a:rPr lang="en-US" sz="3200" b="1" dirty="0" smtClean="0"/>
              <a:t>Working </a:t>
            </a:r>
            <a:r>
              <a:rPr lang="en-US" dirty="0" smtClean="0"/>
              <a:t> </a:t>
            </a:r>
            <a:r>
              <a:rPr lang="en-US" b="1" dirty="0" smtClean="0">
                <a:sym typeface="Wingdings" pitchFamily="2" charset="2"/>
              </a:rPr>
              <a:t></a:t>
            </a:r>
            <a:r>
              <a:rPr lang="en-US" b="1" dirty="0" smtClean="0"/>
              <a:t> </a:t>
            </a:r>
            <a:endParaRPr lang="en-US" b="1" dirty="0"/>
          </a:p>
        </p:txBody>
      </p:sp>
      <p:sp>
        <p:nvSpPr>
          <p:cNvPr id="6" name="Slide Number Placeholder 3"/>
          <p:cNvSpPr txBox="1">
            <a:spLocks/>
          </p:cNvSpPr>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19954A3-9DFD-4C44-94BA-B95130A3BA1C}" type="slidenum">
              <a:rPr lang="en-US" smtClean="0"/>
              <a:pPr/>
              <a:t>12</a:t>
            </a:fld>
            <a:endParaRPr lang="en-US" dirty="0"/>
          </a:p>
        </p:txBody>
      </p:sp>
      <p:sp>
        <p:nvSpPr>
          <p:cNvPr id="8" name="TextBox 3"/>
          <p:cNvSpPr txBox="1">
            <a:spLocks noChangeArrowheads="1"/>
          </p:cNvSpPr>
          <p:nvPr/>
        </p:nvSpPr>
        <p:spPr bwMode="auto">
          <a:xfrm>
            <a:off x="1928813" y="2643188"/>
            <a:ext cx="2071687" cy="369887"/>
          </a:xfrm>
          <a:prstGeom prst="rect">
            <a:avLst/>
          </a:prstGeom>
          <a:noFill/>
          <a:ln w="9525">
            <a:solidFill>
              <a:schemeClr val="tx2"/>
            </a:solidFill>
            <a:miter lim="800000"/>
            <a:headEnd/>
            <a:tailEnd/>
          </a:ln>
        </p:spPr>
        <p:txBody>
          <a:bodyPr>
            <a:spAutoFit/>
          </a:bodyPr>
          <a:lstStyle/>
          <a:p>
            <a:r>
              <a:rPr lang="en-GB" dirty="0"/>
              <a:t>Transmitter (</a:t>
            </a:r>
            <a:r>
              <a:rPr lang="en-GB" dirty="0" err="1"/>
              <a:t>Tx</a:t>
            </a:r>
            <a:r>
              <a:rPr lang="en-GB" dirty="0"/>
              <a:t>)</a:t>
            </a:r>
            <a:endParaRPr lang="en-US" dirty="0"/>
          </a:p>
        </p:txBody>
      </p:sp>
      <p:sp>
        <p:nvSpPr>
          <p:cNvPr id="9" name="TextBox 5"/>
          <p:cNvSpPr txBox="1">
            <a:spLocks noChangeArrowheads="1"/>
          </p:cNvSpPr>
          <p:nvPr/>
        </p:nvSpPr>
        <p:spPr bwMode="auto">
          <a:xfrm>
            <a:off x="1928813" y="3630613"/>
            <a:ext cx="2071687" cy="369887"/>
          </a:xfrm>
          <a:prstGeom prst="rect">
            <a:avLst/>
          </a:prstGeom>
          <a:noFill/>
          <a:ln w="9525">
            <a:solidFill>
              <a:schemeClr val="tx2"/>
            </a:solidFill>
            <a:miter lim="800000"/>
            <a:headEnd/>
            <a:tailEnd/>
          </a:ln>
        </p:spPr>
        <p:txBody>
          <a:bodyPr>
            <a:spAutoFit/>
          </a:bodyPr>
          <a:lstStyle/>
          <a:p>
            <a:r>
              <a:rPr lang="en-GB"/>
              <a:t> Receiver (Rx)</a:t>
            </a:r>
            <a:endParaRPr lang="en-US"/>
          </a:p>
        </p:txBody>
      </p:sp>
      <p:sp>
        <p:nvSpPr>
          <p:cNvPr id="10" name="Rectangle 9"/>
          <p:cNvSpPr/>
          <p:nvPr/>
        </p:nvSpPr>
        <p:spPr>
          <a:xfrm>
            <a:off x="1643063" y="2214563"/>
            <a:ext cx="2786062" cy="2357437"/>
          </a:xfrm>
          <a:prstGeom prst="rect">
            <a:avLst/>
          </a:prstGeom>
          <a:noFill/>
          <a:ln>
            <a:solidFill>
              <a:schemeClr val="tx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1" name="Group 18"/>
          <p:cNvGrpSpPr>
            <a:grpSpLocks/>
          </p:cNvGrpSpPr>
          <p:nvPr/>
        </p:nvGrpSpPr>
        <p:grpSpPr bwMode="auto">
          <a:xfrm>
            <a:off x="2928938" y="3214688"/>
            <a:ext cx="142875" cy="142875"/>
            <a:chOff x="5357818" y="2785264"/>
            <a:chExt cx="142876" cy="143670"/>
          </a:xfrm>
        </p:grpSpPr>
        <p:cxnSp>
          <p:nvCxnSpPr>
            <p:cNvPr id="12" name="Straight Connector 11"/>
            <p:cNvCxnSpPr/>
            <p:nvPr/>
          </p:nvCxnSpPr>
          <p:spPr>
            <a:xfrm rot="5400000">
              <a:off x="5358214" y="2856305"/>
              <a:ext cx="143670"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357818" y="2857098"/>
              <a:ext cx="142876" cy="159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4" name="Oval 13"/>
          <p:cNvSpPr/>
          <p:nvPr/>
        </p:nvSpPr>
        <p:spPr>
          <a:xfrm>
            <a:off x="7143750" y="2357438"/>
            <a:ext cx="1143000" cy="17859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Arrow Connector 14"/>
          <p:cNvCxnSpPr>
            <a:stCxn id="8" idx="3"/>
            <a:endCxn id="14" idx="2"/>
          </p:cNvCxnSpPr>
          <p:nvPr/>
        </p:nvCxnSpPr>
        <p:spPr>
          <a:xfrm>
            <a:off x="4000500" y="2827338"/>
            <a:ext cx="3143250" cy="4222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4" idx="2"/>
          </p:cNvCxnSpPr>
          <p:nvPr/>
        </p:nvCxnSpPr>
        <p:spPr>
          <a:xfrm rot="10800000" flipV="1">
            <a:off x="4000500" y="3249613"/>
            <a:ext cx="3143250" cy="536575"/>
          </a:xfrm>
          <a:prstGeom prst="straightConnector1">
            <a:avLst/>
          </a:prstGeom>
          <a:ln>
            <a:solidFill>
              <a:schemeClr val="tx2"/>
            </a:solidFill>
            <a:tailEnd type="arrow"/>
          </a:ln>
        </p:spPr>
        <p:style>
          <a:lnRef idx="3">
            <a:schemeClr val="dk1"/>
          </a:lnRef>
          <a:fillRef idx="0">
            <a:schemeClr val="dk1"/>
          </a:fillRef>
          <a:effectRef idx="2">
            <a:schemeClr val="dk1"/>
          </a:effectRef>
          <a:fontRef idx="minor">
            <a:schemeClr val="tx1"/>
          </a:fontRef>
        </p:style>
      </p:cxnSp>
      <p:sp>
        <p:nvSpPr>
          <p:cNvPr id="17" name="TextBox 27"/>
          <p:cNvSpPr txBox="1">
            <a:spLocks noChangeArrowheads="1"/>
          </p:cNvSpPr>
          <p:nvPr/>
        </p:nvSpPr>
        <p:spPr bwMode="auto">
          <a:xfrm>
            <a:off x="2071688" y="1785938"/>
            <a:ext cx="1714500" cy="369887"/>
          </a:xfrm>
          <a:prstGeom prst="rect">
            <a:avLst/>
          </a:prstGeom>
          <a:noFill/>
          <a:ln w="9525">
            <a:noFill/>
            <a:miter lim="800000"/>
            <a:headEnd/>
            <a:tailEnd/>
          </a:ln>
        </p:spPr>
        <p:txBody>
          <a:bodyPr>
            <a:spAutoFit/>
          </a:bodyPr>
          <a:lstStyle/>
          <a:p>
            <a:r>
              <a:rPr lang="en-GB"/>
              <a:t>IR sensor Pair</a:t>
            </a:r>
            <a:endParaRPr lang="en-US"/>
          </a:p>
        </p:txBody>
      </p:sp>
      <p:sp>
        <p:nvSpPr>
          <p:cNvPr id="18" name="TextBox 28"/>
          <p:cNvSpPr txBox="1">
            <a:spLocks noChangeArrowheads="1"/>
          </p:cNvSpPr>
          <p:nvPr/>
        </p:nvSpPr>
        <p:spPr bwMode="auto">
          <a:xfrm>
            <a:off x="7215188" y="1643063"/>
            <a:ext cx="1071562" cy="646112"/>
          </a:xfrm>
          <a:prstGeom prst="rect">
            <a:avLst/>
          </a:prstGeom>
          <a:noFill/>
          <a:ln w="9525">
            <a:noFill/>
            <a:miter lim="800000"/>
            <a:headEnd/>
            <a:tailEnd/>
          </a:ln>
        </p:spPr>
        <p:txBody>
          <a:bodyPr>
            <a:spAutoFit/>
          </a:bodyPr>
          <a:lstStyle/>
          <a:p>
            <a:r>
              <a:rPr lang="en-GB"/>
              <a:t>Object / Line</a:t>
            </a:r>
            <a:endParaRPr lang="en-US"/>
          </a:p>
        </p:txBody>
      </p:sp>
      <p:cxnSp>
        <p:nvCxnSpPr>
          <p:cNvPr id="19" name="Straight Arrow Connector 18"/>
          <p:cNvCxnSpPr>
            <a:stCxn id="8" idx="3"/>
            <a:endCxn id="14" idx="1"/>
          </p:cNvCxnSpPr>
          <p:nvPr/>
        </p:nvCxnSpPr>
        <p:spPr>
          <a:xfrm flipV="1">
            <a:off x="4000500" y="2619375"/>
            <a:ext cx="3309938" cy="2079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3"/>
            <a:endCxn id="14" idx="3"/>
          </p:cNvCxnSpPr>
          <p:nvPr/>
        </p:nvCxnSpPr>
        <p:spPr>
          <a:xfrm>
            <a:off x="4000500" y="2827338"/>
            <a:ext cx="3309938" cy="1054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TextBox 20"/>
          <p:cNvSpPr txBox="1">
            <a:spLocks noChangeArrowheads="1"/>
          </p:cNvSpPr>
          <p:nvPr/>
        </p:nvSpPr>
        <p:spPr bwMode="auto">
          <a:xfrm>
            <a:off x="1285875" y="5143500"/>
            <a:ext cx="6215063" cy="646113"/>
          </a:xfrm>
          <a:prstGeom prst="rect">
            <a:avLst/>
          </a:prstGeom>
          <a:noFill/>
          <a:ln w="9525">
            <a:noFill/>
            <a:miter lim="800000"/>
            <a:headEnd/>
            <a:tailEnd/>
          </a:ln>
        </p:spPr>
        <p:txBody>
          <a:bodyPr>
            <a:spAutoFit/>
          </a:bodyPr>
          <a:lstStyle/>
          <a:p>
            <a:r>
              <a:rPr lang="en-GB" dirty="0"/>
              <a:t>Transmitter = LED (Light Emitting Diode)</a:t>
            </a:r>
          </a:p>
          <a:p>
            <a:endParaRPr lang="en-US" dirty="0"/>
          </a:p>
        </p:txBody>
      </p:sp>
      <p:sp>
        <p:nvSpPr>
          <p:cNvPr id="22" name="Rectangle 15"/>
          <p:cNvSpPr>
            <a:spLocks noChangeArrowheads="1"/>
          </p:cNvSpPr>
          <p:nvPr/>
        </p:nvSpPr>
        <p:spPr bwMode="auto">
          <a:xfrm>
            <a:off x="1357313" y="5715000"/>
            <a:ext cx="2905125" cy="369888"/>
          </a:xfrm>
          <a:prstGeom prst="rect">
            <a:avLst/>
          </a:prstGeom>
          <a:noFill/>
          <a:ln w="9525">
            <a:noFill/>
            <a:miter lim="800000"/>
            <a:headEnd/>
            <a:tailEnd/>
          </a:ln>
        </p:spPr>
        <p:txBody>
          <a:bodyPr>
            <a:spAutoFit/>
          </a:bodyPr>
          <a:lstStyle/>
          <a:p>
            <a:r>
              <a:rPr lang="en-GB"/>
              <a:t>Receiver = Photodiode</a:t>
            </a:r>
            <a:endParaRPr lang="en-US"/>
          </a:p>
        </p:txBody>
      </p:sp>
      <p:pic>
        <p:nvPicPr>
          <p:cNvPr id="23" name="Picture 29" descr="120px-LED_symbol.png"/>
          <p:cNvPicPr>
            <a:picLocks noChangeAspect="1"/>
          </p:cNvPicPr>
          <p:nvPr/>
        </p:nvPicPr>
        <p:blipFill>
          <a:blip r:embed="rId2" cstate="print"/>
          <a:srcRect/>
          <a:stretch>
            <a:fillRect/>
          </a:stretch>
        </p:blipFill>
        <p:spPr bwMode="auto">
          <a:xfrm>
            <a:off x="5143504" y="4572008"/>
            <a:ext cx="2214563" cy="946150"/>
          </a:xfrm>
          <a:prstGeom prst="rect">
            <a:avLst/>
          </a:prstGeom>
          <a:noFill/>
          <a:ln w="9525">
            <a:noFill/>
            <a:miter lim="800000"/>
            <a:headEnd/>
            <a:tailEnd/>
          </a:ln>
        </p:spPr>
      </p:pic>
    </p:spTree>
    <p:extLst>
      <p:ext uri="{BB962C8B-B14F-4D97-AF65-F5344CB8AC3E}">
        <p14:creationId xmlns:p14="http://schemas.microsoft.com/office/powerpoint/2010/main" val="2030421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2000" fill="hold"/>
                                        <p:tgtEl>
                                          <p:spTgt spid="15"/>
                                        </p:tgtEl>
                                        <p:attrNameLst>
                                          <p:attrName>ppt_w</p:attrName>
                                        </p:attrNameLst>
                                      </p:cBhvr>
                                      <p:tavLst>
                                        <p:tav tm="0">
                                          <p:val>
                                            <p:strVal val="#ppt_w*0.05"/>
                                          </p:val>
                                        </p:tav>
                                        <p:tav tm="100000">
                                          <p:val>
                                            <p:strVal val="#ppt_w"/>
                                          </p:val>
                                        </p:tav>
                                      </p:tavLst>
                                    </p:anim>
                                    <p:anim calcmode="lin" valueType="num">
                                      <p:cBhvr>
                                        <p:cTn id="8" dur="2000" fill="hold"/>
                                        <p:tgtEl>
                                          <p:spTgt spid="15"/>
                                        </p:tgtEl>
                                        <p:attrNameLst>
                                          <p:attrName>ppt_h</p:attrName>
                                        </p:attrNameLst>
                                      </p:cBhvr>
                                      <p:tavLst>
                                        <p:tav tm="0">
                                          <p:val>
                                            <p:strVal val="#ppt_h"/>
                                          </p:val>
                                        </p:tav>
                                        <p:tav tm="100000">
                                          <p:val>
                                            <p:strVal val="#ppt_h"/>
                                          </p:val>
                                        </p:tav>
                                      </p:tavLst>
                                    </p:anim>
                                    <p:anim calcmode="lin" valueType="num">
                                      <p:cBhvr>
                                        <p:cTn id="9" dur="2000" fill="hold"/>
                                        <p:tgtEl>
                                          <p:spTgt spid="15"/>
                                        </p:tgtEl>
                                        <p:attrNameLst>
                                          <p:attrName>ppt_x</p:attrName>
                                        </p:attrNameLst>
                                      </p:cBhvr>
                                      <p:tavLst>
                                        <p:tav tm="0">
                                          <p:val>
                                            <p:strVal val="#ppt_x-.2"/>
                                          </p:val>
                                        </p:tav>
                                        <p:tav tm="100000">
                                          <p:val>
                                            <p:strVal val="#ppt_x"/>
                                          </p:val>
                                        </p:tav>
                                      </p:tavLst>
                                    </p:anim>
                                    <p:anim calcmode="lin" valueType="num">
                                      <p:cBhvr>
                                        <p:cTn id="10" dur="2000" fill="hold"/>
                                        <p:tgtEl>
                                          <p:spTgt spid="15"/>
                                        </p:tgtEl>
                                        <p:attrNameLst>
                                          <p:attrName>ppt_y</p:attrName>
                                        </p:attrNameLst>
                                      </p:cBhvr>
                                      <p:tavLst>
                                        <p:tav tm="0">
                                          <p:val>
                                            <p:strVal val="#ppt_y"/>
                                          </p:val>
                                        </p:tav>
                                        <p:tav tm="100000">
                                          <p:val>
                                            <p:strVal val="#ppt_y"/>
                                          </p:val>
                                        </p:tav>
                                      </p:tavLst>
                                    </p:anim>
                                    <p:animEffect transition="in" filter="fade">
                                      <p:cBhvr>
                                        <p:cTn id="11" dur="2000"/>
                                        <p:tgtEl>
                                          <p:spTgt spid="15"/>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2000" fill="hold"/>
                                        <p:tgtEl>
                                          <p:spTgt spid="19"/>
                                        </p:tgtEl>
                                        <p:attrNameLst>
                                          <p:attrName>ppt_w</p:attrName>
                                        </p:attrNameLst>
                                      </p:cBhvr>
                                      <p:tavLst>
                                        <p:tav tm="0">
                                          <p:val>
                                            <p:strVal val="#ppt_w*0.05"/>
                                          </p:val>
                                        </p:tav>
                                        <p:tav tm="100000">
                                          <p:val>
                                            <p:strVal val="#ppt_w"/>
                                          </p:val>
                                        </p:tav>
                                      </p:tavLst>
                                    </p:anim>
                                    <p:anim calcmode="lin" valueType="num">
                                      <p:cBhvr>
                                        <p:cTn id="15" dur="2000" fill="hold"/>
                                        <p:tgtEl>
                                          <p:spTgt spid="19"/>
                                        </p:tgtEl>
                                        <p:attrNameLst>
                                          <p:attrName>ppt_h</p:attrName>
                                        </p:attrNameLst>
                                      </p:cBhvr>
                                      <p:tavLst>
                                        <p:tav tm="0">
                                          <p:val>
                                            <p:strVal val="#ppt_h"/>
                                          </p:val>
                                        </p:tav>
                                        <p:tav tm="100000">
                                          <p:val>
                                            <p:strVal val="#ppt_h"/>
                                          </p:val>
                                        </p:tav>
                                      </p:tavLst>
                                    </p:anim>
                                    <p:anim calcmode="lin" valueType="num">
                                      <p:cBhvr>
                                        <p:cTn id="16" dur="2000" fill="hold"/>
                                        <p:tgtEl>
                                          <p:spTgt spid="19"/>
                                        </p:tgtEl>
                                        <p:attrNameLst>
                                          <p:attrName>ppt_x</p:attrName>
                                        </p:attrNameLst>
                                      </p:cBhvr>
                                      <p:tavLst>
                                        <p:tav tm="0">
                                          <p:val>
                                            <p:strVal val="#ppt_x-.2"/>
                                          </p:val>
                                        </p:tav>
                                        <p:tav tm="100000">
                                          <p:val>
                                            <p:strVal val="#ppt_x"/>
                                          </p:val>
                                        </p:tav>
                                      </p:tavLst>
                                    </p:anim>
                                    <p:anim calcmode="lin" valueType="num">
                                      <p:cBhvr>
                                        <p:cTn id="17" dur="2000" fill="hold"/>
                                        <p:tgtEl>
                                          <p:spTgt spid="19"/>
                                        </p:tgtEl>
                                        <p:attrNameLst>
                                          <p:attrName>ppt_y</p:attrName>
                                        </p:attrNameLst>
                                      </p:cBhvr>
                                      <p:tavLst>
                                        <p:tav tm="0">
                                          <p:val>
                                            <p:strVal val="#ppt_y"/>
                                          </p:val>
                                        </p:tav>
                                        <p:tav tm="100000">
                                          <p:val>
                                            <p:strVal val="#ppt_y"/>
                                          </p:val>
                                        </p:tav>
                                      </p:tavLst>
                                    </p:anim>
                                    <p:animEffect transition="in" filter="fade">
                                      <p:cBhvr>
                                        <p:cTn id="18" dur="2000"/>
                                        <p:tgtEl>
                                          <p:spTgt spid="19"/>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2000" fill="hold"/>
                                        <p:tgtEl>
                                          <p:spTgt spid="20"/>
                                        </p:tgtEl>
                                        <p:attrNameLst>
                                          <p:attrName>ppt_w</p:attrName>
                                        </p:attrNameLst>
                                      </p:cBhvr>
                                      <p:tavLst>
                                        <p:tav tm="0">
                                          <p:val>
                                            <p:strVal val="#ppt_w*0.05"/>
                                          </p:val>
                                        </p:tav>
                                        <p:tav tm="100000">
                                          <p:val>
                                            <p:strVal val="#ppt_w"/>
                                          </p:val>
                                        </p:tav>
                                      </p:tavLst>
                                    </p:anim>
                                    <p:anim calcmode="lin" valueType="num">
                                      <p:cBhvr>
                                        <p:cTn id="22" dur="2000" fill="hold"/>
                                        <p:tgtEl>
                                          <p:spTgt spid="20"/>
                                        </p:tgtEl>
                                        <p:attrNameLst>
                                          <p:attrName>ppt_h</p:attrName>
                                        </p:attrNameLst>
                                      </p:cBhvr>
                                      <p:tavLst>
                                        <p:tav tm="0">
                                          <p:val>
                                            <p:strVal val="#ppt_h"/>
                                          </p:val>
                                        </p:tav>
                                        <p:tav tm="100000">
                                          <p:val>
                                            <p:strVal val="#ppt_h"/>
                                          </p:val>
                                        </p:tav>
                                      </p:tavLst>
                                    </p:anim>
                                    <p:anim calcmode="lin" valueType="num">
                                      <p:cBhvr>
                                        <p:cTn id="23" dur="2000" fill="hold"/>
                                        <p:tgtEl>
                                          <p:spTgt spid="20"/>
                                        </p:tgtEl>
                                        <p:attrNameLst>
                                          <p:attrName>ppt_x</p:attrName>
                                        </p:attrNameLst>
                                      </p:cBhvr>
                                      <p:tavLst>
                                        <p:tav tm="0">
                                          <p:val>
                                            <p:strVal val="#ppt_x-.2"/>
                                          </p:val>
                                        </p:tav>
                                        <p:tav tm="100000">
                                          <p:val>
                                            <p:strVal val="#ppt_x"/>
                                          </p:val>
                                        </p:tav>
                                      </p:tavLst>
                                    </p:anim>
                                    <p:anim calcmode="lin" valueType="num">
                                      <p:cBhvr>
                                        <p:cTn id="24" dur="2000" fill="hold"/>
                                        <p:tgtEl>
                                          <p:spTgt spid="20"/>
                                        </p:tgtEl>
                                        <p:attrNameLst>
                                          <p:attrName>ppt_y</p:attrName>
                                        </p:attrNameLst>
                                      </p:cBhvr>
                                      <p:tavLst>
                                        <p:tav tm="0">
                                          <p:val>
                                            <p:strVal val="#ppt_y"/>
                                          </p:val>
                                        </p:tav>
                                        <p:tav tm="100000">
                                          <p:val>
                                            <p:strVal val="#ppt_y"/>
                                          </p:val>
                                        </p:tav>
                                      </p:tavLst>
                                    </p:anim>
                                    <p:animEffect transition="in" filter="fade">
                                      <p:cBhvr>
                                        <p:cTn id="25" dur="20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2000" fill="hold"/>
                                        <p:tgtEl>
                                          <p:spTgt spid="16"/>
                                        </p:tgtEl>
                                        <p:attrNameLst>
                                          <p:attrName>ppt_w</p:attrName>
                                        </p:attrNameLst>
                                      </p:cBhvr>
                                      <p:tavLst>
                                        <p:tav tm="0">
                                          <p:val>
                                            <p:strVal val="#ppt_w*0.05"/>
                                          </p:val>
                                        </p:tav>
                                        <p:tav tm="100000">
                                          <p:val>
                                            <p:strVal val="#ppt_w"/>
                                          </p:val>
                                        </p:tav>
                                      </p:tavLst>
                                    </p:anim>
                                    <p:anim calcmode="lin" valueType="num">
                                      <p:cBhvr>
                                        <p:cTn id="31" dur="2000" fill="hold"/>
                                        <p:tgtEl>
                                          <p:spTgt spid="16"/>
                                        </p:tgtEl>
                                        <p:attrNameLst>
                                          <p:attrName>ppt_h</p:attrName>
                                        </p:attrNameLst>
                                      </p:cBhvr>
                                      <p:tavLst>
                                        <p:tav tm="0">
                                          <p:val>
                                            <p:strVal val="#ppt_h"/>
                                          </p:val>
                                        </p:tav>
                                        <p:tav tm="100000">
                                          <p:val>
                                            <p:strVal val="#ppt_h"/>
                                          </p:val>
                                        </p:tav>
                                      </p:tavLst>
                                    </p:anim>
                                    <p:anim calcmode="lin" valueType="num">
                                      <p:cBhvr>
                                        <p:cTn id="32" dur="2000" fill="hold"/>
                                        <p:tgtEl>
                                          <p:spTgt spid="16"/>
                                        </p:tgtEl>
                                        <p:attrNameLst>
                                          <p:attrName>ppt_x</p:attrName>
                                        </p:attrNameLst>
                                      </p:cBhvr>
                                      <p:tavLst>
                                        <p:tav tm="0">
                                          <p:val>
                                            <p:strVal val="#ppt_x-.2"/>
                                          </p:val>
                                        </p:tav>
                                        <p:tav tm="100000">
                                          <p:val>
                                            <p:strVal val="#ppt_x"/>
                                          </p:val>
                                        </p:tav>
                                      </p:tavLst>
                                    </p:anim>
                                    <p:anim calcmode="lin" valueType="num">
                                      <p:cBhvr>
                                        <p:cTn id="33" dur="2000" fill="hold"/>
                                        <p:tgtEl>
                                          <p:spTgt spid="16"/>
                                        </p:tgtEl>
                                        <p:attrNameLst>
                                          <p:attrName>ppt_y</p:attrName>
                                        </p:attrNameLst>
                                      </p:cBhvr>
                                      <p:tavLst>
                                        <p:tav tm="0">
                                          <p:val>
                                            <p:strVal val="#ppt_y"/>
                                          </p:val>
                                        </p:tav>
                                        <p:tav tm="100000">
                                          <p:val>
                                            <p:strVal val="#ppt_y"/>
                                          </p:val>
                                        </p:tav>
                                      </p:tavLst>
                                    </p:anim>
                                    <p:animEffect transition="in" filter="fade">
                                      <p:cBhvr>
                                        <p:cTn id="3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MOTORS</a:t>
            </a:r>
            <a:endParaRPr lang="en-IN" dirty="0" smtClean="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4DB929-BC37-4C80-B8C8-677ED6739ABA}" type="slidenum">
              <a:rPr lang="en-IN">
                <a:solidFill>
                  <a:srgbClr val="898989"/>
                </a:solidFill>
                <a:latin typeface="Calibri" panose="020F0502020204030204" pitchFamily="34" charset="0"/>
              </a:rPr>
              <a:pPr eaLnBrk="1" hangingPunct="1"/>
              <a:t>13</a:t>
            </a:fld>
            <a:endParaRPr lang="en-IN">
              <a:solidFill>
                <a:srgbClr val="898989"/>
              </a:solidFill>
              <a:latin typeface="Calibri" panose="020F0502020204030204" pitchFamily="34" charset="0"/>
            </a:endParaRPr>
          </a:p>
        </p:txBody>
      </p:sp>
      <p:sp>
        <p:nvSpPr>
          <p:cNvPr id="17413" name="TextBox 5"/>
          <p:cNvSpPr txBox="1">
            <a:spLocks noChangeArrowheads="1"/>
          </p:cNvSpPr>
          <p:nvPr/>
        </p:nvSpPr>
        <p:spPr bwMode="auto">
          <a:xfrm>
            <a:off x="741872" y="1500188"/>
            <a:ext cx="10834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dirty="0"/>
              <a:t>An electric motor is an electromechanical device that converts electrical energy into mechanical energy.</a:t>
            </a:r>
          </a:p>
        </p:txBody>
      </p:sp>
      <p:sp>
        <p:nvSpPr>
          <p:cNvPr id="17414" name="TextBox 6"/>
          <p:cNvSpPr txBox="1">
            <a:spLocks noChangeArrowheads="1"/>
          </p:cNvSpPr>
          <p:nvPr/>
        </p:nvSpPr>
        <p:spPr bwMode="auto">
          <a:xfrm>
            <a:off x="760563" y="2062163"/>
            <a:ext cx="6429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t>There are two types of motor: </a:t>
            </a:r>
            <a:endParaRPr lang="en-IN" dirty="0"/>
          </a:p>
          <a:p>
            <a:pPr lvl="1" eaLnBrk="1" hangingPunct="1">
              <a:buFont typeface="Arial" panose="020B0604020202020204" pitchFamily="34" charset="0"/>
              <a:buChar char="•"/>
            </a:pPr>
            <a:r>
              <a:rPr lang="en-US" dirty="0"/>
              <a:t> AC Motors (Run on AC Electric Power). </a:t>
            </a:r>
            <a:endParaRPr lang="en-IN" dirty="0"/>
          </a:p>
          <a:p>
            <a:pPr lvl="1" eaLnBrk="1" hangingPunct="1">
              <a:buFont typeface="Arial" panose="020B0604020202020204" pitchFamily="34" charset="0"/>
              <a:buChar char="•"/>
            </a:pPr>
            <a:r>
              <a:rPr lang="en-US" dirty="0"/>
              <a:t> DC Motors (Run on DC Electric Power).</a:t>
            </a:r>
            <a:endParaRPr lang="en-IN" dirty="0"/>
          </a:p>
          <a:p>
            <a:pPr eaLnBrk="1" hangingPunct="1"/>
            <a:endParaRPr lang="en-IN" dirty="0"/>
          </a:p>
        </p:txBody>
      </p:sp>
      <p:pic>
        <p:nvPicPr>
          <p:cNvPr id="17415" name="Picture 2" descr="http://www.anaheimautomation.com/images/brush/BDSG-37-30%20(500x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3786188"/>
            <a:ext cx="164306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4" descr="http://www.inverter-china.com/blog/upload/AC-Mo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9" y="3857626"/>
            <a:ext cx="15716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TextBox 9"/>
          <p:cNvSpPr txBox="1">
            <a:spLocks noChangeArrowheads="1"/>
          </p:cNvSpPr>
          <p:nvPr/>
        </p:nvSpPr>
        <p:spPr bwMode="auto">
          <a:xfrm>
            <a:off x="3167063" y="5572126"/>
            <a:ext cx="1071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t>AC Motor</a:t>
            </a:r>
            <a:endParaRPr lang="en-IN" sz="1400" b="1"/>
          </a:p>
        </p:txBody>
      </p:sp>
      <p:sp>
        <p:nvSpPr>
          <p:cNvPr id="17418" name="TextBox 10"/>
          <p:cNvSpPr txBox="1">
            <a:spLocks noChangeArrowheads="1"/>
          </p:cNvSpPr>
          <p:nvPr/>
        </p:nvSpPr>
        <p:spPr bwMode="auto">
          <a:xfrm>
            <a:off x="6596064" y="5357813"/>
            <a:ext cx="9286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400" b="1"/>
              <a:t>DC Motor</a:t>
            </a:r>
            <a:endParaRPr lang="en-IN" sz="1400" b="1"/>
          </a:p>
        </p:txBody>
      </p:sp>
    </p:spTree>
    <p:extLst>
      <p:ext uri="{BB962C8B-B14F-4D97-AF65-F5344CB8AC3E}">
        <p14:creationId xmlns:p14="http://schemas.microsoft.com/office/powerpoint/2010/main" val="4009262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dirty="0" smtClean="0"/>
              <a:t>MOTOR DRIVER (H-BRIDGE) L293D</a:t>
            </a:r>
          </a:p>
        </p:txBody>
      </p:sp>
      <p:sp>
        <p:nvSpPr>
          <p:cNvPr id="20483" name="Content Placeholder 2"/>
          <p:cNvSpPr>
            <a:spLocks noGrp="1"/>
          </p:cNvSpPr>
          <p:nvPr>
            <p:ph idx="1"/>
          </p:nvPr>
        </p:nvSpPr>
        <p:spPr>
          <a:xfrm>
            <a:off x="353683" y="1515074"/>
            <a:ext cx="11645659" cy="4351338"/>
          </a:xfrm>
        </p:spPr>
        <p:txBody>
          <a:bodyPr/>
          <a:lstStyle/>
          <a:p>
            <a:r>
              <a:rPr lang="en-IN" dirty="0" smtClean="0"/>
              <a:t>Motor driver circuit (L293D) is used to drive the motor in Forward or Reverse Direction.</a:t>
            </a:r>
          </a:p>
          <a:p>
            <a:endParaRPr lang="en-IN" dirty="0" smtClean="0"/>
          </a:p>
          <a:p>
            <a:pPr>
              <a:buFont typeface="Arial" panose="020B0604020202020204" pitchFamily="34" charset="0"/>
              <a:buNone/>
            </a:pPr>
            <a:endParaRPr lang="en-IN" dirty="0" smtClean="0"/>
          </a:p>
        </p:txBody>
      </p:sp>
      <p:sp>
        <p:nvSpPr>
          <p:cNvPr id="4" name="Footer Placeholder 3"/>
          <p:cNvSpPr>
            <a:spLocks noGrp="1"/>
          </p:cNvSpPr>
          <p:nvPr>
            <p:ph type="ftr" sz="quarter" idx="11"/>
          </p:nvPr>
        </p:nvSpPr>
        <p:spPr/>
        <p:txBody>
          <a:bodyPr/>
          <a:lstStyle/>
          <a:p>
            <a:pPr>
              <a:defRPr/>
            </a:pPr>
            <a:r>
              <a:rPr lang="en-IN" smtClean="0"/>
              <a:t>www.innovianstechnologies.com</a:t>
            </a:r>
            <a:endParaRPr lang="en-IN"/>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790A0A-9A2F-413A-B3FC-3AAFEC10A5B5}" type="slidenum">
              <a:rPr lang="en-IN">
                <a:solidFill>
                  <a:srgbClr val="898989"/>
                </a:solidFill>
                <a:latin typeface="Calibri" panose="020F0502020204030204" pitchFamily="34" charset="0"/>
              </a:rPr>
              <a:pPr eaLnBrk="1" hangingPunct="1"/>
              <a:t>14</a:t>
            </a:fld>
            <a:endParaRPr lang="en-IN">
              <a:solidFill>
                <a:srgbClr val="898989"/>
              </a:solidFill>
              <a:latin typeface="Calibri" panose="020F0502020204030204" pitchFamily="34" charset="0"/>
            </a:endParaRPr>
          </a:p>
        </p:txBody>
      </p:sp>
      <p:graphicFrame>
        <p:nvGraphicFramePr>
          <p:cNvPr id="6" name="Table 5"/>
          <p:cNvGraphicFramePr>
            <a:graphicFrameLocks noGrp="1"/>
          </p:cNvGraphicFramePr>
          <p:nvPr/>
        </p:nvGraphicFramePr>
        <p:xfrm>
          <a:off x="2667000" y="2428875"/>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M</a:t>
                      </a:r>
                      <a:r>
                        <a:rPr lang="en-IN" sz="1400" dirty="0" smtClean="0"/>
                        <a:t>1a</a:t>
                      </a:r>
                      <a:endParaRPr lang="en-IN" dirty="0"/>
                    </a:p>
                  </a:txBody>
                  <a:tcPr/>
                </a:tc>
                <a:tc>
                  <a:txBody>
                    <a:bodyPr/>
                    <a:lstStyle/>
                    <a:p>
                      <a:r>
                        <a:rPr lang="en-IN" dirty="0" smtClean="0"/>
                        <a:t>M</a:t>
                      </a:r>
                      <a:r>
                        <a:rPr lang="en-IN" sz="1400" dirty="0" smtClean="0"/>
                        <a:t>1b</a:t>
                      </a:r>
                      <a:endParaRPr lang="en-IN" dirty="0"/>
                    </a:p>
                  </a:txBody>
                  <a:tcPr/>
                </a:tc>
                <a:tc>
                  <a:txBody>
                    <a:bodyPr/>
                    <a:lstStyle/>
                    <a:p>
                      <a:r>
                        <a:rPr lang="en-IN" dirty="0" smtClean="0"/>
                        <a:t>Motor State</a:t>
                      </a:r>
                      <a:endParaRPr lang="en-IN" dirty="0"/>
                    </a:p>
                  </a:txBody>
                  <a:tcPr/>
                </a:tc>
              </a:tr>
              <a:tr h="370840">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Stop</a:t>
                      </a:r>
                      <a:endParaRPr lang="en-IN" dirty="0"/>
                    </a:p>
                  </a:txBody>
                  <a:tcPr/>
                </a:tc>
              </a:tr>
              <a:tr h="370840">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Forward</a:t>
                      </a:r>
                      <a:endParaRPr lang="en-IN" dirty="0"/>
                    </a:p>
                  </a:txBody>
                  <a:tcPr/>
                </a:tc>
              </a:tr>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Reverse</a:t>
                      </a:r>
                      <a:endParaRPr lang="en-IN" dirty="0"/>
                    </a:p>
                  </a:txBody>
                  <a:tcPr/>
                </a:tc>
              </a:tr>
              <a:tr h="370840">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Stop</a:t>
                      </a:r>
                      <a:endParaRPr lang="en-IN" dirty="0"/>
                    </a:p>
                  </a:txBody>
                  <a:tcPr/>
                </a:tc>
              </a:tr>
            </a:tbl>
          </a:graphicData>
        </a:graphic>
      </p:graphicFrame>
    </p:spTree>
    <p:extLst>
      <p:ext uri="{BB962C8B-B14F-4D97-AF65-F5344CB8AC3E}">
        <p14:creationId xmlns:p14="http://schemas.microsoft.com/office/powerpoint/2010/main" val="2427080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75520" y="332656"/>
            <a:ext cx="8229600" cy="838200"/>
          </a:xfrm>
        </p:spPr>
        <p:txBody>
          <a:bodyPr/>
          <a:lstStyle/>
          <a:p>
            <a:pPr eaLnBrk="1" hangingPunct="1"/>
            <a:r>
              <a:rPr lang="en-US" dirty="0"/>
              <a:t>BREADBOARD</a:t>
            </a:r>
          </a:p>
        </p:txBody>
      </p:sp>
      <p:sp>
        <p:nvSpPr>
          <p:cNvPr id="5" name="TextBox 5"/>
          <p:cNvSpPr txBox="1">
            <a:spLocks noChangeArrowheads="1"/>
          </p:cNvSpPr>
          <p:nvPr/>
        </p:nvSpPr>
        <p:spPr bwMode="auto">
          <a:xfrm>
            <a:off x="1847528" y="1424956"/>
            <a:ext cx="8680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latin typeface="Calibri" panose="020F0502020204030204" pitchFamily="34" charset="0"/>
              </a:rPr>
              <a:t>A breadboard (or </a:t>
            </a:r>
            <a:r>
              <a:rPr lang="en-US" dirty="0" err="1">
                <a:latin typeface="Calibri" panose="020F0502020204030204" pitchFamily="34" charset="0"/>
              </a:rPr>
              <a:t>protoboard</a:t>
            </a:r>
            <a:r>
              <a:rPr lang="en-US" dirty="0">
                <a:latin typeface="Calibri" panose="020F0502020204030204" pitchFamily="34" charset="0"/>
              </a:rPr>
              <a:t>) is usually a construction base for prototyping of electronics. </a:t>
            </a:r>
          </a:p>
          <a:p>
            <a:pPr eaLnBrk="1" hangingPunct="1"/>
            <a:r>
              <a:rPr lang="en-US" dirty="0">
                <a:latin typeface="Calibri" panose="020F0502020204030204" pitchFamily="34" charset="0"/>
              </a:rPr>
              <a:t>The term "breadboard" is commonly used to refer to a </a:t>
            </a:r>
            <a:r>
              <a:rPr lang="en-US" dirty="0" err="1">
                <a:latin typeface="Calibri" panose="020F0502020204030204" pitchFamily="34" charset="0"/>
              </a:rPr>
              <a:t>solderless</a:t>
            </a:r>
            <a:r>
              <a:rPr lang="en-US" dirty="0">
                <a:latin typeface="Calibri" panose="020F0502020204030204" pitchFamily="34" charset="0"/>
              </a:rPr>
              <a:t> breadboard (</a:t>
            </a:r>
            <a:r>
              <a:rPr lang="en-US" dirty="0" err="1">
                <a:latin typeface="Calibri" panose="020F0502020204030204" pitchFamily="34" charset="0"/>
              </a:rPr>
              <a:t>plugboard</a:t>
            </a:r>
            <a:r>
              <a:rPr lang="en-US" dirty="0">
                <a:latin typeface="Calibri" panose="020F0502020204030204" pitchFamily="34" charset="0"/>
              </a:rPr>
              <a:t>).</a:t>
            </a:r>
          </a:p>
          <a:p>
            <a:pPr eaLnBrk="1" hangingPunct="1"/>
            <a:endParaRPr lang="en-US" dirty="0">
              <a:latin typeface="Calibri" panose="020F0502020204030204" pitchFamily="34" charset="0"/>
            </a:endParaRPr>
          </a:p>
        </p:txBody>
      </p:sp>
      <p:pic>
        <p:nvPicPr>
          <p:cNvPr id="6" name="Picture 2" descr="E:\Innovians Technologies\WORKSHOPS DATA &amp; PROPOSAL\Technical workshop\Workshop Content\School\Circuit Designing\Images\Bread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2348880"/>
            <a:ext cx="6613834" cy="412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354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Innovians Technologies\WORKSHOPS DATA &amp; PROPOSAL\Technical workshop\Workshop Content\School\Circuit Designing\Images\breadboard_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484784"/>
            <a:ext cx="7643812"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1703512" y="285751"/>
            <a:ext cx="7632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3600" b="1" dirty="0">
                <a:solidFill>
                  <a:schemeClr val="bg1"/>
                </a:solidFill>
                <a:latin typeface="Calibri" panose="020F0502020204030204" pitchFamily="34" charset="0"/>
              </a:rPr>
              <a:t>INTERNAL DIAGRAM OF BREADBOARD</a:t>
            </a:r>
          </a:p>
        </p:txBody>
      </p:sp>
    </p:spTree>
    <p:extLst>
      <p:ext uri="{BB962C8B-B14F-4D97-AF65-F5344CB8AC3E}">
        <p14:creationId xmlns:p14="http://schemas.microsoft.com/office/powerpoint/2010/main" val="2169952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ARDUINO</a:t>
            </a:r>
          </a:p>
        </p:txBody>
      </p:sp>
      <p:sp>
        <p:nvSpPr>
          <p:cNvPr id="3" name="Content Placeholder 2"/>
          <p:cNvSpPr>
            <a:spLocks noGrp="1"/>
          </p:cNvSpPr>
          <p:nvPr>
            <p:ph idx="1"/>
          </p:nvPr>
        </p:nvSpPr>
        <p:spPr>
          <a:xfrm>
            <a:off x="483079" y="1825625"/>
            <a:ext cx="11240219" cy="4351338"/>
          </a:xfrm>
        </p:spPr>
        <p:txBody>
          <a:bodyPr/>
          <a:lstStyle/>
          <a:p>
            <a:pPr marL="0" lvl="1" indent="0">
              <a:buNone/>
            </a:pPr>
            <a:r>
              <a:rPr lang="en-US" sz="3000" dirty="0" err="1"/>
              <a:t>Arduino</a:t>
            </a:r>
            <a:r>
              <a:rPr lang="en-US" sz="3000" dirty="0"/>
              <a:t> is an open-source electronics prototyping platform based on flexible, easy-to-use hardware and software. It's intended for artists, designers, hobbyists, and anyone interested in creating interactive objects or environments.</a:t>
            </a:r>
          </a:p>
          <a:p>
            <a:endParaRPr lang="en-IN" dirty="0"/>
          </a:p>
          <a:p>
            <a:endParaRPr lang="en-IN" dirty="0"/>
          </a:p>
        </p:txBody>
      </p:sp>
    </p:spTree>
    <p:extLst>
      <p:ext uri="{BB962C8B-B14F-4D97-AF65-F5344CB8AC3E}">
        <p14:creationId xmlns:p14="http://schemas.microsoft.com/office/powerpoint/2010/main" val="416421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http://static.androidiani.com/wp-content/uploads/2015/06/arduinopin.jpg"/>
          <p:cNvPicPr>
            <a:picLocks noChangeAspect="1" noChangeArrowheads="1"/>
          </p:cNvPicPr>
          <p:nvPr/>
        </p:nvPicPr>
        <p:blipFill>
          <a:blip r:embed="rId2"/>
          <a:srcRect/>
          <a:stretch>
            <a:fillRect/>
          </a:stretch>
        </p:blipFill>
        <p:spPr bwMode="auto">
          <a:xfrm>
            <a:off x="414069" y="69005"/>
            <a:ext cx="10067026" cy="6395163"/>
          </a:xfrm>
          <a:prstGeom prst="rect">
            <a:avLst/>
          </a:prstGeom>
          <a:noFill/>
        </p:spPr>
      </p:pic>
    </p:spTree>
    <p:extLst>
      <p:ext uri="{BB962C8B-B14F-4D97-AF65-F5344CB8AC3E}">
        <p14:creationId xmlns:p14="http://schemas.microsoft.com/office/powerpoint/2010/main" val="31971395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ARDUINO PROGRAMMING BASICS</a:t>
            </a:r>
          </a:p>
        </p:txBody>
      </p:sp>
      <p:graphicFrame>
        <p:nvGraphicFramePr>
          <p:cNvPr id="4" name="Diagram 3"/>
          <p:cNvGraphicFramePr/>
          <p:nvPr>
            <p:extLst/>
          </p:nvPr>
        </p:nvGraphicFramePr>
        <p:xfrm flipH="1">
          <a:off x="3647728" y="1389342"/>
          <a:ext cx="6338954" cy="4911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rot="16200000" flipV="1">
            <a:off x="995843" y="3488599"/>
            <a:ext cx="4916140" cy="764497"/>
          </a:xfrm>
          <a:prstGeom prst="rect">
            <a:avLst/>
          </a:prstGeom>
          <a:gradFill flip="none" rotWithShape="1">
            <a:gsLst>
              <a:gs pos="0">
                <a:srgbClr val="E72D2F"/>
              </a:gs>
              <a:gs pos="0">
                <a:srgbClr val="E72D2F"/>
              </a:gs>
              <a:gs pos="100000">
                <a:srgbClr val="E72D2F">
                  <a:lumMod val="6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Clr>
                <a:srgbClr val="000000"/>
              </a:buClr>
              <a:buSzPct val="100000"/>
              <a:buFont typeface="Times New Roman" pitchFamily="18" charset="0"/>
              <a:buNone/>
              <a:defRPr/>
            </a:pPr>
            <a:r>
              <a:rPr lang="en-US" sz="4400" b="1" dirty="0"/>
              <a:t>BIG 6 CONCEPTS</a:t>
            </a:r>
          </a:p>
        </p:txBody>
      </p:sp>
    </p:spTree>
    <p:extLst>
      <p:ext uri="{BB962C8B-B14F-4D97-AF65-F5344CB8AC3E}">
        <p14:creationId xmlns:p14="http://schemas.microsoft.com/office/powerpoint/2010/main" val="6530598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233" y="442904"/>
            <a:ext cx="10196848" cy="1293028"/>
          </a:xfrm>
        </p:spPr>
        <p:txBody>
          <a:bodyPr/>
          <a:lstStyle/>
          <a:p>
            <a:r>
              <a:rPr lang="en-GB" b="1" dirty="0" smtClean="0"/>
              <a:t>CONTENT</a:t>
            </a:r>
            <a:endParaRPr lang="en-GB" b="1" dirty="0"/>
          </a:p>
        </p:txBody>
      </p:sp>
      <p:sp>
        <p:nvSpPr>
          <p:cNvPr id="3" name="Content Placeholder 2"/>
          <p:cNvSpPr>
            <a:spLocks noGrp="1"/>
          </p:cNvSpPr>
          <p:nvPr>
            <p:ph idx="1"/>
          </p:nvPr>
        </p:nvSpPr>
        <p:spPr>
          <a:xfrm>
            <a:off x="527650" y="1660317"/>
            <a:ext cx="10515600" cy="4351338"/>
          </a:xfrm>
        </p:spPr>
        <p:txBody>
          <a:bodyPr>
            <a:normAutofit fontScale="92500" lnSpcReduction="20000"/>
          </a:bodyPr>
          <a:lstStyle/>
          <a:p>
            <a:r>
              <a:rPr lang="en-US" dirty="0"/>
              <a:t>Voltage &amp; Current</a:t>
            </a:r>
          </a:p>
          <a:p>
            <a:r>
              <a:rPr lang="en-US" dirty="0"/>
              <a:t>Resistor</a:t>
            </a:r>
          </a:p>
          <a:p>
            <a:r>
              <a:rPr lang="en-US" dirty="0"/>
              <a:t>LEDs</a:t>
            </a:r>
          </a:p>
          <a:p>
            <a:r>
              <a:rPr lang="en-US" dirty="0" err="1"/>
              <a:t>Arduino</a:t>
            </a:r>
            <a:endParaRPr lang="en-US" dirty="0"/>
          </a:p>
          <a:p>
            <a:r>
              <a:rPr lang="en-US" dirty="0"/>
              <a:t>Breadboard</a:t>
            </a:r>
          </a:p>
          <a:p>
            <a:r>
              <a:rPr lang="en-US" dirty="0"/>
              <a:t>Motor</a:t>
            </a:r>
          </a:p>
          <a:p>
            <a:r>
              <a:rPr lang="en-US" dirty="0"/>
              <a:t>IR </a:t>
            </a:r>
            <a:r>
              <a:rPr lang="en-US" dirty="0" smtClean="0"/>
              <a:t>Sensor</a:t>
            </a:r>
          </a:p>
          <a:p>
            <a:r>
              <a:rPr lang="en-US" dirty="0" err="1" smtClean="0"/>
              <a:t>Arduino</a:t>
            </a:r>
            <a:r>
              <a:rPr lang="en-US" dirty="0" smtClean="0"/>
              <a:t> UNO</a:t>
            </a:r>
          </a:p>
          <a:p>
            <a:r>
              <a:rPr lang="en-US" dirty="0" err="1" smtClean="0"/>
              <a:t>Arduino</a:t>
            </a:r>
            <a:r>
              <a:rPr lang="en-US" dirty="0" smtClean="0"/>
              <a:t> Programming Basics</a:t>
            </a:r>
          </a:p>
          <a:p>
            <a:r>
              <a:rPr lang="en-GB" dirty="0" smtClean="0"/>
              <a:t>Q&amp;A</a:t>
            </a:r>
            <a:endParaRPr lang="en-GB" dirty="0"/>
          </a:p>
          <a:p>
            <a:pPr marL="457200" indent="-457200">
              <a:buFont typeface="+mj-lt"/>
              <a:buAutoNum type="arabicPeriod"/>
            </a:pPr>
            <a:endParaRPr lang="en-GB" dirty="0"/>
          </a:p>
          <a:p>
            <a:pPr marL="457200" indent="-457200">
              <a:buFont typeface="+mj-lt"/>
              <a:buAutoNum type="arabicPeriod"/>
            </a:pPr>
            <a:endParaRPr lang="en-GB" dirty="0"/>
          </a:p>
          <a:p>
            <a:pPr marL="457200" indent="-457200">
              <a:buFont typeface="+mj-lt"/>
              <a:buAutoNum type="arabicPeriod"/>
            </a:pPr>
            <a:endParaRPr lang="en-GB"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ARDUINO CONNECTION WITH COMPUTER</a:t>
            </a:r>
            <a:endParaRPr lang="en-IN" dirty="0"/>
          </a:p>
        </p:txBody>
      </p:sp>
      <p:pic>
        <p:nvPicPr>
          <p:cNvPr id="4" name="Picture 2" descr="https://dlnmh9ip6v2uc.cloudfront.net/images/products/1/1/3/0/1/11301-01.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87383" y="2963863"/>
            <a:ext cx="1565275" cy="1565275"/>
          </a:xfrm>
          <a:prstGeom prst="rect">
            <a:avLst/>
          </a:prstGeom>
          <a:noFill/>
          <a:ln w="9525">
            <a:noFill/>
            <a:miter lim="800000"/>
            <a:headEnd/>
            <a:tailEnd/>
          </a:ln>
        </p:spPr>
      </p:pic>
      <p:pic>
        <p:nvPicPr>
          <p:cNvPr id="6" name="Picture 7" descr="http://us.123rf.com/400wm/400/400/daboost/daboost1102/daboost110200032/8948217-3d-laptop-computer-isolated-on-white-with-clipping-path.jpg"/>
          <p:cNvPicPr>
            <a:picLocks noChangeAspect="1" noChangeArrowheads="1"/>
          </p:cNvPicPr>
          <p:nvPr/>
        </p:nvPicPr>
        <p:blipFill>
          <a:blip r:embed="rId3">
            <a:clrChange>
              <a:clrFrom>
                <a:srgbClr val="FEFEFE"/>
              </a:clrFrom>
              <a:clrTo>
                <a:srgbClr val="FEFEFE">
                  <a:alpha val="0"/>
                </a:srgbClr>
              </a:clrTo>
            </a:clrChange>
          </a:blip>
          <a:srcRect/>
          <a:stretch>
            <a:fillRect/>
          </a:stretch>
        </p:blipFill>
        <p:spPr bwMode="auto">
          <a:xfrm>
            <a:off x="7382895" y="2667000"/>
            <a:ext cx="3244850" cy="2628900"/>
          </a:xfrm>
          <a:prstGeom prst="rect">
            <a:avLst/>
          </a:prstGeom>
          <a:noFill/>
          <a:ln w="9525">
            <a:noFill/>
            <a:miter lim="800000"/>
            <a:headEnd/>
            <a:tailEnd/>
          </a:ln>
        </p:spPr>
      </p:pic>
      <p:pic>
        <p:nvPicPr>
          <p:cNvPr id="7" name="Picture 2" descr="https://dlnmh9ip6v2uc.cloudfront.net/images/products/1/1/0/2/1/11021-02a.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82718" y="1794294"/>
            <a:ext cx="4190039" cy="4188903"/>
          </a:xfrm>
          <a:prstGeom prst="rect">
            <a:avLst/>
          </a:prstGeom>
          <a:noFill/>
          <a:ln w="9525">
            <a:noFill/>
            <a:miter lim="800000"/>
            <a:headEnd/>
            <a:tailEnd/>
          </a:ln>
        </p:spPr>
      </p:pic>
    </p:spTree>
    <p:extLst>
      <p:ext uri="{BB962C8B-B14F-4D97-AF65-F5344CB8AC3E}">
        <p14:creationId xmlns:p14="http://schemas.microsoft.com/office/powerpoint/2010/main" val="366204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static.com/images?q=tbn:ANd9GcTfoTZCcHJ00vQE7jM8OKWxxJkHFoY1p5Ir69BRdCbeOFJGD7J_"/>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782019" y="2504489"/>
            <a:ext cx="4999008" cy="29994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121" name="Rectangle 1"/>
          <p:cNvSpPr>
            <a:spLocks noGrp="1" noChangeArrowheads="1"/>
          </p:cNvSpPr>
          <p:nvPr>
            <p:ph type="title"/>
          </p:nvPr>
        </p:nvSpPr>
        <p:spPr>
          <a:xfrm>
            <a:off x="484517" y="251618"/>
            <a:ext cx="10515600" cy="1325563"/>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t>CONCEPTS: INPUT VS. OUTPUT</a:t>
            </a:r>
          </a:p>
        </p:txBody>
      </p:sp>
      <p:sp>
        <p:nvSpPr>
          <p:cNvPr id="5122" name="Rectangle 2"/>
          <p:cNvSpPr>
            <a:spLocks noGrp="1" noChangeArrowheads="1"/>
          </p:cNvSpPr>
          <p:nvPr>
            <p:ph idx="1"/>
          </p:nvPr>
        </p:nvSpPr>
        <p:spPr>
          <a:xfrm>
            <a:off x="838200" y="1480568"/>
            <a:ext cx="10515600" cy="4351338"/>
          </a:xfrm>
        </p:spPr>
        <p:txBody>
          <a:bodyPr/>
          <a:lstStyle/>
          <a:p>
            <a:pPr marL="0" indent="0" algn="ctr">
              <a:buNone/>
              <a:defRPr/>
            </a:pPr>
            <a:r>
              <a:rPr lang="en-US" sz="1800" dirty="0"/>
              <a:t>Referenced from the perspective of the </a:t>
            </a:r>
            <a:r>
              <a:rPr lang="en-US" sz="1800" u="sng" dirty="0"/>
              <a:t>microcontroller</a:t>
            </a:r>
            <a:r>
              <a:rPr lang="en-US" sz="1800" dirty="0"/>
              <a:t> (electrical board).</a:t>
            </a:r>
          </a:p>
        </p:txBody>
      </p:sp>
      <p:sp>
        <p:nvSpPr>
          <p:cNvPr id="4" name="Rectangle 2"/>
          <p:cNvSpPr txBox="1">
            <a:spLocks noChangeArrowheads="1"/>
          </p:cNvSpPr>
          <p:nvPr/>
        </p:nvSpPr>
        <p:spPr bwMode="auto">
          <a:xfrm>
            <a:off x="2099529" y="1953607"/>
            <a:ext cx="38862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0000" tIns="46800" rIns="90000" bIns="46800"/>
          <a:lst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9pPr>
          </a:lstStyle>
          <a:p>
            <a:pPr marL="0" indent="0" eaLnBrk="1" hangingPunct="1">
              <a:defRPr/>
            </a:pPr>
            <a:r>
              <a:rPr lang="en-US" sz="2400" b="1" dirty="0"/>
              <a:t>Inputs</a:t>
            </a:r>
            <a:r>
              <a:rPr lang="en-US" sz="2000" dirty="0"/>
              <a:t> is a signal / information going into the board.</a:t>
            </a:r>
          </a:p>
        </p:txBody>
      </p:sp>
      <p:sp>
        <p:nvSpPr>
          <p:cNvPr id="5" name="Rectangle 2"/>
          <p:cNvSpPr txBox="1">
            <a:spLocks noChangeArrowheads="1"/>
          </p:cNvSpPr>
          <p:nvPr/>
        </p:nvSpPr>
        <p:spPr bwMode="auto">
          <a:xfrm>
            <a:off x="6096000" y="1852231"/>
            <a:ext cx="39624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0000" tIns="46800" rIns="90000" bIns="46800"/>
          <a:lst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9pPr>
          </a:lstStyle>
          <a:p>
            <a:pPr marL="0" indent="0" eaLnBrk="1" hangingPunct="1">
              <a:defRPr/>
            </a:pPr>
            <a:r>
              <a:rPr lang="en-US" sz="2400" b="1" dirty="0"/>
              <a:t>Output</a:t>
            </a:r>
            <a:r>
              <a:rPr lang="en-US" sz="2000" dirty="0"/>
              <a:t> is any signal exiting the board.</a:t>
            </a:r>
          </a:p>
          <a:p>
            <a:pPr marL="0" indent="0" eaLnBrk="1" hangingPunct="1">
              <a:defRPr/>
            </a:pPr>
            <a:endParaRPr lang="en-US" sz="2000" dirty="0"/>
          </a:p>
        </p:txBody>
      </p:sp>
      <p:sp>
        <p:nvSpPr>
          <p:cNvPr id="36871" name="Rectangle 2"/>
          <p:cNvSpPr>
            <a:spLocks noChangeArrowheads="1"/>
          </p:cNvSpPr>
          <p:nvPr/>
        </p:nvSpPr>
        <p:spPr bwMode="auto">
          <a:xfrm>
            <a:off x="2406201" y="3612515"/>
            <a:ext cx="7885112" cy="923330"/>
          </a:xfrm>
          <a:prstGeom prst="rect">
            <a:avLst/>
          </a:prstGeom>
          <a:noFill/>
          <a:ln w="9525">
            <a:noFill/>
            <a:miter lim="800000"/>
            <a:headEnd/>
            <a:tailEnd/>
          </a:ln>
        </p:spPr>
        <p:txBody>
          <a:bodyPr>
            <a:spAutoFit/>
          </a:bodyPr>
          <a:lstStyle/>
          <a:p>
            <a:pPr>
              <a:buClr>
                <a:srgbClr val="000000"/>
              </a:buClr>
              <a:buSzPct val="100000"/>
              <a:buFont typeface="Times New Roman" pitchFamily="18" charset="0"/>
              <a:buNone/>
            </a:pPr>
            <a:r>
              <a:rPr lang="en-US" dirty="0"/>
              <a:t>Almost all systems that use physical computing will have some form of output</a:t>
            </a:r>
          </a:p>
          <a:p>
            <a:pPr>
              <a:buClr>
                <a:srgbClr val="000000"/>
              </a:buClr>
              <a:buSzPct val="100000"/>
              <a:buFont typeface="Times New Roman" pitchFamily="18" charset="0"/>
              <a:buNone/>
            </a:pPr>
            <a:endParaRPr lang="en-US" dirty="0"/>
          </a:p>
          <a:p>
            <a:pPr>
              <a:buClr>
                <a:srgbClr val="000000"/>
              </a:buClr>
              <a:buSzPct val="100000"/>
              <a:buFont typeface="Times New Roman" pitchFamily="18" charset="0"/>
              <a:buNone/>
            </a:pPr>
            <a:r>
              <a:rPr lang="en-US" dirty="0"/>
              <a:t>What are some examples of Outputs?</a:t>
            </a:r>
          </a:p>
        </p:txBody>
      </p:sp>
      <p:sp>
        <p:nvSpPr>
          <p:cNvPr id="8" name="Rectangle 2"/>
          <p:cNvSpPr txBox="1">
            <a:spLocks noChangeArrowheads="1"/>
          </p:cNvSpPr>
          <p:nvPr/>
        </p:nvSpPr>
        <p:spPr bwMode="auto">
          <a:xfrm>
            <a:off x="1979763" y="5064574"/>
            <a:ext cx="3886200" cy="137160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0000" tIns="46800" rIns="90000" bIns="46800"/>
          <a:lst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9pPr>
          </a:lstStyle>
          <a:p>
            <a:pPr marL="0" indent="0" eaLnBrk="1" hangingPunct="1">
              <a:buFont typeface="Times New Roman" charset="0"/>
              <a:buNone/>
              <a:defRPr/>
            </a:pPr>
            <a:r>
              <a:rPr lang="en-US" sz="2000" u="sng" dirty="0" smtClean="0"/>
              <a:t>Examples</a:t>
            </a:r>
            <a:r>
              <a:rPr lang="en-US" sz="2000" dirty="0" smtClean="0"/>
              <a:t>: Buttons Switches, Light Sensors, Flex Sensors, Humidity Sensors, Temperature Sensors…</a:t>
            </a:r>
            <a:endParaRPr lang="en-US" sz="1800" dirty="0" smtClean="0"/>
          </a:p>
        </p:txBody>
      </p:sp>
      <p:sp>
        <p:nvSpPr>
          <p:cNvPr id="9" name="Rectangle 2"/>
          <p:cNvSpPr txBox="1">
            <a:spLocks noChangeArrowheads="1"/>
          </p:cNvSpPr>
          <p:nvPr/>
        </p:nvSpPr>
        <p:spPr bwMode="auto">
          <a:xfrm>
            <a:off x="5865963" y="5064574"/>
            <a:ext cx="3962400" cy="1371600"/>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0000" tIns="46800" rIns="90000" bIns="46800"/>
          <a:lstStyle>
            <a:lvl1pPr marL="342900" indent="-342900" algn="l" defTabSz="457200" rtl="0" eaLnBrk="0" fontAlgn="base" hangingPunct="0">
              <a:spcBef>
                <a:spcPts val="750"/>
              </a:spcBef>
              <a:spcAft>
                <a:spcPct val="0"/>
              </a:spcAft>
              <a:buClr>
                <a:srgbClr val="000000"/>
              </a:buClr>
              <a:buSzPct val="100000"/>
              <a:buFont typeface="Times New Roman" pitchFamily="18" charset="0"/>
              <a:defRPr sz="3000">
                <a:solidFill>
                  <a:srgbClr val="000000"/>
                </a:solidFill>
                <a:latin typeface="+mn-lt"/>
                <a:ea typeface="+mn-ea"/>
                <a:cs typeface="+mn-cs"/>
              </a:defRPr>
            </a:lvl1pPr>
            <a:lvl2pPr marL="742950" indent="-285750" algn="l" defTabSz="457200" rtl="0" eaLnBrk="0" fontAlgn="base" hangingPunct="0">
              <a:spcBef>
                <a:spcPts val="625"/>
              </a:spcBef>
              <a:spcAft>
                <a:spcPct val="0"/>
              </a:spcAft>
              <a:buClr>
                <a:srgbClr val="000000"/>
              </a:buClr>
              <a:buSzPct val="100000"/>
              <a:buFont typeface="Times New Roman" pitchFamily="18" charset="0"/>
              <a:defRPr sz="2500">
                <a:solidFill>
                  <a:srgbClr val="000000"/>
                </a:solidFill>
                <a:latin typeface="HelveticaNeueLT Pro 57 Cn" charset="0"/>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HelveticaNeueLT Pro 57 Cn" charset="0"/>
                <a:ea typeface="+mn-ea"/>
                <a:cs typeface="+mn-cs"/>
              </a:defRPr>
            </a:lvl5pPr>
            <a:lvl6pPr marL="25146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6pPr>
            <a:lvl7pPr marL="29718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7pPr>
            <a:lvl8pPr marL="34290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8pPr>
            <a:lvl9pPr marL="3886200" indent="-228600" algn="l" defTabSz="457200" rtl="0" fontAlgn="base">
              <a:spcBef>
                <a:spcPts val="500"/>
              </a:spcBef>
              <a:spcAft>
                <a:spcPct val="0"/>
              </a:spcAft>
              <a:buClr>
                <a:srgbClr val="000000"/>
              </a:buClr>
              <a:buSzPct val="100000"/>
              <a:buFont typeface="Times New Roman" charset="0"/>
              <a:defRPr sz="2000">
                <a:solidFill>
                  <a:srgbClr val="000000"/>
                </a:solidFill>
                <a:latin typeface="HelveticaNeueLT Pro 57 Cn" charset="0"/>
                <a:ea typeface="+mn-ea"/>
                <a:cs typeface="+mn-cs"/>
              </a:defRPr>
            </a:lvl9pPr>
          </a:lstStyle>
          <a:p>
            <a:pPr marL="0" indent="0" eaLnBrk="1" hangingPunct="1">
              <a:defRPr/>
            </a:pPr>
            <a:r>
              <a:rPr lang="en-US" sz="2000" u="sng" dirty="0" smtClean="0"/>
              <a:t>Examples</a:t>
            </a:r>
            <a:r>
              <a:rPr lang="en-US" sz="2000" dirty="0"/>
              <a:t>: </a:t>
            </a:r>
            <a:r>
              <a:rPr lang="en-US" sz="2000" dirty="0" smtClean="0"/>
              <a:t>LEDs</a:t>
            </a:r>
            <a:r>
              <a:rPr lang="en-US" sz="2000" dirty="0"/>
              <a:t>, </a:t>
            </a:r>
            <a:r>
              <a:rPr lang="en-US" sz="2000" dirty="0" smtClean="0"/>
              <a:t>DC motor</a:t>
            </a:r>
            <a:r>
              <a:rPr lang="en-US" sz="2000" dirty="0"/>
              <a:t>, </a:t>
            </a:r>
            <a:r>
              <a:rPr lang="en-US" sz="2000" dirty="0" smtClean="0"/>
              <a:t>servo motor, </a:t>
            </a:r>
            <a:r>
              <a:rPr lang="en-US" sz="2000" dirty="0"/>
              <a:t>a </a:t>
            </a:r>
            <a:r>
              <a:rPr lang="en-US" sz="2000" dirty="0" err="1"/>
              <a:t>piezo</a:t>
            </a:r>
            <a:r>
              <a:rPr lang="en-US" sz="2000" dirty="0"/>
              <a:t> </a:t>
            </a:r>
            <a:r>
              <a:rPr lang="en-US" sz="2000" dirty="0" smtClean="0"/>
              <a:t>buzzer, relay, an </a:t>
            </a:r>
            <a:r>
              <a:rPr lang="en-US" sz="2000" dirty="0"/>
              <a:t>RGB LED</a:t>
            </a:r>
          </a:p>
          <a:p>
            <a:pPr marL="0" indent="0" eaLnBrk="1" hangingPunct="1">
              <a:buFont typeface="Times New Roman" charset="0"/>
              <a:buNone/>
              <a:defRPr/>
            </a:pPr>
            <a:endParaRPr lang="en-US" sz="1800" dirty="0" smtClean="0"/>
          </a:p>
        </p:txBody>
      </p:sp>
    </p:spTree>
    <p:extLst>
      <p:ext uri="{BB962C8B-B14F-4D97-AF65-F5344CB8AC3E}">
        <p14:creationId xmlns:p14="http://schemas.microsoft.com/office/powerpoint/2010/main" val="1353258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CONCEPTS: ANALOG VS. DIGITAL</a:t>
            </a:r>
            <a:endParaRPr lang="en-US" dirty="0"/>
          </a:p>
        </p:txBody>
      </p:sp>
      <p:sp>
        <p:nvSpPr>
          <p:cNvPr id="4" name="Content Placeholder 3"/>
          <p:cNvSpPr>
            <a:spLocks noGrp="1"/>
          </p:cNvSpPr>
          <p:nvPr>
            <p:ph sz="half" idx="1"/>
          </p:nvPr>
        </p:nvSpPr>
        <p:spPr>
          <a:xfrm>
            <a:off x="2019301" y="1377950"/>
            <a:ext cx="8221663" cy="3016250"/>
          </a:xfrm>
        </p:spPr>
        <p:txBody>
          <a:bodyPr/>
          <a:lstStyle/>
          <a:p>
            <a:pPr marL="0" indent="0"/>
            <a:r>
              <a:rPr lang="en-US" dirty="0" smtClean="0"/>
              <a:t>Microcontrollers are </a:t>
            </a:r>
            <a:r>
              <a:rPr lang="en-US" b="1" dirty="0" smtClean="0"/>
              <a:t>digital</a:t>
            </a:r>
            <a:r>
              <a:rPr lang="en-US" dirty="0" smtClean="0"/>
              <a:t> devices – ON or OFF.  Also called – discrete.</a:t>
            </a:r>
          </a:p>
          <a:p>
            <a:pPr marL="0" indent="0"/>
            <a:endParaRPr lang="en-US" dirty="0" smtClean="0"/>
          </a:p>
          <a:p>
            <a:pPr marL="0" indent="0"/>
            <a:r>
              <a:rPr lang="en-US" b="1" dirty="0" smtClean="0"/>
              <a:t>analog</a:t>
            </a:r>
            <a:r>
              <a:rPr lang="en-US" dirty="0" smtClean="0"/>
              <a:t> signals are anything that can be a full range of values.  What are some examples? More on this later…</a:t>
            </a:r>
          </a:p>
        </p:txBody>
      </p:sp>
      <p:grpSp>
        <p:nvGrpSpPr>
          <p:cNvPr id="38916" name="Group 13"/>
          <p:cNvGrpSpPr>
            <a:grpSpLocks/>
          </p:cNvGrpSpPr>
          <p:nvPr/>
        </p:nvGrpSpPr>
        <p:grpSpPr bwMode="auto">
          <a:xfrm>
            <a:off x="1647825" y="4394200"/>
            <a:ext cx="8077200" cy="1498600"/>
            <a:chOff x="124460" y="4394200"/>
            <a:chExt cx="8077200" cy="1498600"/>
          </a:xfrm>
        </p:grpSpPr>
        <p:pic>
          <p:nvPicPr>
            <p:cNvPr id="38917" name="Picture 8" descr="http://soulargrooves.com/new/wp-content/uploads/2012/11/analog-signal.gif"/>
            <p:cNvPicPr>
              <a:picLocks noChangeAspect="1" noChangeArrowheads="1"/>
            </p:cNvPicPr>
            <p:nvPr/>
          </p:nvPicPr>
          <p:blipFill>
            <a:blip r:embed="rId2"/>
            <a:srcRect t="50000"/>
            <a:stretch>
              <a:fillRect/>
            </a:stretch>
          </p:blipFill>
          <p:spPr bwMode="auto">
            <a:xfrm>
              <a:off x="815975" y="4394200"/>
              <a:ext cx="3200400" cy="1271587"/>
            </a:xfrm>
            <a:prstGeom prst="rect">
              <a:avLst/>
            </a:prstGeom>
            <a:noFill/>
            <a:ln w="9525">
              <a:noFill/>
              <a:miter lim="800000"/>
              <a:headEnd/>
              <a:tailEnd/>
            </a:ln>
          </p:spPr>
        </p:pic>
        <p:pic>
          <p:nvPicPr>
            <p:cNvPr id="38918" name="Picture 8" descr="http://soulargrooves.com/new/wp-content/uploads/2012/11/analog-signal.gif"/>
            <p:cNvPicPr>
              <a:picLocks noChangeAspect="1" noChangeArrowheads="1"/>
            </p:cNvPicPr>
            <p:nvPr/>
          </p:nvPicPr>
          <p:blipFill>
            <a:blip r:embed="rId2"/>
            <a:srcRect t="30556" b="50000"/>
            <a:stretch>
              <a:fillRect/>
            </a:stretch>
          </p:blipFill>
          <p:spPr bwMode="auto">
            <a:xfrm>
              <a:off x="4895850" y="5398294"/>
              <a:ext cx="3200400" cy="494506"/>
            </a:xfrm>
            <a:prstGeom prst="rect">
              <a:avLst/>
            </a:prstGeom>
            <a:noFill/>
            <a:ln w="9525">
              <a:noFill/>
              <a:miter lim="800000"/>
              <a:headEnd/>
              <a:tailEnd/>
            </a:ln>
          </p:spPr>
        </p:pic>
        <p:cxnSp>
          <p:nvCxnSpPr>
            <p:cNvPr id="12" name="Straight Connector 11"/>
            <p:cNvCxnSpPr/>
            <p:nvPr/>
          </p:nvCxnSpPr>
          <p:spPr bwMode="auto">
            <a:xfrm flipV="1">
              <a:off x="5021898" y="4827588"/>
              <a:ext cx="795337" cy="492125"/>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38920" name="Group 8"/>
            <p:cNvGrpSpPr>
              <a:grpSpLocks/>
            </p:cNvGrpSpPr>
            <p:nvPr/>
          </p:nvGrpSpPr>
          <p:grpSpPr bwMode="auto">
            <a:xfrm>
              <a:off x="127635" y="4657517"/>
              <a:ext cx="657860" cy="338554"/>
              <a:chOff x="48260" y="4657517"/>
              <a:chExt cx="657860" cy="338554"/>
            </a:xfrm>
          </p:grpSpPr>
          <p:sp>
            <p:nvSpPr>
              <p:cNvPr id="38933" name="TextBox 12"/>
              <p:cNvSpPr txBox="1">
                <a:spLocks noChangeArrowheads="1"/>
              </p:cNvSpPr>
              <p:nvPr/>
            </p:nvSpPr>
            <p:spPr bwMode="auto">
              <a:xfrm>
                <a:off x="48260" y="4657517"/>
                <a:ext cx="520700" cy="338554"/>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1600"/>
                  <a:t>5 V</a:t>
                </a:r>
              </a:p>
            </p:txBody>
          </p:sp>
          <p:cxnSp>
            <p:nvCxnSpPr>
              <p:cNvPr id="6" name="Straight Connector 5"/>
              <p:cNvCxnSpPr>
                <a:stCxn id="38933" idx="3"/>
              </p:cNvCxnSpPr>
              <p:nvPr/>
            </p:nvCxnSpPr>
            <p:spPr bwMode="auto">
              <a:xfrm>
                <a:off x="568960" y="4827588"/>
                <a:ext cx="136525"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1" name="Group 9"/>
            <p:cNvGrpSpPr>
              <a:grpSpLocks/>
            </p:cNvGrpSpPr>
            <p:nvPr/>
          </p:nvGrpSpPr>
          <p:grpSpPr bwMode="auto">
            <a:xfrm>
              <a:off x="124460" y="5152817"/>
              <a:ext cx="661035" cy="338554"/>
              <a:chOff x="63500" y="5152817"/>
              <a:chExt cx="661035" cy="338554"/>
            </a:xfrm>
          </p:grpSpPr>
          <p:sp>
            <p:nvSpPr>
              <p:cNvPr id="38931" name="TextBox 2"/>
              <p:cNvSpPr txBox="1">
                <a:spLocks noChangeArrowheads="1"/>
              </p:cNvSpPr>
              <p:nvPr/>
            </p:nvSpPr>
            <p:spPr bwMode="auto">
              <a:xfrm>
                <a:off x="63500" y="5152817"/>
                <a:ext cx="520700" cy="338554"/>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1600"/>
                  <a:t>0 V</a:t>
                </a:r>
              </a:p>
            </p:txBody>
          </p:sp>
          <p:cxnSp>
            <p:nvCxnSpPr>
              <p:cNvPr id="8" name="Straight Connector 7"/>
              <p:cNvCxnSpPr>
                <a:stCxn id="38931" idx="3"/>
              </p:cNvCxnSpPr>
              <p:nvPr/>
            </p:nvCxnSpPr>
            <p:spPr bwMode="auto">
              <a:xfrm>
                <a:off x="584200" y="5322888"/>
                <a:ext cx="1397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2" name="Group 18"/>
            <p:cNvGrpSpPr>
              <a:grpSpLocks/>
            </p:cNvGrpSpPr>
            <p:nvPr/>
          </p:nvGrpSpPr>
          <p:grpSpPr bwMode="auto">
            <a:xfrm>
              <a:off x="4295775" y="4657517"/>
              <a:ext cx="657860" cy="338554"/>
              <a:chOff x="48260" y="4657517"/>
              <a:chExt cx="657860" cy="338554"/>
            </a:xfrm>
          </p:grpSpPr>
          <p:sp>
            <p:nvSpPr>
              <p:cNvPr id="38929" name="TextBox 19"/>
              <p:cNvSpPr txBox="1">
                <a:spLocks noChangeArrowheads="1"/>
              </p:cNvSpPr>
              <p:nvPr/>
            </p:nvSpPr>
            <p:spPr bwMode="auto">
              <a:xfrm>
                <a:off x="48260" y="4657517"/>
                <a:ext cx="520700" cy="338554"/>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1600"/>
                  <a:t>5 V</a:t>
                </a:r>
              </a:p>
            </p:txBody>
          </p:sp>
          <p:cxnSp>
            <p:nvCxnSpPr>
              <p:cNvPr id="21" name="Straight Connector 20"/>
              <p:cNvCxnSpPr>
                <a:stCxn id="38929" idx="3"/>
              </p:cNvCxnSpPr>
              <p:nvPr/>
            </p:nvCxnSpPr>
            <p:spPr bwMode="auto">
              <a:xfrm>
                <a:off x="569595" y="4827588"/>
                <a:ext cx="136525"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8923" name="Group 24"/>
            <p:cNvGrpSpPr>
              <a:grpSpLocks/>
            </p:cNvGrpSpPr>
            <p:nvPr/>
          </p:nvGrpSpPr>
          <p:grpSpPr bwMode="auto">
            <a:xfrm>
              <a:off x="4292600" y="5152817"/>
              <a:ext cx="661035" cy="338554"/>
              <a:chOff x="63500" y="5152817"/>
              <a:chExt cx="661035" cy="338554"/>
            </a:xfrm>
          </p:grpSpPr>
          <p:sp>
            <p:nvSpPr>
              <p:cNvPr id="38927" name="TextBox 25"/>
              <p:cNvSpPr txBox="1">
                <a:spLocks noChangeArrowheads="1"/>
              </p:cNvSpPr>
              <p:nvPr/>
            </p:nvSpPr>
            <p:spPr bwMode="auto">
              <a:xfrm>
                <a:off x="63500" y="5152817"/>
                <a:ext cx="520700" cy="338554"/>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1600"/>
                  <a:t>0 V</a:t>
                </a:r>
              </a:p>
            </p:txBody>
          </p:sp>
          <p:cxnSp>
            <p:nvCxnSpPr>
              <p:cNvPr id="27" name="Straight Connector 26"/>
              <p:cNvCxnSpPr>
                <a:stCxn id="38927" idx="3"/>
              </p:cNvCxnSpPr>
              <p:nvPr/>
            </p:nvCxnSpPr>
            <p:spPr bwMode="auto">
              <a:xfrm>
                <a:off x="584835" y="5322888"/>
                <a:ext cx="13970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cxnSp>
          <p:nvCxnSpPr>
            <p:cNvPr id="28" name="Straight Connector 27"/>
            <p:cNvCxnSpPr/>
            <p:nvPr/>
          </p:nvCxnSpPr>
          <p:spPr bwMode="auto">
            <a:xfrm>
              <a:off x="5817235" y="4826000"/>
              <a:ext cx="793750" cy="493713"/>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Connector 28"/>
            <p:cNvCxnSpPr/>
            <p:nvPr/>
          </p:nvCxnSpPr>
          <p:spPr bwMode="auto">
            <a:xfrm flipV="1">
              <a:off x="6610985" y="4827588"/>
              <a:ext cx="795338" cy="492125"/>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a:off x="7406323" y="4826000"/>
              <a:ext cx="795337" cy="493713"/>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595705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6477000" y="1500188"/>
            <a:ext cx="3505200" cy="862012"/>
          </a:xfrm>
          <a:prstGeom prst="rect">
            <a:avLst/>
          </a:prstGeom>
          <a:solidFill>
            <a:schemeClr val="bg2"/>
          </a:solidFill>
          <a:ln w="9525"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7" name="Title 1"/>
          <p:cNvSpPr txBox="1">
            <a:spLocks/>
          </p:cNvSpPr>
          <p:nvPr/>
        </p:nvSpPr>
        <p:spPr>
          <a:xfrm>
            <a:off x="1559472" y="123872"/>
            <a:ext cx="8985024" cy="1143000"/>
          </a:xfrm>
          <a:prstGeom prst="rect">
            <a:avLst/>
          </a:prstGeom>
        </p:spPr>
        <p:txBody>
          <a:bodyPr rtlCol="0">
            <a:noAutofit/>
          </a:bodyPr>
          <a:lstStyle>
            <a:lvl1pPr algn="l" defTabSz="685800" rtl="0" eaLnBrk="1" latinLnBrk="0" hangingPunct="1">
              <a:lnSpc>
                <a:spcPct val="90000"/>
              </a:lnSpc>
              <a:spcBef>
                <a:spcPct val="0"/>
              </a:spcBef>
              <a:buNone/>
              <a:defRPr sz="2700" b="1" kern="1200">
                <a:solidFill>
                  <a:schemeClr val="bg1"/>
                </a:solidFill>
                <a:latin typeface="+mn-lt"/>
                <a:ea typeface="+mj-ea"/>
                <a:cs typeface="+mj-cs"/>
              </a:defRPr>
            </a:lvl1pPr>
          </a:lstStyle>
          <a:p>
            <a:pPr>
              <a:defRPr/>
            </a:pPr>
            <a:r>
              <a:rPr lang="en-US" sz="3600" dirty="0"/>
              <a:t>ARDUINO </a:t>
            </a:r>
            <a:br>
              <a:rPr lang="en-US" sz="3600" dirty="0"/>
            </a:br>
            <a:r>
              <a:rPr lang="en-US" sz="2600" dirty="0"/>
              <a:t>INTEGRATED DEVELOPMENT ENVIRONMENT (IDE)</a:t>
            </a:r>
          </a:p>
        </p:txBody>
      </p:sp>
      <p:sp>
        <p:nvSpPr>
          <p:cNvPr id="8" name="Content Placeholder 6"/>
          <p:cNvSpPr>
            <a:spLocks noGrp="1"/>
          </p:cNvSpPr>
          <p:nvPr>
            <p:ph idx="1"/>
          </p:nvPr>
        </p:nvSpPr>
        <p:spPr>
          <a:xfrm>
            <a:off x="6477001" y="1500188"/>
            <a:ext cx="3654425" cy="5332412"/>
          </a:xfrm>
        </p:spPr>
        <p:txBody>
          <a:bodyPr>
            <a:normAutofit/>
          </a:bodyPr>
          <a:lstStyle/>
          <a:p>
            <a:pPr marL="0" indent="0">
              <a:buNone/>
            </a:pPr>
            <a:r>
              <a:rPr lang="en-US" sz="2400" dirty="0"/>
              <a:t>Two required functions / methods / routines:</a:t>
            </a:r>
          </a:p>
          <a:p>
            <a:pPr marL="0" indent="0"/>
            <a:endParaRPr lang="en-US" sz="2000" dirty="0">
              <a:latin typeface="Courier New" pitchFamily="49" charset="0"/>
              <a:cs typeface="Courier New" pitchFamily="49" charset="0"/>
            </a:endParaRPr>
          </a:p>
          <a:p>
            <a:pPr marL="0" indent="0">
              <a:buNone/>
            </a:pPr>
            <a:r>
              <a:rPr lang="en-US" sz="2200" dirty="0">
                <a:solidFill>
                  <a:schemeClr val="tx2"/>
                </a:solidFill>
                <a:latin typeface="Courier New" pitchFamily="49" charset="0"/>
                <a:cs typeface="Courier New" pitchFamily="49" charset="0"/>
              </a:rPr>
              <a:t>void </a:t>
            </a:r>
            <a:r>
              <a:rPr lang="en-US" sz="2200" b="1" dirty="0">
                <a:solidFill>
                  <a:schemeClr val="tx2"/>
                </a:solidFill>
                <a:latin typeface="Courier New" pitchFamily="49" charset="0"/>
                <a:cs typeface="Courier New" pitchFamily="49" charset="0"/>
              </a:rPr>
              <a:t>setup</a:t>
            </a:r>
            <a:r>
              <a:rPr lang="en-US" sz="2200" dirty="0">
                <a:solidFill>
                  <a:schemeClr val="tx2"/>
                </a:solidFill>
                <a:latin typeface="Courier New" pitchFamily="49" charset="0"/>
                <a:cs typeface="Courier New" pitchFamily="49" charset="0"/>
              </a:rPr>
              <a:t>()</a:t>
            </a:r>
          </a:p>
          <a:p>
            <a:pPr marL="0" indent="0">
              <a:buNone/>
            </a:pPr>
            <a:r>
              <a:rPr lang="en-US" sz="2200" dirty="0">
                <a:solidFill>
                  <a:schemeClr val="tx2"/>
                </a:solidFill>
                <a:latin typeface="Courier New" pitchFamily="49" charset="0"/>
                <a:cs typeface="Courier New" pitchFamily="49" charset="0"/>
              </a:rPr>
              <a:t>{</a:t>
            </a:r>
          </a:p>
          <a:p>
            <a:pPr marL="0" indent="0">
              <a:buNone/>
            </a:pPr>
            <a:r>
              <a:rPr lang="en-US" sz="2200" dirty="0">
                <a:solidFill>
                  <a:schemeClr val="tx2"/>
                </a:solidFill>
                <a:latin typeface="Courier New" pitchFamily="49" charset="0"/>
                <a:cs typeface="Courier New" pitchFamily="49" charset="0"/>
              </a:rPr>
              <a:t>	// runs once</a:t>
            </a:r>
          </a:p>
          <a:p>
            <a:pPr marL="0" indent="0">
              <a:buNone/>
            </a:pPr>
            <a:r>
              <a:rPr lang="en-US" sz="2200" dirty="0">
                <a:solidFill>
                  <a:schemeClr val="tx2"/>
                </a:solidFill>
                <a:latin typeface="Courier New" pitchFamily="49" charset="0"/>
                <a:cs typeface="Courier New" pitchFamily="49" charset="0"/>
              </a:rPr>
              <a:t>}</a:t>
            </a:r>
          </a:p>
          <a:p>
            <a:pPr marL="0" indent="0"/>
            <a:endParaRPr lang="en-US" sz="2200" dirty="0">
              <a:solidFill>
                <a:schemeClr val="tx2"/>
              </a:solidFill>
              <a:latin typeface="Courier New" pitchFamily="49" charset="0"/>
              <a:cs typeface="Courier New" pitchFamily="49" charset="0"/>
            </a:endParaRPr>
          </a:p>
          <a:p>
            <a:pPr marL="0" indent="0">
              <a:buNone/>
            </a:pPr>
            <a:r>
              <a:rPr lang="en-US" sz="2200" dirty="0">
                <a:solidFill>
                  <a:schemeClr val="tx2"/>
                </a:solidFill>
                <a:latin typeface="Courier New" pitchFamily="49" charset="0"/>
                <a:cs typeface="Courier New" pitchFamily="49" charset="0"/>
              </a:rPr>
              <a:t>void </a:t>
            </a:r>
            <a:r>
              <a:rPr lang="en-US" sz="2200" b="1" dirty="0">
                <a:solidFill>
                  <a:schemeClr val="tx2"/>
                </a:solidFill>
                <a:latin typeface="Courier New" pitchFamily="49" charset="0"/>
                <a:cs typeface="Courier New" pitchFamily="49" charset="0"/>
              </a:rPr>
              <a:t>loop</a:t>
            </a:r>
            <a:r>
              <a:rPr lang="en-US" sz="2200" dirty="0">
                <a:solidFill>
                  <a:schemeClr val="tx2"/>
                </a:solidFill>
                <a:latin typeface="Courier New" pitchFamily="49" charset="0"/>
                <a:cs typeface="Courier New" pitchFamily="49" charset="0"/>
              </a:rPr>
              <a:t>()</a:t>
            </a:r>
          </a:p>
          <a:p>
            <a:pPr marL="0" indent="0">
              <a:buNone/>
            </a:pPr>
            <a:r>
              <a:rPr lang="en-US" sz="2200" dirty="0">
                <a:solidFill>
                  <a:schemeClr val="tx2"/>
                </a:solidFill>
                <a:latin typeface="Courier New" pitchFamily="49" charset="0"/>
                <a:cs typeface="Courier New" pitchFamily="49" charset="0"/>
              </a:rPr>
              <a:t>{</a:t>
            </a:r>
          </a:p>
          <a:p>
            <a:pPr marL="0" indent="0">
              <a:buNone/>
            </a:pPr>
            <a:r>
              <a:rPr lang="en-US" sz="2200" dirty="0">
                <a:solidFill>
                  <a:schemeClr val="tx2"/>
                </a:solidFill>
                <a:latin typeface="Courier New" pitchFamily="49" charset="0"/>
                <a:cs typeface="Courier New" pitchFamily="49" charset="0"/>
              </a:rPr>
              <a:t>	// repeats</a:t>
            </a:r>
          </a:p>
          <a:p>
            <a:pPr marL="0" indent="0">
              <a:buNone/>
            </a:pPr>
            <a:r>
              <a:rPr lang="en-US" sz="2200" dirty="0">
                <a:solidFill>
                  <a:schemeClr val="tx2"/>
                </a:solidFill>
                <a:latin typeface="Courier New" pitchFamily="49" charset="0"/>
                <a:cs typeface="Courier New" pitchFamily="49" charset="0"/>
              </a:rPr>
              <a:t>}</a:t>
            </a:r>
          </a:p>
        </p:txBody>
      </p:sp>
      <p:pic>
        <p:nvPicPr>
          <p:cNvPr id="9" name="Picture 4"/>
          <p:cNvPicPr>
            <a:picLocks noChangeAspect="1" noChangeArrowheads="1"/>
          </p:cNvPicPr>
          <p:nvPr/>
        </p:nvPicPr>
        <p:blipFill>
          <a:blip r:embed="rId2"/>
          <a:srcRect/>
          <a:stretch>
            <a:fillRect/>
          </a:stretch>
        </p:blipFill>
        <p:spPr bwMode="auto">
          <a:xfrm>
            <a:off x="1840708" y="1362869"/>
            <a:ext cx="4274343" cy="5129212"/>
          </a:xfrm>
          <a:prstGeom prst="rect">
            <a:avLst/>
          </a:prstGeom>
          <a:noFill/>
          <a:ln w="9525">
            <a:noFill/>
            <a:miter lim="800000"/>
            <a:headEnd/>
            <a:tailEnd/>
          </a:ln>
          <a:effectLst/>
        </p:spPr>
      </p:pic>
      <p:sp>
        <p:nvSpPr>
          <p:cNvPr id="10" name="TextBox 9"/>
          <p:cNvSpPr txBox="1">
            <a:spLocks noChangeArrowheads="1"/>
          </p:cNvSpPr>
          <p:nvPr/>
        </p:nvSpPr>
        <p:spPr bwMode="auto">
          <a:xfrm>
            <a:off x="1981200" y="5807075"/>
            <a:ext cx="3771900" cy="369332"/>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b="1">
                <a:solidFill>
                  <a:srgbClr val="FF0000"/>
                </a:solidFill>
              </a:rPr>
              <a:t>error &amp; status messages</a:t>
            </a:r>
          </a:p>
        </p:txBody>
      </p:sp>
      <p:sp>
        <p:nvSpPr>
          <p:cNvPr id="11" name="Rectangle 10"/>
          <p:cNvSpPr>
            <a:spLocks noChangeArrowheads="1"/>
          </p:cNvSpPr>
          <p:nvPr/>
        </p:nvSpPr>
        <p:spPr bwMode="auto">
          <a:xfrm>
            <a:off x="1660526" y="6354764"/>
            <a:ext cx="434975" cy="274637"/>
          </a:xfrm>
          <a:prstGeom prst="rect">
            <a:avLst/>
          </a:prstGeom>
          <a:noFill/>
          <a:ln w="31750" algn="ctr">
            <a:solidFill>
              <a:srgbClr val="FF0000"/>
            </a:solidFill>
            <a:round/>
            <a:headEnd/>
            <a:tailEnd/>
          </a:ln>
        </p:spPr>
        <p:txBody>
          <a:bodyPr/>
          <a:lstStyle/>
          <a:p>
            <a:pPr eaLnBrk="0" hangingPunct="0">
              <a:buClr>
                <a:srgbClr val="000000"/>
              </a:buClr>
              <a:buSzPct val="100000"/>
              <a:buFont typeface="Times New Roman" pitchFamily="18" charset="0"/>
              <a:buNone/>
            </a:pPr>
            <a:endParaRPr lang="en-US"/>
          </a:p>
        </p:txBody>
      </p:sp>
    </p:spTree>
    <p:extLst>
      <p:ext uri="{BB962C8B-B14F-4D97-AF65-F5344CB8AC3E}">
        <p14:creationId xmlns:p14="http://schemas.microsoft.com/office/powerpoint/2010/main" val="3444276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1631504" y="346797"/>
            <a:ext cx="7772400" cy="1143000"/>
          </a:xfrm>
          <a:prstGeom prst="rect">
            <a:avLst/>
          </a:prstGeo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600" b="1" dirty="0">
                <a:solidFill>
                  <a:schemeClr val="bg1"/>
                </a:solidFill>
                <a:latin typeface="+mn-lt"/>
              </a:rPr>
              <a:t>SETTINGS:  TOOLS </a:t>
            </a:r>
            <a:r>
              <a:rPr lang="en-US" sz="3600" b="1" dirty="0">
                <a:solidFill>
                  <a:schemeClr val="bg1"/>
                </a:solidFill>
                <a:latin typeface="+mn-lt"/>
                <a:sym typeface="Wingdings" pitchFamily="2" charset="2"/>
              </a:rPr>
              <a:t> </a:t>
            </a:r>
            <a:r>
              <a:rPr lang="en-US" sz="3600" b="1" dirty="0">
                <a:solidFill>
                  <a:schemeClr val="bg1"/>
                </a:solidFill>
                <a:latin typeface="+mn-lt"/>
              </a:rPr>
              <a:t>SERIAL PORT</a:t>
            </a:r>
          </a:p>
        </p:txBody>
      </p:sp>
      <p:sp>
        <p:nvSpPr>
          <p:cNvPr id="6" name="Content Placeholder 6"/>
          <p:cNvSpPr>
            <a:spLocks noGrp="1"/>
          </p:cNvSpPr>
          <p:nvPr>
            <p:ph idx="1"/>
          </p:nvPr>
        </p:nvSpPr>
        <p:spPr>
          <a:xfrm>
            <a:off x="6477000" y="1628800"/>
            <a:ext cx="4191000" cy="4680520"/>
          </a:xfrm>
        </p:spPr>
        <p:txBody>
          <a:bodyPr/>
          <a:lstStyle/>
          <a:p>
            <a:pPr marL="0" indent="0">
              <a:defRPr/>
            </a:pPr>
            <a:r>
              <a:rPr lang="en-US" sz="2400" dirty="0"/>
              <a:t>Your computer communicates to the </a:t>
            </a:r>
            <a:r>
              <a:rPr lang="en-US" sz="2400" dirty="0" err="1"/>
              <a:t>Arduino</a:t>
            </a:r>
            <a:r>
              <a:rPr lang="en-US" sz="2400" dirty="0"/>
              <a:t> microcontroller via a serial port </a:t>
            </a:r>
            <a:r>
              <a:rPr lang="en-US" sz="2400" dirty="0">
                <a:sym typeface="Wingdings" pitchFamily="2" charset="2"/>
              </a:rPr>
              <a:t> through a USB-Serial adapter.</a:t>
            </a:r>
          </a:p>
          <a:p>
            <a:pPr marL="0" indent="0">
              <a:defRPr/>
            </a:pPr>
            <a:endParaRPr lang="en-US" sz="2400" dirty="0">
              <a:cs typeface="Courier New" pitchFamily="49" charset="0"/>
              <a:sym typeface="Wingdings" pitchFamily="2" charset="2"/>
            </a:endParaRPr>
          </a:p>
          <a:p>
            <a:pPr marL="0" indent="0">
              <a:defRPr/>
            </a:pPr>
            <a:r>
              <a:rPr lang="en-US" sz="2400" dirty="0">
                <a:cs typeface="Courier New" pitchFamily="49" charset="0"/>
                <a:sym typeface="Wingdings" pitchFamily="2" charset="2"/>
              </a:rPr>
              <a:t>Check to make sure that the drivers are properly installed.</a:t>
            </a:r>
            <a:endParaRPr lang="en-US" sz="2200" dirty="0">
              <a:cs typeface="Courier New" pitchFamily="49" charset="0"/>
            </a:endParaRPr>
          </a:p>
        </p:txBody>
      </p:sp>
      <p:pic>
        <p:nvPicPr>
          <p:cNvPr id="5" name="Picture 5"/>
          <p:cNvPicPr>
            <a:picLocks noChangeAspect="1" noChangeArrowheads="1"/>
          </p:cNvPicPr>
          <p:nvPr/>
        </p:nvPicPr>
        <p:blipFill>
          <a:blip r:embed="rId2">
            <a:clrChange>
              <a:clrFrom>
                <a:srgbClr val="FFAEC9"/>
              </a:clrFrom>
              <a:clrTo>
                <a:srgbClr val="FFAEC9">
                  <a:alpha val="0"/>
                </a:srgbClr>
              </a:clrTo>
            </a:clrChange>
          </a:blip>
          <a:srcRect/>
          <a:stretch>
            <a:fillRect/>
          </a:stretch>
        </p:blipFill>
        <p:spPr bwMode="auto">
          <a:xfrm>
            <a:off x="1528601" y="1500188"/>
            <a:ext cx="4689475" cy="4667250"/>
          </a:xfrm>
          <a:prstGeom prst="rect">
            <a:avLst/>
          </a:prstGeom>
          <a:noFill/>
          <a:ln w="9525">
            <a:noFill/>
            <a:miter lim="800000"/>
            <a:headEnd/>
            <a:tailEnd/>
          </a:ln>
          <a:effectLst/>
        </p:spPr>
      </p:pic>
    </p:spTree>
    <p:extLst>
      <p:ext uri="{BB962C8B-B14F-4D97-AF65-F5344CB8AC3E}">
        <p14:creationId xmlns:p14="http://schemas.microsoft.com/office/powerpoint/2010/main" val="3184604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1703512" y="359048"/>
            <a:ext cx="7772400" cy="1143000"/>
          </a:xfrm>
          <a:prstGeom prst="rect">
            <a:avLst/>
          </a:prstGeo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600" b="1" dirty="0">
                <a:solidFill>
                  <a:schemeClr val="bg1"/>
                </a:solidFill>
                <a:latin typeface="+mn-lt"/>
              </a:rPr>
              <a:t>SETTINGS:  TOOLS </a:t>
            </a:r>
            <a:r>
              <a:rPr lang="en-US" sz="3600" b="1" dirty="0">
                <a:solidFill>
                  <a:schemeClr val="bg1"/>
                </a:solidFill>
                <a:latin typeface="+mn-lt"/>
                <a:sym typeface="Wingdings" pitchFamily="2" charset="2"/>
              </a:rPr>
              <a:t> </a:t>
            </a:r>
            <a:r>
              <a:rPr lang="en-US" sz="3600" b="1" dirty="0">
                <a:solidFill>
                  <a:schemeClr val="bg1"/>
                </a:solidFill>
                <a:latin typeface="+mn-lt"/>
              </a:rPr>
              <a:t>BOARD</a:t>
            </a:r>
          </a:p>
        </p:txBody>
      </p:sp>
      <p:sp>
        <p:nvSpPr>
          <p:cNvPr id="6" name="Content Placeholder 6"/>
          <p:cNvSpPr>
            <a:spLocks noGrp="1"/>
          </p:cNvSpPr>
          <p:nvPr>
            <p:ph idx="1"/>
          </p:nvPr>
        </p:nvSpPr>
        <p:spPr>
          <a:xfrm>
            <a:off x="1999928" y="5664474"/>
            <a:ext cx="8866188" cy="1004887"/>
          </a:xfrm>
        </p:spPr>
        <p:txBody>
          <a:bodyPr/>
          <a:lstStyle/>
          <a:p>
            <a:pPr marL="0" indent="0">
              <a:defRPr/>
            </a:pPr>
            <a:r>
              <a:rPr lang="en-US" sz="2400" dirty="0"/>
              <a:t>Next, double-check that the proper board is selected under the </a:t>
            </a:r>
            <a:r>
              <a:rPr lang="en-US" sz="2400" dirty="0" err="1"/>
              <a:t>Tools</a:t>
            </a:r>
            <a:r>
              <a:rPr lang="en-US" sz="2400" dirty="0" err="1">
                <a:sym typeface="Wingdings" pitchFamily="2" charset="2"/>
              </a:rPr>
              <a:t>Board</a:t>
            </a:r>
            <a:r>
              <a:rPr lang="en-US" sz="2400" dirty="0">
                <a:sym typeface="Wingdings" pitchFamily="2" charset="2"/>
              </a:rPr>
              <a:t> menu.</a:t>
            </a:r>
          </a:p>
        </p:txBody>
      </p:sp>
      <p:pic>
        <p:nvPicPr>
          <p:cNvPr id="5" name="Picture 2"/>
          <p:cNvPicPr>
            <a:picLocks noChangeAspect="1" noChangeArrowheads="1"/>
          </p:cNvPicPr>
          <p:nvPr/>
        </p:nvPicPr>
        <p:blipFill>
          <a:blip r:embed="rId2">
            <a:clrChange>
              <a:clrFrom>
                <a:srgbClr val="9900FF"/>
              </a:clrFrom>
              <a:clrTo>
                <a:srgbClr val="9900FF">
                  <a:alpha val="0"/>
                </a:srgbClr>
              </a:clrTo>
            </a:clrChange>
          </a:blip>
          <a:srcRect/>
          <a:stretch>
            <a:fillRect/>
          </a:stretch>
        </p:blipFill>
        <p:spPr bwMode="auto">
          <a:xfrm>
            <a:off x="1919537" y="1611672"/>
            <a:ext cx="7652887" cy="3943176"/>
          </a:xfrm>
          <a:prstGeom prst="rect">
            <a:avLst/>
          </a:prstGeom>
          <a:noFill/>
          <a:ln w="9525">
            <a:noFill/>
            <a:miter lim="800000"/>
            <a:headEnd/>
            <a:tailEnd/>
          </a:ln>
          <a:effectLst/>
        </p:spPr>
      </p:pic>
    </p:spTree>
    <p:extLst>
      <p:ext uri="{BB962C8B-B14F-4D97-AF65-F5344CB8AC3E}">
        <p14:creationId xmlns:p14="http://schemas.microsoft.com/office/powerpoint/2010/main" val="6765131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830" y="2961676"/>
            <a:ext cx="4924246" cy="1325563"/>
          </a:xfrm>
        </p:spPr>
        <p:txBody>
          <a:bodyPr/>
          <a:lstStyle/>
          <a:p>
            <a:r>
              <a:rPr lang="en-IN" sz="6000" dirty="0" smtClean="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3826848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0" y="211138"/>
            <a:ext cx="10515600" cy="1325562"/>
          </a:xfrm>
        </p:spPr>
        <p:txBody>
          <a:bodyPr/>
          <a:lstStyle/>
          <a:p>
            <a:r>
              <a:rPr lang="en-US" dirty="0" smtClean="0"/>
              <a:t>WHAT IS ROBOT ?</a:t>
            </a:r>
            <a:endParaRPr lang="en-IN" dirty="0" smtClean="0"/>
          </a:p>
        </p:txBody>
      </p:sp>
      <p:sp>
        <p:nvSpPr>
          <p:cNvPr id="21508" name="TextBox 4"/>
          <p:cNvSpPr txBox="1">
            <a:spLocks noChangeArrowheads="1"/>
          </p:cNvSpPr>
          <p:nvPr/>
        </p:nvSpPr>
        <p:spPr bwMode="auto">
          <a:xfrm>
            <a:off x="527649" y="1428750"/>
            <a:ext cx="113509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400" dirty="0"/>
              <a:t>A robot is a mechanical device that can perform tasks automatically. It may – but need not – be humanoid in appearance. Some robots require some degree of guidance, which may be done using a remote control, or with a computer interface. A robot is usually an electro-mechanical machine that is guided by a program or circuitry.</a:t>
            </a:r>
          </a:p>
        </p:txBody>
      </p:sp>
      <p:pic>
        <p:nvPicPr>
          <p:cNvPr id="21509" name="Picture 1034" descr="ASIM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705100" y="3359152"/>
            <a:ext cx="1714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495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609600"/>
            <a:ext cx="8596313" cy="1320800"/>
          </a:xfrm>
        </p:spPr>
        <p:txBody>
          <a:bodyPr/>
          <a:lstStyle/>
          <a:p>
            <a:r>
              <a:rPr lang="en-US" dirty="0" smtClean="0"/>
              <a:t>WHAT IS ROBOTICS ?</a:t>
            </a:r>
            <a:endParaRPr lang="en-IN" dirty="0" smtClean="0"/>
          </a:p>
        </p:txBody>
      </p:sp>
      <p:sp>
        <p:nvSpPr>
          <p:cNvPr id="22532" name="TextBox 4"/>
          <p:cNvSpPr txBox="1">
            <a:spLocks noChangeArrowheads="1"/>
          </p:cNvSpPr>
          <p:nvPr/>
        </p:nvSpPr>
        <p:spPr bwMode="auto">
          <a:xfrm>
            <a:off x="526211" y="1643064"/>
            <a:ext cx="1159390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a:t>The branch of technology that deals with the design, construction, operation, and application of robots.</a:t>
            </a:r>
          </a:p>
        </p:txBody>
      </p:sp>
      <p:pic>
        <p:nvPicPr>
          <p:cNvPr id="22533" name="Picture 1027" descr="A2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3" y="3643313"/>
            <a:ext cx="20701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032" descr="22robo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3429000"/>
            <a:ext cx="2525713"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3187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977330" y="410816"/>
            <a:ext cx="8229600" cy="838200"/>
          </a:xfrm>
        </p:spPr>
        <p:txBody>
          <a:bodyPr/>
          <a:lstStyle/>
          <a:p>
            <a:pPr eaLnBrk="1" hangingPunct="1"/>
            <a:r>
              <a:rPr lang="en-US" dirty="0"/>
              <a:t>VOLTAGE &amp; CURRENT</a:t>
            </a:r>
            <a:endParaRPr lang="en-IN" dirty="0"/>
          </a:p>
        </p:txBody>
      </p:sp>
      <p:sp>
        <p:nvSpPr>
          <p:cNvPr id="15" name="TextBox 6"/>
          <p:cNvSpPr txBox="1">
            <a:spLocks noChangeArrowheads="1"/>
          </p:cNvSpPr>
          <p:nvPr/>
        </p:nvSpPr>
        <p:spPr bwMode="auto">
          <a:xfrm>
            <a:off x="793631" y="1920529"/>
            <a:ext cx="1026543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dirty="0">
                <a:latin typeface="Calibri" panose="020F0502020204030204" pitchFamily="34" charset="0"/>
              </a:rPr>
              <a:t>Voltage and Current are vital to understanding electronics, but they are quite hard to grasp because we can't see them directly.</a:t>
            </a:r>
          </a:p>
          <a:p>
            <a:pPr eaLnBrk="1" hangingPunct="1"/>
            <a:endParaRPr lang="en-IN" dirty="0">
              <a:latin typeface="Calibri" panose="020F0502020204030204" pitchFamily="34" charset="0"/>
            </a:endParaRPr>
          </a:p>
        </p:txBody>
      </p:sp>
      <p:graphicFrame>
        <p:nvGraphicFramePr>
          <p:cNvPr id="16" name="Table 15"/>
          <p:cNvGraphicFramePr>
            <a:graphicFrameLocks noGrp="1"/>
          </p:cNvGraphicFramePr>
          <p:nvPr>
            <p:extLst/>
          </p:nvPr>
        </p:nvGraphicFramePr>
        <p:xfrm>
          <a:off x="3406080" y="3866803"/>
          <a:ext cx="6096000" cy="249776"/>
        </p:xfrm>
        <a:graphic>
          <a:graphicData uri="http://schemas.openxmlformats.org/drawingml/2006/table">
            <a:tbl>
              <a:tblPr/>
              <a:tblGrid>
                <a:gridCol w="2032000"/>
                <a:gridCol w="2032000"/>
                <a:gridCol w="2032000"/>
              </a:tblGrid>
              <a:tr h="249237">
                <a:tc>
                  <a:txBody>
                    <a:bodyPr/>
                    <a:lstStyle/>
                    <a:p>
                      <a:pPr algn="ctr">
                        <a:lnSpc>
                          <a:spcPct val="115000"/>
                        </a:lnSpc>
                        <a:spcAft>
                          <a:spcPts val="0"/>
                        </a:spcAft>
                      </a:pPr>
                      <a:endParaRPr lang="en-IN" sz="1100">
                        <a:latin typeface="Times New Roman"/>
                        <a:ea typeface="Times New Roman"/>
                        <a:cs typeface="Times New Roman"/>
                      </a:endParaRPr>
                    </a:p>
                  </a:txBody>
                  <a:tcPr marL="28575" marR="28575" marT="28495" marB="28495" anchor="ctr">
                    <a:lnL>
                      <a:noFill/>
                    </a:lnL>
                    <a:lnR>
                      <a:noFill/>
                    </a:lnR>
                    <a:lnT>
                      <a:noFill/>
                    </a:lnT>
                    <a:lnB>
                      <a:noFill/>
                    </a:lnB>
                  </a:tcPr>
                </a:tc>
                <a:tc>
                  <a:txBody>
                    <a:bodyPr/>
                    <a:lstStyle/>
                    <a:p>
                      <a:pPr algn="ctr">
                        <a:lnSpc>
                          <a:spcPct val="115000"/>
                        </a:lnSpc>
                        <a:spcAft>
                          <a:spcPts val="0"/>
                        </a:spcAft>
                      </a:pPr>
                      <a:endParaRPr lang="en-IN" sz="1100">
                        <a:latin typeface="Times New Roman"/>
                        <a:ea typeface="Times New Roman"/>
                        <a:cs typeface="Times New Roman"/>
                      </a:endParaRPr>
                    </a:p>
                  </a:txBody>
                  <a:tcPr marL="28575" marR="28575" marT="28495" marB="28495" anchor="ctr">
                    <a:lnL>
                      <a:noFill/>
                    </a:lnL>
                    <a:lnR>
                      <a:noFill/>
                    </a:lnR>
                    <a:lnT>
                      <a:noFill/>
                    </a:lnT>
                    <a:lnB>
                      <a:noFill/>
                    </a:lnB>
                  </a:tcPr>
                </a:tc>
                <a:tc>
                  <a:txBody>
                    <a:bodyPr/>
                    <a:lstStyle/>
                    <a:p>
                      <a:pPr algn="ctr">
                        <a:lnSpc>
                          <a:spcPct val="115000"/>
                        </a:lnSpc>
                        <a:spcAft>
                          <a:spcPts val="0"/>
                        </a:spcAft>
                      </a:pPr>
                      <a:endParaRPr lang="en-IN" sz="1100" dirty="0">
                        <a:latin typeface="Times New Roman"/>
                        <a:ea typeface="Times New Roman"/>
                        <a:cs typeface="Times New Roman"/>
                      </a:endParaRPr>
                    </a:p>
                  </a:txBody>
                  <a:tcPr marL="28575" marR="28575" marT="28495" marB="28495" anchor="ctr">
                    <a:lnL>
                      <a:noFill/>
                    </a:lnL>
                    <a:lnR>
                      <a:noFill/>
                    </a:lnR>
                    <a:lnT>
                      <a:noFill/>
                    </a:lnT>
                    <a:lnB>
                      <a:noFill/>
                    </a:lnB>
                  </a:tcPr>
                </a:tc>
              </a:tr>
            </a:tbl>
          </a:graphicData>
        </a:graphic>
      </p:graphicFrame>
      <p:pic>
        <p:nvPicPr>
          <p:cNvPr id="17" name="Picture 1" descr="Switch clo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205" y="3420715"/>
            <a:ext cx="1562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Switch op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080" y="3349278"/>
            <a:ext cx="15621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descr="No ce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2830" y="3420715"/>
            <a:ext cx="1352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2"/>
          <p:cNvSpPr txBox="1">
            <a:spLocks noChangeArrowheads="1"/>
          </p:cNvSpPr>
          <p:nvPr/>
        </p:nvSpPr>
        <p:spPr bwMode="auto">
          <a:xfrm>
            <a:off x="2596455" y="4635154"/>
            <a:ext cx="2286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sz="1400" b="1">
                <a:latin typeface="Calibri" panose="020F0502020204030204" pitchFamily="34" charset="0"/>
              </a:rPr>
              <a:t>Voltage and Current</a:t>
            </a:r>
            <a:r>
              <a:rPr lang="en-IN" sz="1400">
                <a:latin typeface="Calibri" panose="020F0502020204030204" pitchFamily="34" charset="0"/>
              </a:rPr>
              <a:t/>
            </a:r>
            <a:br>
              <a:rPr lang="en-IN" sz="1400">
                <a:latin typeface="Calibri" panose="020F0502020204030204" pitchFamily="34" charset="0"/>
              </a:rPr>
            </a:br>
            <a:r>
              <a:rPr lang="en-IN" sz="1400">
                <a:latin typeface="Calibri" panose="020F0502020204030204" pitchFamily="34" charset="0"/>
              </a:rPr>
              <a:t>The switch is closed making a complete circuit so current can flow.</a:t>
            </a:r>
          </a:p>
        </p:txBody>
      </p:sp>
      <p:sp>
        <p:nvSpPr>
          <p:cNvPr id="21" name="TextBox 13"/>
          <p:cNvSpPr txBox="1">
            <a:spLocks noChangeArrowheads="1"/>
          </p:cNvSpPr>
          <p:nvPr/>
        </p:nvSpPr>
        <p:spPr bwMode="auto">
          <a:xfrm>
            <a:off x="5025331" y="4635154"/>
            <a:ext cx="22145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sz="1400" b="1">
                <a:latin typeface="Calibri" panose="020F0502020204030204" pitchFamily="34" charset="0"/>
              </a:rPr>
              <a:t>Voltage but No Current</a:t>
            </a:r>
            <a:r>
              <a:rPr lang="en-IN" sz="1400">
                <a:latin typeface="Calibri" panose="020F0502020204030204" pitchFamily="34" charset="0"/>
              </a:rPr>
              <a:t/>
            </a:r>
            <a:br>
              <a:rPr lang="en-IN" sz="1400">
                <a:latin typeface="Calibri" panose="020F0502020204030204" pitchFamily="34" charset="0"/>
              </a:rPr>
            </a:br>
            <a:r>
              <a:rPr lang="en-IN" sz="1400">
                <a:latin typeface="Calibri" panose="020F0502020204030204" pitchFamily="34" charset="0"/>
              </a:rPr>
              <a:t>The switch is open so the circuit is broken and current cannot flow.</a:t>
            </a:r>
          </a:p>
        </p:txBody>
      </p:sp>
      <p:sp>
        <p:nvSpPr>
          <p:cNvPr id="22" name="TextBox 14"/>
          <p:cNvSpPr txBox="1">
            <a:spLocks noChangeArrowheads="1"/>
          </p:cNvSpPr>
          <p:nvPr/>
        </p:nvSpPr>
        <p:spPr bwMode="auto">
          <a:xfrm>
            <a:off x="7454206" y="4563715"/>
            <a:ext cx="2500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sz="1400" b="1">
                <a:latin typeface="Calibri" panose="020F0502020204030204" pitchFamily="34" charset="0"/>
              </a:rPr>
              <a:t>No Voltage and No Current</a:t>
            </a:r>
            <a:r>
              <a:rPr lang="en-IN" sz="1400">
                <a:latin typeface="Calibri" panose="020F0502020204030204" pitchFamily="34" charset="0"/>
              </a:rPr>
              <a:t/>
            </a:r>
            <a:br>
              <a:rPr lang="en-IN" sz="1400">
                <a:latin typeface="Calibri" panose="020F0502020204030204" pitchFamily="34" charset="0"/>
              </a:rPr>
            </a:br>
            <a:r>
              <a:rPr lang="en-IN" sz="1400">
                <a:latin typeface="Calibri" panose="020F0502020204030204" pitchFamily="34" charset="0"/>
              </a:rPr>
              <a:t>Without the cell there is no source of voltage so current cannot flow</a:t>
            </a:r>
          </a:p>
        </p:txBody>
      </p:sp>
      <p:sp>
        <p:nvSpPr>
          <p:cNvPr id="23" name="TextBox 15"/>
          <p:cNvSpPr txBox="1">
            <a:spLocks noChangeArrowheads="1"/>
          </p:cNvSpPr>
          <p:nvPr/>
        </p:nvSpPr>
        <p:spPr bwMode="auto">
          <a:xfrm>
            <a:off x="3953769" y="2706341"/>
            <a:ext cx="4643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b="1">
                <a:latin typeface="Calibri" panose="020F0502020204030204" pitchFamily="34" charset="0"/>
              </a:rPr>
              <a:t>Voltage is the Cause, Current is the Effect</a:t>
            </a:r>
            <a:endParaRPr lang="en-IN">
              <a:latin typeface="Calibri" panose="020F0502020204030204" pitchFamily="34" charset="0"/>
            </a:endParaRPr>
          </a:p>
          <a:p>
            <a:pPr eaLnBrk="1" hangingPunct="1"/>
            <a:endParaRPr lang="en-IN">
              <a:latin typeface="Calibri" panose="020F0502020204030204" pitchFamily="34" charset="0"/>
            </a:endParaRPr>
          </a:p>
        </p:txBody>
      </p:sp>
    </p:spTree>
    <p:extLst>
      <p:ext uri="{BB962C8B-B14F-4D97-AF65-F5344CB8AC3E}">
        <p14:creationId xmlns:p14="http://schemas.microsoft.com/office/powerpoint/2010/main" val="2522987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ejwani\Downloads\ppt\animation_switch_circuit_fast.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215681" y="1484784"/>
            <a:ext cx="5665787" cy="4629150"/>
          </a:xfrm>
        </p:spPr>
      </p:pic>
    </p:spTree>
    <p:extLst>
      <p:ext uri="{BB962C8B-B14F-4D97-AF65-F5344CB8AC3E}">
        <p14:creationId xmlns:p14="http://schemas.microsoft.com/office/powerpoint/2010/main" val="37306557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91544" y="476672"/>
            <a:ext cx="8229600" cy="838200"/>
          </a:xfrm>
        </p:spPr>
        <p:txBody>
          <a:bodyPr/>
          <a:lstStyle/>
          <a:p>
            <a:pPr eaLnBrk="1" hangingPunct="1"/>
            <a:r>
              <a:rPr lang="en-US" dirty="0"/>
              <a:t>LED</a:t>
            </a:r>
            <a:r>
              <a:rPr lang="en-US" dirty="0" smtClean="0"/>
              <a:t>	</a:t>
            </a:r>
            <a:endParaRPr lang="en-IN" dirty="0" smtClean="0"/>
          </a:p>
        </p:txBody>
      </p:sp>
      <p:sp>
        <p:nvSpPr>
          <p:cNvPr id="5" name="TextBox 5"/>
          <p:cNvSpPr txBox="1">
            <a:spLocks noChangeArrowheads="1"/>
          </p:cNvSpPr>
          <p:nvPr/>
        </p:nvSpPr>
        <p:spPr bwMode="auto">
          <a:xfrm>
            <a:off x="1918892" y="1916832"/>
            <a:ext cx="830225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dirty="0">
                <a:latin typeface="Calibri" panose="020F0502020204030204" pitchFamily="34" charset="0"/>
              </a:rPr>
              <a:t>A light-emitting diode (LED) is a semiconductor light source. LEDs are used as indicator lamps in many devices and are increasingly used for other lighting.</a:t>
            </a:r>
          </a:p>
        </p:txBody>
      </p:sp>
      <p:pic>
        <p:nvPicPr>
          <p:cNvPr id="6" name="Picture 2" descr="http://sandhyarani.com/wp-content/uploads/2012/04/led-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182" y="3329411"/>
            <a:ext cx="23812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File:LED symbo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182" y="3900911"/>
            <a:ext cx="22590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p:cNvSpPr txBox="1">
            <a:spLocks noChangeArrowheads="1"/>
          </p:cNvSpPr>
          <p:nvPr/>
        </p:nvSpPr>
        <p:spPr bwMode="auto">
          <a:xfrm>
            <a:off x="3115495" y="4615286"/>
            <a:ext cx="1928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a:latin typeface="Calibri" panose="020F0502020204030204" pitchFamily="34" charset="0"/>
              </a:rPr>
              <a:t>Electronic Symbol</a:t>
            </a:r>
            <a:endParaRPr lang="en-IN" sz="1600">
              <a:latin typeface="Calibri" panose="020F0502020204030204" pitchFamily="34" charset="0"/>
            </a:endParaRPr>
          </a:p>
        </p:txBody>
      </p:sp>
    </p:spTree>
    <p:extLst>
      <p:ext uri="{BB962C8B-B14F-4D97-AF65-F5344CB8AC3E}">
        <p14:creationId xmlns:p14="http://schemas.microsoft.com/office/powerpoint/2010/main" val="23398675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SENSORS</a:t>
            </a:r>
            <a:endParaRPr lang="en-IN" dirty="0"/>
          </a:p>
        </p:txBody>
      </p:sp>
      <p:sp>
        <p:nvSpPr>
          <p:cNvPr id="3" name="Content Placeholder 2"/>
          <p:cNvSpPr>
            <a:spLocks noGrp="1"/>
          </p:cNvSpPr>
          <p:nvPr>
            <p:ph idx="1"/>
          </p:nvPr>
        </p:nvSpPr>
        <p:spPr>
          <a:xfrm>
            <a:off x="422694" y="1457864"/>
            <a:ext cx="11499012" cy="4977442"/>
          </a:xfrm>
        </p:spPr>
        <p:txBody>
          <a:bodyPr>
            <a:normAutofit/>
          </a:bodyPr>
          <a:lstStyle/>
          <a:p>
            <a:r>
              <a:rPr lang="en-US" b="1" dirty="0" smtClean="0"/>
              <a:t>Definition:</a:t>
            </a:r>
            <a:r>
              <a:rPr lang="en-US" dirty="0" smtClean="0"/>
              <a:t> Sensor is </a:t>
            </a:r>
            <a:r>
              <a:rPr lang="en-US" dirty="0"/>
              <a:t>an input device which provides an output (signal) with respect to a specific physical quantity (input</a:t>
            </a:r>
            <a:r>
              <a:rPr lang="en-US" dirty="0" smtClean="0"/>
              <a:t>).</a:t>
            </a:r>
          </a:p>
          <a:p>
            <a:r>
              <a:rPr lang="en-US" dirty="0"/>
              <a:t>The term “input device” in the definition of a Sensor means that it is part of a bigger system which provides input to a main control system (like a Processor or a Microcontroller</a:t>
            </a:r>
            <a:r>
              <a:rPr lang="en-US" dirty="0" smtClean="0"/>
              <a:t>).</a:t>
            </a:r>
          </a:p>
          <a:p>
            <a:r>
              <a:rPr lang="en-US" dirty="0"/>
              <a:t>We live in a World of Sensors. You can find different types of Sensors in our homes, offices, cars etc. working to make our lives easier by turning on the lights by detecting our presence, adjusting the room temperature, detect smoke or fire, make us delicious coffee, open garage doors as soon as our car is near the door and many other tasks.</a:t>
            </a:r>
          </a:p>
          <a:p>
            <a:endParaRPr lang="en-US" b="1" dirty="0"/>
          </a:p>
          <a:p>
            <a:endParaRPr lang="en-IN" dirty="0"/>
          </a:p>
        </p:txBody>
      </p:sp>
    </p:spTree>
    <p:extLst>
      <p:ext uri="{BB962C8B-B14F-4D97-AF65-F5344CB8AC3E}">
        <p14:creationId xmlns:p14="http://schemas.microsoft.com/office/powerpoint/2010/main" val="3641327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RESISTORS</a:t>
            </a:r>
            <a:endParaRPr lang="en-IN" dirty="0"/>
          </a:p>
        </p:txBody>
      </p:sp>
      <p:sp>
        <p:nvSpPr>
          <p:cNvPr id="3" name="Content Placeholder 2"/>
          <p:cNvSpPr>
            <a:spLocks noGrp="1"/>
          </p:cNvSpPr>
          <p:nvPr>
            <p:ph idx="1"/>
          </p:nvPr>
        </p:nvSpPr>
        <p:spPr>
          <a:xfrm>
            <a:off x="329240" y="1825625"/>
            <a:ext cx="11195649" cy="4351338"/>
          </a:xfrm>
        </p:spPr>
        <p:txBody>
          <a:bodyPr/>
          <a:lstStyle/>
          <a:p>
            <a:pPr marL="0" indent="0">
              <a:buNone/>
            </a:pPr>
            <a:r>
              <a:rPr lang="en-IN" dirty="0"/>
              <a:t>A resistor is a passive two-terminal electrical component that implements electrical resistance as a circuit element</a:t>
            </a:r>
            <a:r>
              <a:rPr lang="en-IN" dirty="0" smtClean="0"/>
              <a:t>.</a:t>
            </a:r>
          </a:p>
          <a:p>
            <a:pPr marL="0" indent="0">
              <a:buNone/>
            </a:pPr>
            <a:r>
              <a:rPr lang="en-IN" dirty="0"/>
              <a:t>The current through a resistor is in direct proportion to the voltage across the resistor's terminals. According to Ohm’s </a:t>
            </a:r>
            <a:r>
              <a:rPr lang="en-IN" dirty="0" smtClean="0"/>
              <a:t>Law</a:t>
            </a:r>
          </a:p>
          <a:p>
            <a:pPr marL="0" indent="0">
              <a:buNone/>
            </a:pPr>
            <a:endParaRPr lang="en-US" dirty="0"/>
          </a:p>
          <a:p>
            <a:pPr marL="0" indent="0">
              <a:buNone/>
            </a:pPr>
            <a:endParaRPr lang="en-US" dirty="0" smtClean="0"/>
          </a:p>
          <a:p>
            <a:r>
              <a:rPr lang="en-US" dirty="0"/>
              <a:t>I </a:t>
            </a:r>
            <a:r>
              <a:rPr lang="en-US" dirty="0">
                <a:sym typeface="Wingdings" pitchFamily="2" charset="2"/>
              </a:rPr>
              <a:t> </a:t>
            </a:r>
            <a:r>
              <a:rPr lang="en-IN" dirty="0">
                <a:sym typeface="Wingdings" pitchFamily="2" charset="2"/>
              </a:rPr>
              <a:t>current through the conductor in units of Amperes (A)</a:t>
            </a:r>
            <a:endParaRPr lang="en-US" dirty="0">
              <a:sym typeface="Wingdings" pitchFamily="2" charset="2"/>
            </a:endParaRPr>
          </a:p>
          <a:p>
            <a:r>
              <a:rPr lang="en-US" dirty="0">
                <a:sym typeface="Wingdings" pitchFamily="2" charset="2"/>
              </a:rPr>
              <a:t>V </a:t>
            </a:r>
            <a:r>
              <a:rPr lang="en-IN" dirty="0">
                <a:sym typeface="Wingdings" pitchFamily="2" charset="2"/>
              </a:rPr>
              <a:t>Voltage measured across the conductor in units of Volts(V)</a:t>
            </a:r>
            <a:endParaRPr lang="en-US" dirty="0">
              <a:sym typeface="Wingdings" pitchFamily="2" charset="2"/>
            </a:endParaRPr>
          </a:p>
          <a:p>
            <a:r>
              <a:rPr lang="en-US" dirty="0">
                <a:sym typeface="Wingdings" pitchFamily="2" charset="2"/>
              </a:rPr>
              <a:t>R </a:t>
            </a:r>
            <a:r>
              <a:rPr lang="en-IN" dirty="0">
                <a:sym typeface="Wingdings" pitchFamily="2" charset="2"/>
              </a:rPr>
              <a:t>resistance of the conductor in units of Ohms (</a:t>
            </a:r>
            <a:r>
              <a:rPr lang="el-GR" dirty="0">
                <a:sym typeface="Wingdings" pitchFamily="2" charset="2"/>
              </a:rPr>
              <a:t>Ω</a:t>
            </a:r>
            <a:r>
              <a:rPr lang="en-US" dirty="0">
                <a:sym typeface="Wingdings" pitchFamily="2" charset="2"/>
              </a:rPr>
              <a:t>)</a:t>
            </a:r>
            <a:r>
              <a:rPr lang="en-IN" dirty="0">
                <a:sym typeface="Wingdings" pitchFamily="2" charset="2"/>
              </a:rPr>
              <a:t>.</a:t>
            </a:r>
            <a:endParaRPr lang="en-IN" dirty="0"/>
          </a:p>
          <a:p>
            <a:pPr marL="0" indent="0">
              <a:buNone/>
            </a:pPr>
            <a:endParaRPr lang="en-IN" dirty="0"/>
          </a:p>
          <a:p>
            <a:pPr marL="0" indent="0">
              <a:buNone/>
            </a:pPr>
            <a:endParaRPr lang="en-IN" dirty="0"/>
          </a:p>
          <a:p>
            <a:endParaRPr lang="en-IN" dirty="0"/>
          </a:p>
        </p:txBody>
      </p:sp>
      <p:pic>
        <p:nvPicPr>
          <p:cNvPr id="5" name="Picture 4" descr="I = {V \over R}"/>
          <p:cNvPicPr/>
          <p:nvPr/>
        </p:nvPicPr>
        <p:blipFill>
          <a:blip r:embed="rId2" cstate="print"/>
          <a:srcRect/>
          <a:stretch>
            <a:fillRect/>
          </a:stretch>
        </p:blipFill>
        <p:spPr bwMode="auto">
          <a:xfrm>
            <a:off x="3134880" y="3818003"/>
            <a:ext cx="1500198" cy="714380"/>
          </a:xfrm>
          <a:prstGeom prst="rect">
            <a:avLst/>
          </a:prstGeom>
          <a:noFill/>
          <a:ln w="9525">
            <a:noFill/>
            <a:miter lim="800000"/>
            <a:headEnd/>
            <a:tailEnd/>
          </a:ln>
        </p:spPr>
      </p:pic>
      <p:pic>
        <p:nvPicPr>
          <p:cNvPr id="6" name="Picture 5" descr="Resistor.jpg"/>
          <p:cNvPicPr/>
          <p:nvPr/>
        </p:nvPicPr>
        <p:blipFill>
          <a:blip r:embed="rId3" cstate="print"/>
          <a:srcRect/>
          <a:stretch>
            <a:fillRect/>
          </a:stretch>
        </p:blipFill>
        <p:spPr bwMode="auto">
          <a:xfrm>
            <a:off x="8610600" y="3544025"/>
            <a:ext cx="2220145" cy="988358"/>
          </a:xfrm>
          <a:prstGeom prst="rect">
            <a:avLst/>
          </a:prstGeom>
          <a:noFill/>
          <a:ln w="9525">
            <a:noFill/>
            <a:miter lim="800000"/>
            <a:headEnd/>
            <a:tailEnd/>
          </a:ln>
        </p:spPr>
      </p:pic>
    </p:spTree>
    <p:extLst>
      <p:ext uri="{BB962C8B-B14F-4D97-AF65-F5344CB8AC3E}">
        <p14:creationId xmlns:p14="http://schemas.microsoft.com/office/powerpoint/2010/main" val="2577967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novian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Skill Training-Demo</Template>
  <TotalTime>1549</TotalTime>
  <Words>871</Words>
  <Application>Microsoft Office PowerPoint</Application>
  <PresentationFormat>Widescreen</PresentationFormat>
  <Paragraphs>142</Paragraphs>
  <Slides>26</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Courier New</vt:lpstr>
      <vt:lpstr>Times New Roman</vt:lpstr>
      <vt:lpstr>Wingdings</vt:lpstr>
      <vt:lpstr>1_Office Theme</vt:lpstr>
      <vt:lpstr>Office Theme</vt:lpstr>
      <vt:lpstr>2_Office Theme</vt:lpstr>
      <vt:lpstr>BASICS OF ELECTRONICS &amp;  INTRODUCTION ABOUT ARDUINO</vt:lpstr>
      <vt:lpstr>CONTENT</vt:lpstr>
      <vt:lpstr>WHAT IS ROBOT ?</vt:lpstr>
      <vt:lpstr>WHAT IS ROBOTICS ?</vt:lpstr>
      <vt:lpstr>VOLTAGE &amp; CURRENT</vt:lpstr>
      <vt:lpstr>PowerPoint Presentation</vt:lpstr>
      <vt:lpstr>LED </vt:lpstr>
      <vt:lpstr>SENSORS</vt:lpstr>
      <vt:lpstr>RESISTORS</vt:lpstr>
      <vt:lpstr>RESISTORS COLORS</vt:lpstr>
      <vt:lpstr>IR SENSOR</vt:lpstr>
      <vt:lpstr>IR SENSOR WORKING</vt:lpstr>
      <vt:lpstr>MOTORS</vt:lpstr>
      <vt:lpstr>MOTOR DRIVER (H-BRIDGE) L293D</vt:lpstr>
      <vt:lpstr>BREADBOARD</vt:lpstr>
      <vt:lpstr>PowerPoint Presentation</vt:lpstr>
      <vt:lpstr>ARDUINO</vt:lpstr>
      <vt:lpstr>PowerPoint Presentation</vt:lpstr>
      <vt:lpstr>ARDUINO PROGRAMMING BASICS</vt:lpstr>
      <vt:lpstr>ARDUINO CONNECTION WITH COMPUTER</vt:lpstr>
      <vt:lpstr>CONCEPTS: INPUT VS. OUTPUT</vt:lpstr>
      <vt:lpstr>CONCEPTS: ANALOG VS. DIGITAL</vt:lpstr>
      <vt:lpstr>PowerPoint Presentation</vt:lpstr>
      <vt:lpstr>SETTINGS:  TOOLS  SERIAL PORT</vt:lpstr>
      <vt:lpstr>SETTINGS:  TOOLS  BOARD</vt:lpstr>
      <vt:lpstr>THANK YOU</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dc:title>
  <dc:creator>Davis  Onsakia</dc:creator>
  <cp:lastModifiedBy>User</cp:lastModifiedBy>
  <cp:revision>268</cp:revision>
  <dcterms:created xsi:type="dcterms:W3CDTF">2019-04-01T06:08:00Z</dcterms:created>
  <dcterms:modified xsi:type="dcterms:W3CDTF">2023-03-13T06:29:17Z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8B90322F449441D9BD678B8AF85B6C1C</vt:lpwstr>
  </property>
  <property fmtid="{D5CDD505-2E9C-101B-9397-08002B2CF9AE}" pid="3" name="KSOProductBuildVer">
    <vt:lpwstr>1033-11.2.0.10451</vt:lpwstr>
  </property>
</Properties>
</file>